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60" r:id="rId3"/>
    <p:sldId id="265" r:id="rId4"/>
    <p:sldId id="276" r:id="rId5"/>
    <p:sldId id="274" r:id="rId6"/>
    <p:sldId id="275" r:id="rId7"/>
    <p:sldId id="269" r:id="rId8"/>
    <p:sldId id="277" r:id="rId9"/>
    <p:sldId id="272" r:id="rId10"/>
    <p:sldId id="278" r:id="rId11"/>
    <p:sldId id="279" r:id="rId12"/>
    <p:sldId id="273" r:id="rId13"/>
    <p:sldId id="270" r:id="rId14"/>
    <p:sldId id="271" r:id="rId15"/>
    <p:sldId id="262" r:id="rId16"/>
    <p:sldId id="266" r:id="rId17"/>
    <p:sldId id="280" r:id="rId18"/>
    <p:sldId id="281" r:id="rId19"/>
    <p:sldId id="282" r:id="rId20"/>
    <p:sldId id="283" r:id="rId21"/>
    <p:sldId id="304" r:id="rId22"/>
    <p:sldId id="267" r:id="rId23"/>
    <p:sldId id="268" r:id="rId24"/>
    <p:sldId id="305" r:id="rId2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147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F5B6C-14A1-4133-8354-0382BBAF4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359623-9FD0-45C1-90E2-28AD22E38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A90181-5628-4EC3-AED2-8CB78160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A4CCE4-14B3-469A-8D47-953BC2C3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72476A-6A87-4CDE-9797-9F72B697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729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1DCA8-B490-4287-AA8A-4B9139F4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CA075B-4A6B-4AF1-A4CE-E5FBDE3AD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6DE35D-D41B-40E4-90B9-6AB780C8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87139A-3DC5-490C-A6FF-17C0EEA9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B927D0-CC23-40FA-8472-E2D02916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467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A95206-95D4-4482-A59F-DDF41DF7D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D83171-0EE8-437D-8065-BC228D652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B94A65-E3FF-4275-86CB-0B9D10C0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158FB0-443A-4D95-B462-ED23B130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969EB-1EFE-4CB9-BA17-1E6ED50D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77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FD4A5-D7DC-4339-B41D-74661761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437659-BD8E-4BAA-B7A4-C9D211475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CC9FF-7ED6-437E-81B4-26B27B8E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29F18E-CAA2-45A5-80B2-92D90E51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D9F3E6-DB97-4F51-A60B-8AB99447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719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CF72C-1C1D-4F2C-93A6-A436D369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D6A860-3B9A-460E-A3B9-4297E242A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DA3EE-2492-40F1-9900-E4A7DC8C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08ADAB-2652-4D80-A02C-A7658EB2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BDACD3-FE7E-43B4-A6D3-173E41FF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828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EC41E-0305-4F8C-827B-DAFB21A8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4406B8-8566-4705-88D8-596711D1E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55B1D-7186-4A34-ABBD-D0C2029CB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7E482F-57E1-459E-A831-7B3EF64E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37B1CB-1ED5-47DD-A479-051F69EC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159936-088A-4B72-83F5-0096EFE5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028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544A3-4048-461F-8910-B5087084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601111-345C-4818-A8A7-6D2C2102E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484D4F-92AB-43B6-975A-882EC5006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612557-3B49-4C2C-A161-AADDCE8AC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1FBCEE-4D54-44AF-8E2B-AB2315077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1CFCCA-B884-446C-B820-E006B939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B3E3F1-2CCC-44FE-866B-22751E0D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F1437B-33E5-46AD-B8EF-885A6409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D22F6-C88C-4899-8893-A7E8BDCF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08849C-079E-439D-8F98-55D016C2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DCA239-A76C-473D-B4C9-E80656C3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E81D35-DF98-4733-B138-D2D5C929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655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BE3D3EE-2550-4B67-894C-D39B00FF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1CD252-40A3-4A91-BCC8-C9D65D37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2232F1-B0B9-4F42-BA79-A9656EBC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087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6579D-2B67-478A-A4F7-90222EF6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C8B759-E4A0-45BD-87D0-EFA4C3749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6AC1B9-87FB-4911-ACB7-08571DAB1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26B80D-3BE8-4420-A456-BEF85E23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35F157-4C36-4DD9-818A-1D6E0321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AE3B8-D442-4B05-BD33-B0CD8E37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8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603C5-369F-4473-B154-013D273A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45E5B9-B022-45C8-B210-7E007B926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C8DECF-0E37-48F2-9F67-30E4382B4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65E72C-A2A7-48C9-8914-C993E5CD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755E5B-6236-4220-BF83-50BEBF8B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44147C-809E-4C5C-8D12-DD1BB7D6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33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A9F02F9-148B-4834-9591-7B5A41724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2862B1-3CB3-407E-8804-9A720DA7B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F8887D-50A5-423B-9409-E310624EB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8B9B-B646-4840-90BA-9498986B91F2}" type="datetimeFigureOut">
              <a:rPr lang="es-CL" smtClean="0"/>
              <a:t>19-06-2024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391C83-957B-4B57-A862-B457E31C6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56987C-0B17-4181-ACFB-3131855A2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599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AB6D7AF-734C-43E5-AE74-E8EC5D462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379116-C497-41C6-A458-D041FE67D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1" y="762001"/>
            <a:ext cx="5333999" cy="1475116"/>
          </a:xfrm>
        </p:spPr>
        <p:txBody>
          <a:bodyPr anchor="t">
            <a:normAutofit fontScale="90000"/>
          </a:bodyPr>
          <a:lstStyle/>
          <a:p>
            <a:r>
              <a:rPr lang="es-ES" sz="2800" b="1"/>
              <a:t>CLASE 7 </a:t>
            </a:r>
            <a:r>
              <a:rPr lang="es-ES" sz="2800" b="1" dirty="0"/>
              <a:t>MODULO III</a:t>
            </a:r>
            <a:br>
              <a:rPr lang="es-ES" sz="2800" b="1"/>
            </a:br>
            <a:r>
              <a:rPr lang="es-ES" sz="2800" b="1"/>
              <a:t>FARMACODINAMIA</a:t>
            </a:r>
            <a:br>
              <a:rPr lang="es-ES" sz="2800" b="1"/>
            </a:br>
            <a:r>
              <a:rPr lang="es-ES" sz="2800" b="1"/>
              <a:t>REACCIONES ADVERSAS</a:t>
            </a:r>
            <a:br>
              <a:rPr lang="es-ES" sz="2800" b="1"/>
            </a:br>
            <a:r>
              <a:rPr lang="es-ES" sz="2800" b="1"/>
              <a:t>INTERACCIONES FARMACOLOGICAS</a:t>
            </a:r>
            <a:endParaRPr lang="es-CL" sz="2800" b="1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6830A5B-65B2-40C0-80F8-67EFC8A6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0"/>
            <a:ext cx="5410196" cy="6862190"/>
          </a:xfrm>
          <a:prstGeom prst="rect">
            <a:avLst/>
          </a:prstGeom>
          <a:ln>
            <a:noFill/>
          </a:ln>
          <a:effectLst>
            <a:outerShdw blurRad="317500" dist="2540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9E015A-0275-4FA3-9D11-E7BD5FAB9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3481" y="714028"/>
            <a:ext cx="4033895" cy="974095"/>
          </a:xfrm>
        </p:spPr>
        <p:txBody>
          <a:bodyPr anchor="t">
            <a:norm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CURSO DE  AUXILIAR EN FARMACIA</a:t>
            </a:r>
          </a:p>
          <a:p>
            <a:pPr algn="l"/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68DD54-03CA-4708-8EDA-C3A851E15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20" y="3136773"/>
            <a:ext cx="5226961" cy="1991223"/>
          </a:xfrm>
          <a:prstGeom prst="rect">
            <a:avLst/>
          </a:prstGeom>
        </p:spPr>
      </p:pic>
      <p:pic>
        <p:nvPicPr>
          <p:cNvPr id="4" name="Imagen 3" descr="Imagen que contiene firmar, dibujo, señal, cuarto&#10;&#10;Descripción generada automáticamente">
            <a:extLst>
              <a:ext uri="{FF2B5EF4-FFF2-40B4-BE49-F238E27FC236}">
                <a16:creationId xmlns:a16="http://schemas.microsoft.com/office/drawing/2014/main" id="{B8FB4F42-61E6-49B8-9A8D-C87814530C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38838" y="2708448"/>
            <a:ext cx="3801353" cy="342121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1EFF35B-306B-48CC-9E4E-5127818A46F1}"/>
              </a:ext>
            </a:extLst>
          </p:cNvPr>
          <p:cNvSpPr txBox="1"/>
          <p:nvPr/>
        </p:nvSpPr>
        <p:spPr>
          <a:xfrm>
            <a:off x="1111976" y="5288988"/>
            <a:ext cx="35725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PERFECCIONAT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www.perfeccionat.cl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+569 780 02 980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contacto@perfeccionat.cl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Av. Irarrázaval 2401 oficina 512</a:t>
            </a:r>
          </a:p>
        </p:txBody>
      </p:sp>
    </p:spTree>
    <p:extLst>
      <p:ext uri="{BB962C8B-B14F-4D97-AF65-F5344CB8AC3E}">
        <p14:creationId xmlns:p14="http://schemas.microsoft.com/office/powerpoint/2010/main" val="2360842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7235069" cy="895504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FARMACODINAMIA-TEORÍA DEL RECEPTOR</a:t>
            </a:r>
            <a:endParaRPr lang="es-CL" sz="28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2A4983-8221-41D6-B7C1-26C6B80DE3AD}"/>
              </a:ext>
            </a:extLst>
          </p:cNvPr>
          <p:cNvSpPr txBox="1"/>
          <p:nvPr/>
        </p:nvSpPr>
        <p:spPr>
          <a:xfrm>
            <a:off x="839786" y="2684321"/>
            <a:ext cx="41528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b="1" dirty="0"/>
              <a:t>Eficacia Terapéutica:  </a:t>
            </a:r>
            <a:r>
              <a:rPr lang="es-CL" sz="2800" dirty="0"/>
              <a:t>Capacidad de un fármaco para  generar respuesta terapéutica.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39E41B0-C6D9-4FFD-BF95-DA397B0BE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6"/>
          <a:stretch/>
        </p:blipFill>
        <p:spPr bwMode="auto">
          <a:xfrm>
            <a:off x="5173386" y="2451228"/>
            <a:ext cx="6102875" cy="323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59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7235069" cy="895504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FARMACODINAMIA-TEORÍA DEL RECEPTOR</a:t>
            </a:r>
            <a:endParaRPr lang="es-CL" sz="28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2A4983-8221-41D6-B7C1-26C6B80DE3AD}"/>
              </a:ext>
            </a:extLst>
          </p:cNvPr>
          <p:cNvSpPr txBox="1"/>
          <p:nvPr/>
        </p:nvSpPr>
        <p:spPr>
          <a:xfrm>
            <a:off x="839786" y="2684321"/>
            <a:ext cx="41528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b="1" dirty="0"/>
              <a:t>Potencia Farmacológica:  </a:t>
            </a:r>
            <a:r>
              <a:rPr lang="es-CL" sz="2800" dirty="0"/>
              <a:t>Cdosis más baja de un fármaco para  generar respuesta terapéutica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8BDA7A-8442-44F4-ABB4-345261A2E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857" y="2112362"/>
            <a:ext cx="6137995" cy="38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07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7235069" cy="895504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FARMACODINAMIA-TEORÍA DEL RECEPTOR</a:t>
            </a:r>
            <a:endParaRPr lang="es-CL" sz="2800" b="1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E4AADF5-DDCD-4E47-98FE-AA24013C5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590" y="2112362"/>
            <a:ext cx="7081265" cy="410555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s-CL" sz="5600" dirty="0"/>
              <a:t>En relación a su actividad intrínseca, se pueden clasificar en:</a:t>
            </a:r>
          </a:p>
          <a:p>
            <a:pPr marL="0" indent="0" algn="just">
              <a:buNone/>
            </a:pPr>
            <a:endParaRPr lang="es-CL" sz="5600" dirty="0"/>
          </a:p>
          <a:p>
            <a:pPr lvl="1" algn="just"/>
            <a:r>
              <a:rPr lang="es-CL" sz="4800" dirty="0"/>
              <a:t>Agonistas totales (o puros)</a:t>
            </a:r>
          </a:p>
          <a:p>
            <a:pPr lvl="2" algn="just"/>
            <a:r>
              <a:rPr lang="es-ES" altLang="es-CL" sz="4000" dirty="0">
                <a:ea typeface="Microsoft YaHei" panose="020B0503020204020204" pitchFamily="34" charset="-122"/>
              </a:rPr>
              <a:t>Se unen al receptor y poseen actividad intrínseca máxima.</a:t>
            </a:r>
            <a:endParaRPr lang="es-CL" sz="4000" dirty="0"/>
          </a:p>
          <a:p>
            <a:pPr lvl="1" algn="just"/>
            <a:r>
              <a:rPr lang="es-CL" sz="4800" dirty="0"/>
              <a:t>Agonistas parciales</a:t>
            </a:r>
          </a:p>
          <a:p>
            <a:pPr lvl="2" algn="just"/>
            <a:r>
              <a:rPr lang="es-ES" altLang="es-CL" sz="4000" dirty="0">
                <a:ea typeface="Microsoft YaHei" panose="020B0503020204020204" pitchFamily="34" charset="-122"/>
              </a:rPr>
              <a:t>Se unen al receptor y posen menor actividad intrínseca que la presentada por los </a:t>
            </a:r>
            <a:r>
              <a:rPr lang="es-ES" altLang="es-CL" sz="4000" u="sng" dirty="0">
                <a:ea typeface="Microsoft YaHei" panose="020B0503020204020204" pitchFamily="34" charset="-122"/>
              </a:rPr>
              <a:t>agonistas puros</a:t>
            </a:r>
            <a:r>
              <a:rPr lang="es-ES" altLang="es-CL" sz="4000" dirty="0">
                <a:ea typeface="Microsoft YaHei" panose="020B0503020204020204" pitchFamily="34" charset="-122"/>
              </a:rPr>
              <a:t>.</a:t>
            </a:r>
            <a:endParaRPr lang="es-CL" sz="4000" dirty="0"/>
          </a:p>
          <a:p>
            <a:pPr lvl="1" algn="just"/>
            <a:r>
              <a:rPr lang="es-CL" sz="4800" dirty="0"/>
              <a:t>Antagonistas</a:t>
            </a:r>
          </a:p>
          <a:p>
            <a:pPr lvl="2" algn="just"/>
            <a:r>
              <a:rPr lang="es-ES" altLang="es-CL" sz="4000" dirty="0">
                <a:ea typeface="Microsoft YaHei" panose="020B0503020204020204" pitchFamily="34" charset="-122"/>
              </a:rPr>
              <a:t>Se unen al receptor, pero carecen de actividad intrínseca.</a:t>
            </a:r>
            <a:endParaRPr lang="es-CL" sz="4000" dirty="0"/>
          </a:p>
          <a:p>
            <a:pPr lvl="1" algn="just"/>
            <a:endParaRPr lang="es-CL" sz="4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2FF215-1665-400F-9C70-B24590D70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079" y="2816130"/>
            <a:ext cx="3229586" cy="295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85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7235069" cy="895504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FARMACODINAMIA-TEORÍA DEL RECEPTOR</a:t>
            </a:r>
            <a:endParaRPr lang="es-CL" sz="2800" b="1" dirty="0"/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6AA77359-A900-4679-BEB0-BBEA4C62B5E9}"/>
              </a:ext>
            </a:extLst>
          </p:cNvPr>
          <p:cNvSpPr txBox="1">
            <a:spLocks/>
          </p:cNvSpPr>
          <p:nvPr/>
        </p:nvSpPr>
        <p:spPr bwMode="auto">
          <a:xfrm>
            <a:off x="685041" y="2112362"/>
            <a:ext cx="5212839" cy="366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defTabSz="1828800" hangingPunct="1"/>
            <a:r>
              <a:rPr lang="es-CL" altLang="es-CL" dirty="0"/>
              <a:t>El agonista y el antagonista compiten por el mismo lugar de unión al receptor (de carácter reversible al aumentar la dosis de agonista).</a:t>
            </a:r>
          </a:p>
          <a:p>
            <a:pPr defTabSz="1828800" hangingPunct="1"/>
            <a:endParaRPr lang="es-CL" altLang="es-CL" sz="6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9EFD05-4731-4E45-9216-C1AA98278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921" y="2308508"/>
            <a:ext cx="4058843" cy="32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47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7235069" cy="895504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FARMACODINAMIA-TEORÍA DEL RECEPTOR</a:t>
            </a:r>
            <a:endParaRPr lang="es-CL" sz="2800" b="1" dirty="0"/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id="{FE4D5545-7D77-4B29-91C8-D716F5E9C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6" y="2127841"/>
            <a:ext cx="417769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altLang="es-C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MARGEN DE SEGURIDAD DER LOS FÁRMACOS: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S_tradnl" altLang="es-CL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altLang="es-C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Relación entre la </a:t>
            </a:r>
            <a:r>
              <a:rPr lang="es-ES_tradnl" altLang="es-CL" sz="2400" b="1" dirty="0">
                <a:latin typeface="Arial" panose="020B0604020202020204" pitchFamily="34" charset="0"/>
              </a:rPr>
              <a:t>Dosis Tóxica y la Dosis  Efectiva</a:t>
            </a:r>
            <a:endParaRPr lang="es-ES_tradnl" altLang="es-CL" sz="2400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04E09FE-4747-4008-96C7-D6E8D8BC7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908" y="3131053"/>
            <a:ext cx="4998304" cy="35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96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8895057" cy="895504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REACCIONES ADVERSAS Y EFECTOS TÓXICOS DE LOS FÁRMACOS</a:t>
            </a:r>
            <a:endParaRPr lang="es-CL" sz="2800" b="1" dirty="0"/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82FD2539-831C-493A-AAB4-4F8EA2427BF9}"/>
              </a:ext>
            </a:extLst>
          </p:cNvPr>
          <p:cNvSpPr>
            <a:spLocks noGrp="1"/>
          </p:cNvSpPr>
          <p:nvPr/>
        </p:nvSpPr>
        <p:spPr>
          <a:xfrm>
            <a:off x="566022" y="1899501"/>
            <a:ext cx="11438409" cy="4745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lIns="68579" tIns="68579" rIns="68579" bIns="68579">
            <a:normAutofit/>
          </a:bodyPr>
          <a:lstStyle>
            <a:lvl1pPr marL="642937" marR="0" indent="-642937" algn="l" defTabSz="9144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1069521" marR="0" indent="-612321" algn="l" defTabSz="9144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485900" marR="0" indent="-571500" algn="l" defTabSz="9144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2057400" marR="0" indent="-685800" algn="l" defTabSz="9144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514600" marR="0" indent="-685800" algn="l" defTabSz="9144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971800" marR="0" indent="-685800" algn="l" defTabSz="9144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429000" marR="0" indent="-685800" algn="l" defTabSz="9144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886200" marR="0" indent="-685800" algn="l" defTabSz="9144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343400" marR="0" indent="-685800" algn="l" defTabSz="914400" rtl="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just"/>
            <a:r>
              <a:rPr lang="es-ES_tradnl" sz="2800" b="1" i="1" dirty="0"/>
              <a:t>Según la OMS: </a:t>
            </a:r>
          </a:p>
          <a:p>
            <a:pPr lvl="1" algn="just"/>
            <a:r>
              <a:rPr lang="es-ES_tradnl" sz="2800" i="1" dirty="0"/>
              <a:t>“</a:t>
            </a:r>
            <a:r>
              <a:rPr lang="es-ES_tradnl" sz="2800" dirty="0"/>
              <a:t>Todo efecto de un medicamento, que es perjudicial y no deseado, que ocurre a dosis usadas con fines terapéuticos, profilácticos o de diagnostico”</a:t>
            </a:r>
          </a:p>
          <a:p>
            <a:pPr algn="just"/>
            <a:r>
              <a:rPr lang="es-ES_tradnl" sz="2800" b="1" i="1" dirty="0"/>
              <a:t>Según el ISP: </a:t>
            </a:r>
          </a:p>
          <a:p>
            <a:pPr lvl="1" algn="just"/>
            <a:r>
              <a:rPr lang="es-ES_tradnl" sz="2800" dirty="0"/>
              <a:t>“Reacción nociva y no intencionada que se produce a dosis utilizadas normalmente en el hombre, con fines de curación, atenuación, tratamiento, prevención o diagnostico de las enfermedades o sus síntomas, o para modificar sistemas fisiológicos.”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043297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8895057" cy="895504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REACCIONES ADVERSAS Y EFECTOS TÓXICOS DE LOS FÁRMACOS</a:t>
            </a:r>
            <a:endParaRPr lang="es-CL" sz="2800" b="1" dirty="0"/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id="{FE4D5545-7D77-4B29-91C8-D716F5E9C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6" y="2127841"/>
            <a:ext cx="1051242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altLang="es-C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REACCIONES  ADVERSAS  CLASIFICACIÓN: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S_tradnl" altLang="es-CL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es-ES_tradnl" altLang="es-C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SEGÚN SU CAUSA:  </a:t>
            </a:r>
            <a:r>
              <a:rPr lang="es-ES_tradnl" altLang="es-CL" sz="2400" b="1" dirty="0">
                <a:latin typeface="Arial" panose="020B0604020202020204" pitchFamily="34" charset="0"/>
              </a:rPr>
              <a:t>SISTEMA  ABCDE.</a:t>
            </a:r>
          </a:p>
          <a:p>
            <a:pPr marL="342900" indent="-342900" algn="just">
              <a:spcBef>
                <a:spcPct val="0"/>
              </a:spcBef>
            </a:pPr>
            <a:r>
              <a:rPr lang="es-ES_tradnl" altLang="es-C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SEGÚN SU GRAVEDAD: </a:t>
            </a:r>
            <a:r>
              <a:rPr lang="es-ES_tradnl" altLang="es-CL" sz="2400" b="1" dirty="0">
                <a:latin typeface="Arial" panose="020B0604020202020204" pitchFamily="34" charset="0"/>
              </a:rPr>
              <a:t>LEVES, MODERADAS, SEVERAS-LETALES</a:t>
            </a:r>
          </a:p>
          <a:p>
            <a:pPr marL="342900" indent="-342900" algn="just">
              <a:spcBef>
                <a:spcPct val="0"/>
              </a:spcBef>
            </a:pPr>
            <a:r>
              <a:rPr lang="es-ES_tradnl" altLang="es-C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SEGÚN SU FRECUENCIA: </a:t>
            </a:r>
            <a:r>
              <a:rPr lang="es-ES_tradnl" altLang="es-CL" sz="2400" b="1" dirty="0">
                <a:latin typeface="Arial" panose="020B0604020202020204" pitchFamily="34" charset="0"/>
              </a:rPr>
              <a:t>FRECUENTES, POCO FRECUENTES, RARAS Y BIZARRAS</a:t>
            </a:r>
            <a:endParaRPr lang="es-ES_tradnl" altLang="es-CL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03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8895057" cy="895504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REACCIONES ADVERSAS Y EFECTOS TÓXICOS DE LOS FÁRMACOS</a:t>
            </a:r>
            <a:endParaRPr lang="es-CL" sz="2800" b="1" dirty="0"/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id="{FE4D5545-7D77-4B29-91C8-D716F5E9C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89" y="1729117"/>
            <a:ext cx="105124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altLang="es-C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REACCIONES  ADVERSAS  CLASIFICACIÓN SEGÚN SU CAUSA:  </a:t>
            </a:r>
            <a:r>
              <a:rPr lang="es-ES_tradnl" altLang="es-CL" sz="2400" b="1" dirty="0">
                <a:latin typeface="Arial" panose="020B0604020202020204" pitchFamily="34" charset="0"/>
              </a:rPr>
              <a:t>SISTEMA  ABCDE.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A0043F-758C-4F4C-AE13-6E5554691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093" y="2179485"/>
            <a:ext cx="4007911" cy="2773515"/>
          </a:xfrm>
          <a:prstGeom prst="rect">
            <a:avLst/>
          </a:prstGeom>
        </p:spPr>
      </p:pic>
      <p:sp>
        <p:nvSpPr>
          <p:cNvPr id="8" name="CuadroTexto 23">
            <a:extLst>
              <a:ext uri="{FF2B5EF4-FFF2-40B4-BE49-F238E27FC236}">
                <a16:creationId xmlns:a16="http://schemas.microsoft.com/office/drawing/2014/main" id="{10FACB11-4AA8-4222-9170-99E6DA4C3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43" y="3048877"/>
            <a:ext cx="817875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3600" dirty="0">
                <a:solidFill>
                  <a:schemeClr val="tx1"/>
                </a:solidFill>
              </a:rPr>
              <a:t>Tipo A: Dependientes de la dosis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L" altLang="es-CL" dirty="0">
                <a:solidFill>
                  <a:schemeClr val="tx1"/>
                </a:solidFill>
              </a:rPr>
              <a:t>- Extensión del Mecanismo de Acción</a:t>
            </a:r>
          </a:p>
          <a:p>
            <a:pPr>
              <a:spcBef>
                <a:spcPct val="0"/>
              </a:spcBef>
              <a:buNone/>
            </a:pPr>
            <a:r>
              <a:rPr lang="es-CL" altLang="es-CL" dirty="0">
                <a:solidFill>
                  <a:schemeClr val="tx1"/>
                </a:solidFill>
              </a:rPr>
              <a:t>- Predecibles ( estudios de Farmacología Clínica)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L" altLang="es-CL" dirty="0">
                <a:solidFill>
                  <a:schemeClr val="tx1"/>
                </a:solidFill>
              </a:rPr>
              <a:t>- Afecta una parte reducida de la población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L" altLang="es-CL" dirty="0">
                <a:solidFill>
                  <a:schemeClr val="tx1"/>
                </a:solidFill>
              </a:rPr>
              <a:t> - Pueden pasar desapercibida</a:t>
            </a:r>
          </a:p>
          <a:p>
            <a:pPr>
              <a:spcBef>
                <a:spcPct val="0"/>
              </a:spcBef>
              <a:buFontTx/>
              <a:buNone/>
            </a:pPr>
            <a:endParaRPr lang="es-CL" altLang="es-CL" dirty="0"/>
          </a:p>
          <a:p>
            <a:pPr>
              <a:spcBef>
                <a:spcPct val="0"/>
              </a:spcBef>
              <a:buFontTx/>
              <a:buNone/>
            </a:pPr>
            <a:endParaRPr lang="es-CL" altLang="es-CL" dirty="0"/>
          </a:p>
          <a:p>
            <a:pPr>
              <a:spcBef>
                <a:spcPct val="0"/>
              </a:spcBef>
              <a:buFontTx/>
              <a:buNone/>
            </a:pPr>
            <a:endParaRPr lang="es-CL" altLang="es-CL" sz="3600" dirty="0"/>
          </a:p>
          <a:p>
            <a:pPr>
              <a:spcBef>
                <a:spcPct val="0"/>
              </a:spcBef>
              <a:buFontTx/>
              <a:buNone/>
            </a:pPr>
            <a:endParaRPr lang="es-CL" altLang="es-CL" sz="3600" dirty="0"/>
          </a:p>
        </p:txBody>
      </p:sp>
    </p:spTree>
    <p:extLst>
      <p:ext uri="{BB962C8B-B14F-4D97-AF65-F5344CB8AC3E}">
        <p14:creationId xmlns:p14="http://schemas.microsoft.com/office/powerpoint/2010/main" val="3825464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8895057" cy="895504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REACCIONES ADVERSAS Y EFECTOS TÓXICOS DE LOS FÁRMACOS</a:t>
            </a:r>
            <a:endParaRPr lang="es-CL" sz="2800" b="1" dirty="0"/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id="{FE4D5545-7D77-4B29-91C8-D716F5E9C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89" y="1729117"/>
            <a:ext cx="105124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altLang="es-C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REACCIONES  ADVERSAS  CLASIFICACIÓN SEGÚN SU CAUSA:  </a:t>
            </a:r>
            <a:r>
              <a:rPr lang="es-ES_tradnl" altLang="es-CL" sz="2400" b="1" dirty="0">
                <a:latin typeface="Arial" panose="020B0604020202020204" pitchFamily="34" charset="0"/>
              </a:rPr>
              <a:t>SISTEMA  ABCDE.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A0043F-758C-4F4C-AE13-6E5554691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093" y="2179485"/>
            <a:ext cx="4007911" cy="2773515"/>
          </a:xfrm>
          <a:prstGeom prst="rect">
            <a:avLst/>
          </a:prstGeom>
        </p:spPr>
      </p:pic>
      <p:sp>
        <p:nvSpPr>
          <p:cNvPr id="8" name="CuadroTexto 23">
            <a:extLst>
              <a:ext uri="{FF2B5EF4-FFF2-40B4-BE49-F238E27FC236}">
                <a16:creationId xmlns:a16="http://schemas.microsoft.com/office/drawing/2014/main" id="{10FACB11-4AA8-4222-9170-99E6DA4C3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43" y="2712838"/>
            <a:ext cx="817875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3600" dirty="0">
                <a:solidFill>
                  <a:schemeClr val="tx1"/>
                </a:solidFill>
              </a:rPr>
              <a:t>Tipo B: Bizarras o Raras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L" altLang="es-CL" dirty="0">
                <a:solidFill>
                  <a:schemeClr val="tx1"/>
                </a:solidFill>
              </a:rPr>
              <a:t>Independientes de la dosis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L" altLang="es-CL" dirty="0">
                <a:solidFill>
                  <a:schemeClr val="tx1"/>
                </a:solidFill>
              </a:rPr>
              <a:t>Mecanismo inmunológico o Idiosincrático (genético); shock anafiláctico.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L" altLang="es-CL" dirty="0">
                <a:solidFill>
                  <a:schemeClr val="tx1"/>
                </a:solidFill>
              </a:rPr>
              <a:t>Impredecibles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L" altLang="es-CL" dirty="0">
                <a:solidFill>
                  <a:schemeClr val="tx1"/>
                </a:solidFill>
              </a:rPr>
              <a:t>Baja frecuencia ( 1:10 000)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L" altLang="es-CL" dirty="0">
                <a:solidFill>
                  <a:schemeClr val="tx1"/>
                </a:solidFill>
              </a:rPr>
              <a:t>Graves, incluso , fatales</a:t>
            </a:r>
          </a:p>
          <a:p>
            <a:pPr>
              <a:spcBef>
                <a:spcPct val="0"/>
              </a:spcBef>
              <a:buFontTx/>
              <a:buNone/>
            </a:pPr>
            <a:endParaRPr lang="es-CL" altLang="es-CL" sz="3600" dirty="0"/>
          </a:p>
          <a:p>
            <a:pPr>
              <a:spcBef>
                <a:spcPct val="0"/>
              </a:spcBef>
              <a:buFontTx/>
              <a:buNone/>
            </a:pPr>
            <a:endParaRPr lang="es-CL" altLang="es-CL" sz="3600" dirty="0"/>
          </a:p>
        </p:txBody>
      </p:sp>
    </p:spTree>
    <p:extLst>
      <p:ext uri="{BB962C8B-B14F-4D97-AF65-F5344CB8AC3E}">
        <p14:creationId xmlns:p14="http://schemas.microsoft.com/office/powerpoint/2010/main" val="1714141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8895057" cy="895504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REACCIONES ADVERSAS Y EFECTOS TÓXICOS DE LOS FÁRMACOS</a:t>
            </a:r>
            <a:endParaRPr lang="es-CL" sz="2800" b="1" dirty="0"/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id="{FE4D5545-7D77-4B29-91C8-D716F5E9C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89" y="1729117"/>
            <a:ext cx="105124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altLang="es-C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REACCIONES  ADVERSAS  CLASIFICACIÓN SEGÚN SU CAUSA:  </a:t>
            </a:r>
            <a:r>
              <a:rPr lang="es-ES_tradnl" altLang="es-CL" sz="2400" b="1" dirty="0">
                <a:latin typeface="Arial" panose="020B0604020202020204" pitchFamily="34" charset="0"/>
              </a:rPr>
              <a:t>SISTEMA  ABCDE.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A0043F-758C-4F4C-AE13-6E5554691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093" y="2179485"/>
            <a:ext cx="4007911" cy="2773515"/>
          </a:xfrm>
          <a:prstGeom prst="rect">
            <a:avLst/>
          </a:prstGeom>
        </p:spPr>
      </p:pic>
      <p:sp>
        <p:nvSpPr>
          <p:cNvPr id="8" name="CuadroTexto 23">
            <a:extLst>
              <a:ext uri="{FF2B5EF4-FFF2-40B4-BE49-F238E27FC236}">
                <a16:creationId xmlns:a16="http://schemas.microsoft.com/office/drawing/2014/main" id="{10FACB11-4AA8-4222-9170-99E6DA4C3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43" y="2712838"/>
            <a:ext cx="817875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>
              <a:defRPr/>
            </a:pPr>
            <a:r>
              <a:rPr lang="es-CL" altLang="es-CL" sz="3600" dirty="0">
                <a:solidFill>
                  <a:schemeClr val="tx1"/>
                </a:solidFill>
              </a:rPr>
              <a:t>Tipo C: por uso continuo d</a:t>
            </a:r>
            <a:r>
              <a:rPr lang="es-CL" sz="3600" dirty="0">
                <a:solidFill>
                  <a:schemeClr val="tx1"/>
                </a:solidFill>
              </a:rPr>
              <a:t>Resultan de la administración crónica</a:t>
            </a:r>
          </a:p>
          <a:p>
            <a:pPr>
              <a:defRPr/>
            </a:pPr>
            <a:r>
              <a:rPr lang="es-CL" sz="3600" dirty="0">
                <a:solidFill>
                  <a:schemeClr val="tx1"/>
                </a:solidFill>
              </a:rPr>
              <a:t>Ejemplo:  nefropatías por analgésicos</a:t>
            </a:r>
          </a:p>
          <a:p>
            <a:pPr>
              <a:defRPr/>
            </a:pPr>
            <a:r>
              <a:rPr lang="es-CL" sz="3600" dirty="0">
                <a:solidFill>
                  <a:schemeClr val="tx1"/>
                </a:solidFill>
              </a:rPr>
              <a:t>Son de tipo continua</a:t>
            </a:r>
          </a:p>
          <a:p>
            <a:pPr>
              <a:defRPr/>
            </a:pPr>
            <a:r>
              <a:rPr lang="es-CL" sz="3600" dirty="0">
                <a:solidFill>
                  <a:schemeClr val="tx1"/>
                </a:solidFill>
              </a:rPr>
              <a:t>Dependencias y Taquifilaxia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L" altLang="es-CL" sz="3600" dirty="0">
                <a:solidFill>
                  <a:schemeClr val="tx1"/>
                </a:solidFill>
              </a:rPr>
              <a:t>e fármacos</a:t>
            </a:r>
          </a:p>
          <a:p>
            <a:pPr>
              <a:spcBef>
                <a:spcPct val="0"/>
              </a:spcBef>
              <a:buFontTx/>
              <a:buNone/>
            </a:pPr>
            <a:endParaRPr lang="es-CL" altLang="es-CL" sz="3600" dirty="0"/>
          </a:p>
          <a:p>
            <a:pPr>
              <a:spcBef>
                <a:spcPct val="0"/>
              </a:spcBef>
              <a:buFontTx/>
              <a:buNone/>
            </a:pPr>
            <a:endParaRPr lang="es-CL" altLang="es-CL" sz="3600" dirty="0"/>
          </a:p>
        </p:txBody>
      </p:sp>
    </p:spTree>
    <p:extLst>
      <p:ext uri="{BB962C8B-B14F-4D97-AF65-F5344CB8AC3E}">
        <p14:creationId xmlns:p14="http://schemas.microsoft.com/office/powerpoint/2010/main" val="77270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FARMACODINAMIA-TEORÍA DEL RECEPTOR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id="{FE4D5545-7D77-4B29-91C8-D716F5E9C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330" y="2075419"/>
            <a:ext cx="9935928" cy="45808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CL" sz="2200" b="1" dirty="0">
                <a:latin typeface="+mn-lt"/>
                <a:ea typeface="+mn-ea"/>
              </a:rPr>
              <a:t>RECEPTORES FARMACOLÓGICOS: </a:t>
            </a:r>
            <a:r>
              <a:rPr lang="en-US" altLang="es-CL" sz="2200" dirty="0">
                <a:latin typeface="+mn-lt"/>
                <a:ea typeface="+mn-ea"/>
              </a:rPr>
              <a:t>Son proteinas o glucoproteinas que se localizan en diversas partes de la célula.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s-CL" sz="2000" dirty="0">
              <a:latin typeface="+mn-lt"/>
              <a:ea typeface="+mn-ea"/>
            </a:endParaRPr>
          </a:p>
          <a:p>
            <a:pPr marL="4572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CL" sz="2000" dirty="0">
                <a:latin typeface="+mn-lt"/>
                <a:ea typeface="+mn-ea"/>
              </a:rPr>
              <a:t>Receptores de membrana acoplados a canales iónicos- </a:t>
            </a:r>
            <a:r>
              <a:rPr lang="en-US" altLang="es-CL" sz="2000" b="1" dirty="0">
                <a:latin typeface="+mn-lt"/>
                <a:ea typeface="+mn-ea"/>
              </a:rPr>
              <a:t>IONOTRÓPICOS</a:t>
            </a:r>
            <a:r>
              <a:rPr lang="en-US" altLang="es-CL" sz="2000" dirty="0">
                <a:latin typeface="+mn-lt"/>
                <a:ea typeface="+mn-ea"/>
              </a:rPr>
              <a:t>.</a:t>
            </a:r>
            <a:r>
              <a:rPr lang="en-US" altLang="es-CL" sz="2000" b="1" dirty="0">
                <a:latin typeface="+mn-lt"/>
                <a:ea typeface="+mn-ea"/>
              </a:rPr>
              <a:t> Ejemplo receptor ionotrópico del GABA.</a:t>
            </a:r>
          </a:p>
          <a:p>
            <a:pPr marL="4572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s-CL" sz="2000" dirty="0">
              <a:latin typeface="+mn-lt"/>
              <a:ea typeface="+mn-ea"/>
            </a:endParaRPr>
          </a:p>
          <a:p>
            <a:pPr marL="4572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CL" sz="2000" dirty="0">
                <a:latin typeface="+mn-lt"/>
                <a:ea typeface="+mn-ea"/>
              </a:rPr>
              <a:t>Receptores de membrana con dominio extracelular y acoplados a segundos mensajeros intracelulares- METABOTRÓPICOS.</a:t>
            </a:r>
            <a:r>
              <a:rPr lang="en-US" altLang="es-CL" sz="2000" b="1" dirty="0">
                <a:latin typeface="+mn-lt"/>
                <a:ea typeface="+mn-ea"/>
              </a:rPr>
              <a:t> Ejemplo receptor metabotropico de la  adrenalina.</a:t>
            </a:r>
          </a:p>
          <a:p>
            <a:pPr marL="4572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s-CL" sz="2000" dirty="0">
              <a:latin typeface="+mn-lt"/>
              <a:ea typeface="+mn-ea"/>
            </a:endParaRPr>
          </a:p>
          <a:p>
            <a:pPr marL="4572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CL" sz="2000" dirty="0">
                <a:latin typeface="+mn-lt"/>
                <a:ea typeface="+mn-ea"/>
              </a:rPr>
              <a:t>Receptores de membrana acoplados a sistemas enzimaticos intracelulares.</a:t>
            </a:r>
            <a:r>
              <a:rPr lang="en-US" altLang="es-CL" sz="2000" b="1" dirty="0">
                <a:latin typeface="+mn-lt"/>
                <a:ea typeface="+mn-ea"/>
              </a:rPr>
              <a:t> Ejemplo receptor Tirosín Quinasa de la Insulina.</a:t>
            </a:r>
          </a:p>
          <a:p>
            <a:pPr marL="4572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s-CL" sz="2000" dirty="0">
              <a:latin typeface="+mn-lt"/>
              <a:ea typeface="+mn-ea"/>
            </a:endParaRPr>
          </a:p>
          <a:p>
            <a:pPr marL="4572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CL" sz="2000" dirty="0">
                <a:latin typeface="+mn-lt"/>
                <a:ea typeface="+mn-ea"/>
              </a:rPr>
              <a:t>Receptores NUCLEARES que operan promotores dela transcripción.-</a:t>
            </a:r>
            <a:r>
              <a:rPr lang="en-US" altLang="es-CL" sz="2000" b="1" dirty="0">
                <a:latin typeface="+mn-lt"/>
                <a:ea typeface="+mn-ea"/>
              </a:rPr>
              <a:t>Ejemplo para  corticoides y hormonas sexuales.</a:t>
            </a:r>
          </a:p>
          <a:p>
            <a:pPr marL="4572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s-CL" sz="1500" dirty="0">
              <a:latin typeface="+mn-lt"/>
              <a:ea typeface="+mn-ea"/>
            </a:endParaRPr>
          </a:p>
          <a:p>
            <a:pPr marL="4572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s-CL" sz="15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6595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8895057" cy="895504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REACCIONES ADVERSAS Y EFECTOS TÓXICOS DE LOS FÁRMACOS</a:t>
            </a:r>
            <a:endParaRPr lang="es-CL" sz="2800" b="1" dirty="0"/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id="{FE4D5545-7D77-4B29-91C8-D716F5E9C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89" y="1729117"/>
            <a:ext cx="105124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altLang="es-C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REACCIONES  ADVERSAS  CLASIFICACIÓN SEGÚN SU CAUSA:  </a:t>
            </a:r>
            <a:r>
              <a:rPr lang="es-ES_tradnl" altLang="es-CL" sz="2400" b="1" dirty="0">
                <a:latin typeface="Arial" panose="020B0604020202020204" pitchFamily="34" charset="0"/>
              </a:rPr>
              <a:t>SISTEMA  ABCDE.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A0043F-758C-4F4C-AE13-6E5554691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093" y="2179485"/>
            <a:ext cx="4007911" cy="2773515"/>
          </a:xfrm>
          <a:prstGeom prst="rect">
            <a:avLst/>
          </a:prstGeom>
        </p:spPr>
      </p:pic>
      <p:sp>
        <p:nvSpPr>
          <p:cNvPr id="8" name="CuadroTexto 23">
            <a:extLst>
              <a:ext uri="{FF2B5EF4-FFF2-40B4-BE49-F238E27FC236}">
                <a16:creationId xmlns:a16="http://schemas.microsoft.com/office/drawing/2014/main" id="{10FACB11-4AA8-4222-9170-99E6DA4C3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43" y="2712838"/>
            <a:ext cx="92268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>
              <a:defRPr/>
            </a:pPr>
            <a:endParaRPr lang="es-CL" altLang="es-CL" sz="36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CL" altLang="es-CL" sz="2400" dirty="0">
                <a:solidFill>
                  <a:schemeClr val="tx1"/>
                </a:solidFill>
              </a:rPr>
              <a:t>Tipo D: </a:t>
            </a:r>
            <a:r>
              <a:rPr lang="es-CL" sz="1800" b="1" dirty="0">
                <a:solidFill>
                  <a:schemeClr val="tx1"/>
                </a:solidFill>
              </a:rPr>
              <a:t>después que se ha suspendido</a:t>
            </a:r>
          </a:p>
          <a:p>
            <a:pPr>
              <a:defRPr/>
            </a:pPr>
            <a:r>
              <a:rPr lang="es-CL" sz="1800" b="1" dirty="0">
                <a:solidFill>
                  <a:schemeClr val="tx1"/>
                </a:solidFill>
              </a:rPr>
              <a:t>la administración de un medicamento</a:t>
            </a:r>
          </a:p>
          <a:p>
            <a:pPr>
              <a:defRPr/>
            </a:pPr>
            <a:endParaRPr lang="es-CL" sz="1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CL" sz="1800" b="1" dirty="0">
                <a:solidFill>
                  <a:schemeClr val="tx1"/>
                </a:solidFill>
              </a:rPr>
              <a:t>Ejemplo: Teratogénesis, Carcinogénesis,  pigmentación de la dentina por tetraciclinas</a:t>
            </a:r>
          </a:p>
          <a:p>
            <a:pPr>
              <a:defRPr/>
            </a:pPr>
            <a:endParaRPr lang="es-CL" altLang="es-CL" sz="3600" b="1" dirty="0"/>
          </a:p>
          <a:p>
            <a:pPr>
              <a:defRPr/>
            </a:pPr>
            <a:r>
              <a:rPr lang="es-CL" altLang="es-CL" sz="2800" dirty="0">
                <a:solidFill>
                  <a:schemeClr val="tx1"/>
                </a:solidFill>
              </a:rPr>
              <a:t>Tipo E: </a:t>
            </a:r>
            <a:r>
              <a:rPr lang="es-CL" sz="1800" b="1" dirty="0">
                <a:solidFill>
                  <a:schemeClr val="tx1"/>
                </a:solidFill>
              </a:rPr>
              <a:t>Son las que se producen cuando cesa un tratamiento</a:t>
            </a:r>
          </a:p>
          <a:p>
            <a:pPr>
              <a:defRPr/>
            </a:pPr>
            <a:r>
              <a:rPr lang="es-CL" sz="1800" b="1" dirty="0">
                <a:solidFill>
                  <a:schemeClr val="tx1"/>
                </a:solidFill>
              </a:rPr>
              <a:t>   Ejemplo: Efecto Rebote de Antidepresivos</a:t>
            </a:r>
          </a:p>
          <a:p>
            <a:pPr>
              <a:defRPr/>
            </a:pPr>
            <a:endParaRPr lang="es-CL" altLang="es-CL" sz="2800" b="1" dirty="0"/>
          </a:p>
          <a:p>
            <a:pPr>
              <a:spcBef>
                <a:spcPct val="0"/>
              </a:spcBef>
              <a:buFontTx/>
              <a:buNone/>
            </a:pPr>
            <a:endParaRPr lang="es-CL" altLang="es-CL" sz="3600" b="1" dirty="0"/>
          </a:p>
        </p:txBody>
      </p:sp>
    </p:spTree>
    <p:extLst>
      <p:ext uri="{BB962C8B-B14F-4D97-AF65-F5344CB8AC3E}">
        <p14:creationId xmlns:p14="http://schemas.microsoft.com/office/powerpoint/2010/main" val="2265363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1196974" y="1479550"/>
            <a:ext cx="2811463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400" dirty="0">
                <a:solidFill>
                  <a:schemeClr val="tx1"/>
                </a:solidFill>
              </a:rPr>
              <a:t>MUY FRECUENTES</a:t>
            </a:r>
          </a:p>
          <a:p>
            <a:pPr algn="ctr">
              <a:defRPr/>
            </a:pPr>
            <a:r>
              <a:rPr lang="es-CL" sz="2400" dirty="0">
                <a:solidFill>
                  <a:schemeClr val="tx1"/>
                </a:solidFill>
              </a:rPr>
              <a:t>&lt; 1 :10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4635498" y="1471612"/>
            <a:ext cx="2528888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200" dirty="0">
                <a:solidFill>
                  <a:schemeClr val="tx1"/>
                </a:solidFill>
              </a:rPr>
              <a:t>FRECUENTES</a:t>
            </a:r>
          </a:p>
          <a:p>
            <a:pPr algn="ctr">
              <a:defRPr/>
            </a:pPr>
            <a:r>
              <a:rPr lang="es-CL" sz="2200" dirty="0">
                <a:solidFill>
                  <a:schemeClr val="tx1"/>
                </a:solidFill>
              </a:rPr>
              <a:t>&lt; 1 :100 a &gt; 1:10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8183565" y="1360426"/>
            <a:ext cx="23050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dirty="0">
                <a:solidFill>
                  <a:schemeClr val="tx1"/>
                </a:solidFill>
              </a:rPr>
              <a:t>POCO FRECUENTES</a:t>
            </a:r>
          </a:p>
          <a:p>
            <a:pPr algn="ctr">
              <a:defRPr/>
            </a:pPr>
            <a:r>
              <a:rPr lang="es-CL" sz="2000" dirty="0">
                <a:solidFill>
                  <a:schemeClr val="tx1"/>
                </a:solidFill>
              </a:rPr>
              <a:t>&lt; 1 :1.000 a  &gt;1:100</a:t>
            </a:r>
          </a:p>
        </p:txBody>
      </p:sp>
      <p:pic>
        <p:nvPicPr>
          <p:cNvPr id="4813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4" y="2819969"/>
            <a:ext cx="18970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17" y="2601119"/>
            <a:ext cx="23558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0" y="2335212"/>
            <a:ext cx="210185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328" y="4507316"/>
            <a:ext cx="1855108" cy="226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ángulo redondeado 17"/>
          <p:cNvSpPr/>
          <p:nvPr/>
        </p:nvSpPr>
        <p:spPr>
          <a:xfrm>
            <a:off x="1531936" y="3561332"/>
            <a:ext cx="2592388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RARAS</a:t>
            </a:r>
          </a:p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&lt; 1 :10. 000 a &gt; 1: 1.000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5111755" y="3674552"/>
            <a:ext cx="30956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400" dirty="0">
                <a:solidFill>
                  <a:schemeClr val="tx1"/>
                </a:solidFill>
              </a:rPr>
              <a:t>MUY </a:t>
            </a:r>
          </a:p>
          <a:p>
            <a:pPr algn="ctr">
              <a:defRPr/>
            </a:pPr>
            <a:r>
              <a:rPr lang="es-CL" sz="1400" dirty="0">
                <a:solidFill>
                  <a:schemeClr val="tx1"/>
                </a:solidFill>
              </a:rPr>
              <a:t>RARAS</a:t>
            </a:r>
          </a:p>
          <a:p>
            <a:pPr algn="ctr">
              <a:defRPr/>
            </a:pPr>
            <a:r>
              <a:rPr lang="es-CL" sz="1400" dirty="0">
                <a:solidFill>
                  <a:schemeClr val="tx1"/>
                </a:solidFill>
              </a:rPr>
              <a:t>&gt;1 :10. 000 a casos aislados  </a:t>
            </a:r>
          </a:p>
        </p:txBody>
      </p:sp>
      <p:pic>
        <p:nvPicPr>
          <p:cNvPr id="48140" name="Imagen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5" y="4673662"/>
            <a:ext cx="328295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775BFB03-B9A9-41AC-8D1F-473E8B63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8895057" cy="895504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REACCIONES ADVERSAS Y EFECTOS TÓXICOS DE LOS FÁRMACOS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411528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8895057" cy="895504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REACCIONES ADVERSAS Y EFECTOS TÓXICOS DE LOS FÁRMACOS</a:t>
            </a:r>
            <a:endParaRPr lang="es-CL" sz="2800" b="1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90D9904-9AE5-4311-BCE8-659DCC82F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6" y="2112362"/>
            <a:ext cx="9845941" cy="444107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L" sz="4000" b="1" dirty="0"/>
              <a:t>Dependiendo de la gravedad:</a:t>
            </a:r>
          </a:p>
          <a:p>
            <a:pPr lvl="1" algn="just"/>
            <a:r>
              <a:rPr lang="es-CL" sz="4000" dirty="0"/>
              <a:t>Menor </a:t>
            </a:r>
            <a:r>
              <a:rPr lang="es-CL" sz="4000" dirty="0">
                <a:sym typeface="Wingdings" panose="05000000000000000000" pitchFamily="2" charset="2"/>
              </a:rPr>
              <a:t> No requiere tratamiento</a:t>
            </a:r>
          </a:p>
          <a:p>
            <a:pPr lvl="1" algn="just"/>
            <a:endParaRPr lang="es-CL" sz="4000" dirty="0"/>
          </a:p>
          <a:p>
            <a:pPr lvl="1" algn="just"/>
            <a:r>
              <a:rPr lang="es-CL" sz="4000" dirty="0"/>
              <a:t>Moderada </a:t>
            </a:r>
            <a:r>
              <a:rPr lang="es-CL" sz="4000" dirty="0">
                <a:sym typeface="Wingdings" panose="05000000000000000000" pitchFamily="2" charset="2"/>
              </a:rPr>
              <a:t> Requiere modificación de la terapia</a:t>
            </a:r>
            <a:endParaRPr lang="es-CL" sz="4000" dirty="0"/>
          </a:p>
          <a:p>
            <a:pPr lvl="1" algn="just"/>
            <a:endParaRPr lang="es-CL" sz="4000" dirty="0"/>
          </a:p>
          <a:p>
            <a:pPr lvl="1" algn="just"/>
            <a:r>
              <a:rPr lang="es-CL" sz="4000" dirty="0"/>
              <a:t>Grave </a:t>
            </a:r>
            <a:r>
              <a:rPr lang="es-CL" sz="4000" dirty="0">
                <a:sym typeface="Wingdings" panose="05000000000000000000" pitchFamily="2" charset="2"/>
              </a:rPr>
              <a:t> Potencialmente fatal, causa lesión permanente</a:t>
            </a:r>
          </a:p>
          <a:p>
            <a:pPr lvl="1" algn="just"/>
            <a:endParaRPr lang="es-CL" sz="4000" dirty="0"/>
          </a:p>
          <a:p>
            <a:pPr lvl="1" algn="just"/>
            <a:r>
              <a:rPr lang="es-CL" sz="4000" dirty="0"/>
              <a:t>Letal </a:t>
            </a:r>
            <a:r>
              <a:rPr lang="es-CL" sz="4000" dirty="0">
                <a:sym typeface="Wingdings" panose="05000000000000000000" pitchFamily="2" charset="2"/>
              </a:rPr>
              <a:t> Contribuye directa o indirectamente a la muerte</a:t>
            </a:r>
            <a:endParaRPr lang="es-CL" sz="4000" dirty="0"/>
          </a:p>
          <a:p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720523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8895057" cy="895504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REACCIONES ADVERSAS Y EFECTOS TÓXICOS DE LOS FÁRMACOS</a:t>
            </a:r>
            <a:endParaRPr lang="es-CL" sz="2800" b="1" dirty="0"/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id="{FE4D5545-7D77-4B29-91C8-D716F5E9C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6" y="2127841"/>
            <a:ext cx="10512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altLang="es-C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EFECTOS TÓXICOS DE LOS FÁRMACOS</a:t>
            </a:r>
            <a:endParaRPr lang="es-ES_tradnl" altLang="es-CL" sz="2400" dirty="0">
              <a:latin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5CD8BDC-71F2-4468-B64D-963037019158}"/>
              </a:ext>
            </a:extLst>
          </p:cNvPr>
          <p:cNvSpPr txBox="1"/>
          <p:nvPr/>
        </p:nvSpPr>
        <p:spPr>
          <a:xfrm>
            <a:off x="839786" y="2866751"/>
            <a:ext cx="103616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 SE DERIVAN DE LA ADMINITRACIÓN EN DOSIS EXCESIVAS DE UNO O MÁS  FÁRMACOS.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PUEDEN ORIGINARSE POR CAMBIOS EN PROCESOS ADME : ABSORCIÓN, DISTRIBUCIÓN, METABOLISMO O EXCRECIÓN DE FÁRMACOS.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PUEDEN APARECER COMO CONSECUENCIA DE INTERACCIONES  ENTRE  2 O MÁS FÁRMACOS,  ENTRE FÁRMACO Y LA DIETA O POR  OTRAS CAUSAS.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98225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8895057" cy="895504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REACCIONES ADVERSAS Y EFECTOS TÓXICOS DE LOS FÁRMACOS</a:t>
            </a:r>
            <a:endParaRPr lang="es-CL" sz="2800" b="1" dirty="0"/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id="{FE4D5545-7D77-4B29-91C8-D716F5E9C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6" y="2127841"/>
            <a:ext cx="10512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altLang="es-CL" sz="2400" dirty="0">
                <a:latin typeface="Arial" panose="020B0604020202020204" pitchFamily="34" charset="0"/>
              </a:rPr>
              <a:t>INTERACCIONES FARMACOLÓGICAS</a:t>
            </a:r>
          </a:p>
        </p:txBody>
      </p:sp>
      <p:pic>
        <p:nvPicPr>
          <p:cNvPr id="7" name="Picture 2" descr="http://2.bp.blogspot.com/-uaWEhTXNNJA/U5CdxPqJs6I/AAAAAAAAAnU/EUv9yTbkKL0/s1600/interacciones.png.jsf.png">
            <a:extLst>
              <a:ext uri="{FF2B5EF4-FFF2-40B4-BE49-F238E27FC236}">
                <a16:creationId xmlns:a16="http://schemas.microsoft.com/office/drawing/2014/main" id="{494950BE-D45E-4051-A4B6-BCDD89FB2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68" y="2358673"/>
            <a:ext cx="6392091" cy="43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1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7235069" cy="895504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FARMACODINAMIA-TEORÍA DEL RECEPTOR</a:t>
            </a:r>
            <a:endParaRPr lang="es-CL" sz="2800" b="1" dirty="0"/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id="{FE4D5545-7D77-4B29-91C8-D716F5E9C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729" y="1798887"/>
            <a:ext cx="64173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altLang="es-C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RECEPTORES FARMACOLÓGICOS:</a:t>
            </a:r>
            <a:endParaRPr lang="es-ES_tradnl" altLang="es-CL" sz="2400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79D8589-854A-4532-8F9A-005FB441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421" y="2127841"/>
            <a:ext cx="3523437" cy="3691442"/>
          </a:xfrm>
          <a:prstGeom prst="rect">
            <a:avLst/>
          </a:prstGeom>
        </p:spPr>
      </p:pic>
      <p:sp>
        <p:nvSpPr>
          <p:cNvPr id="8" name="Rectángulo 3">
            <a:extLst>
              <a:ext uri="{FF2B5EF4-FFF2-40B4-BE49-F238E27FC236}">
                <a16:creationId xmlns:a16="http://schemas.microsoft.com/office/drawing/2014/main" id="{1C440E15-3089-4D14-A9E7-60A993B17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729" y="2352758"/>
            <a:ext cx="614920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S_tradnl" altLang="es-CL" sz="2000" dirty="0">
              <a:latin typeface="Arial" panose="020B0604020202020204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  <a:buFont typeface="Arial" panose="020B0604020202020204" pitchFamily="34" charset="0"/>
              <a:buAutoNum type="alphaLcParenR"/>
            </a:pPr>
            <a:r>
              <a:rPr lang="es-ES_tradnl" altLang="es-CL" sz="2000" dirty="0">
                <a:latin typeface="Arial" panose="020B0604020202020204" pitchFamily="34" charset="0"/>
              </a:rPr>
              <a:t>Receptores de membrana acoplados a canales iónicos- IONOTRÓPICOS.</a:t>
            </a:r>
          </a:p>
          <a:p>
            <a:pPr marL="457200" indent="-457200" algn="just" eaLnBrk="1" hangingPunct="1">
              <a:spcBef>
                <a:spcPct val="0"/>
              </a:spcBef>
              <a:buFont typeface="Arial" panose="020B0604020202020204" pitchFamily="34" charset="0"/>
              <a:buAutoNum type="alphaLcParenR"/>
            </a:pPr>
            <a:endParaRPr lang="es-ES_tradnl" altLang="es-CL" sz="2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s-ES_tradnl" altLang="es-CL" sz="2000" dirty="0">
                <a:latin typeface="Arial" panose="020B0604020202020204" pitchFamily="34" charset="0"/>
              </a:rPr>
              <a:t>  </a:t>
            </a:r>
            <a:r>
              <a:rPr lang="es-ES_tradnl" altLang="es-CL" sz="2000" b="1" dirty="0">
                <a:latin typeface="Arial" panose="020B0604020202020204" pitchFamily="34" charset="0"/>
              </a:rPr>
              <a:t>Características: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es-ES_tradnl" altLang="es-CL" sz="2000" dirty="0">
              <a:latin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_tradnl" altLang="es-CL" sz="2000" dirty="0">
                <a:latin typeface="Arial" panose="020B0604020202020204" pitchFamily="34" charset="0"/>
              </a:rPr>
              <a:t> inicio de acción- RÁPIDA.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_tradnl" altLang="es-CL" sz="2000" dirty="0">
                <a:latin typeface="Arial" panose="020B0604020202020204" pitchFamily="34" charset="0"/>
              </a:rPr>
              <a:t> duración del efecto: - CORTA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_tradnl" altLang="es-CL" sz="2000" dirty="0">
                <a:latin typeface="Arial" panose="020B0604020202020204" pitchFamily="34" charset="0"/>
              </a:rPr>
              <a:t> Ejemplos: receptores de las benzodiacepinas  como diazepam y clonazepam.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ES_tradnl" altLang="es-CL" sz="2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es-ES_tradnl" altLang="es-CL" sz="2000" dirty="0">
              <a:latin typeface="Arial" panose="020B0604020202020204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  <a:buFont typeface="Arial" panose="020B0604020202020204" pitchFamily="34" charset="0"/>
              <a:buAutoNum type="alphaLcParenR"/>
            </a:pPr>
            <a:endParaRPr lang="es-ES_tradnl" altLang="es-CL" sz="2000" dirty="0">
              <a:latin typeface="Arial" panose="020B0604020202020204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  <a:buFont typeface="Arial" panose="020B0604020202020204" pitchFamily="34" charset="0"/>
              <a:buAutoNum type="alphaLcParenR"/>
            </a:pPr>
            <a:endParaRPr lang="es-ES_tradnl" altLang="es-CL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7235069" cy="895504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FARMACODINAMIA-TEORÍA DEL RECEPTOR</a:t>
            </a:r>
            <a:endParaRPr lang="es-CL" sz="2800" b="1" dirty="0"/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id="{FE4D5545-7D77-4B29-91C8-D716F5E9C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6" y="2127841"/>
            <a:ext cx="64173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altLang="es-C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RECEPTORES FARMACOLÓGICOS:</a:t>
            </a:r>
            <a:endParaRPr lang="es-ES_tradnl" altLang="es-CL" sz="2400" dirty="0">
              <a:latin typeface="Arial" panose="020B0604020202020204" pitchFamily="34" charset="0"/>
            </a:endParaRPr>
          </a:p>
        </p:txBody>
      </p:sp>
      <p:sp>
        <p:nvSpPr>
          <p:cNvPr id="8" name="Rectángulo 3">
            <a:extLst>
              <a:ext uri="{FF2B5EF4-FFF2-40B4-BE49-F238E27FC236}">
                <a16:creationId xmlns:a16="http://schemas.microsoft.com/office/drawing/2014/main" id="{1C440E15-3089-4D14-A9E7-60A993B17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08" y="2958838"/>
            <a:ext cx="614920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s-ES_tradnl" altLang="es-CL" sz="2000" dirty="0">
                <a:latin typeface="Arial" panose="020B0604020202020204" pitchFamily="34" charset="0"/>
              </a:rPr>
              <a:t>Receptores de membrana acoplados a sistemas enzimáticos intracelulares.</a:t>
            </a:r>
          </a:p>
          <a:p>
            <a:pPr algn="just">
              <a:spcBef>
                <a:spcPct val="0"/>
              </a:spcBef>
              <a:buNone/>
            </a:pPr>
            <a:endParaRPr lang="es-ES_tradnl" altLang="es-CL" sz="2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s-ES_tradnl" altLang="es-CL" sz="2000" b="1" dirty="0">
                <a:latin typeface="Arial" panose="020B0604020202020204" pitchFamily="34" charset="0"/>
              </a:rPr>
              <a:t>Características: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es-ES_tradnl" altLang="es-CL" sz="2000" dirty="0">
              <a:latin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_tradnl" altLang="es-CL" sz="2000" dirty="0">
                <a:latin typeface="Arial" panose="020B0604020202020204" pitchFamily="34" charset="0"/>
              </a:rPr>
              <a:t> inicio de acción- MEDIA.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_tradnl" altLang="es-CL" sz="2000" dirty="0">
                <a:latin typeface="Arial" panose="020B0604020202020204" pitchFamily="34" charset="0"/>
              </a:rPr>
              <a:t> duración del efecto: - MODERADO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_tradnl" altLang="es-CL" sz="2000" dirty="0">
                <a:latin typeface="Arial" panose="020B0604020202020204" pitchFamily="34" charset="0"/>
              </a:rPr>
              <a:t> Ejemplos: receptores TIROSINO QUINASA de la insulina, receptores de factores de crecimiento como Eritropoyetina</a:t>
            </a:r>
          </a:p>
          <a:p>
            <a:pPr marL="457200" indent="-457200" algn="just" eaLnBrk="1" hangingPunct="1">
              <a:spcBef>
                <a:spcPct val="0"/>
              </a:spcBef>
              <a:buFont typeface="Arial" panose="020B0604020202020204" pitchFamily="34" charset="0"/>
              <a:buAutoNum type="alphaLcParenR"/>
            </a:pPr>
            <a:endParaRPr lang="es-ES_tradnl" altLang="es-CL" sz="2000" dirty="0">
              <a:latin typeface="Arial" panose="020B0604020202020204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  <a:buFont typeface="Arial" panose="020B0604020202020204" pitchFamily="34" charset="0"/>
              <a:buAutoNum type="alphaLcParenR"/>
            </a:pPr>
            <a:endParaRPr lang="es-ES_tradnl" altLang="es-CL" sz="2000" dirty="0"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2852E7-6D09-49A7-9285-64DCFE7E6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04" y="2459378"/>
            <a:ext cx="4552945" cy="333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5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7235069" cy="895504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FARMACODINAMIA-TEORÍA DEL RECEPTOR</a:t>
            </a:r>
            <a:endParaRPr lang="es-CL" sz="2800" b="1" dirty="0"/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id="{FE4D5545-7D77-4B29-91C8-D716F5E9C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6" y="2127841"/>
            <a:ext cx="64173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altLang="es-C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RECEPTORES FARMACOLÓGICOS:</a:t>
            </a:r>
            <a:endParaRPr lang="es-ES_tradnl" altLang="es-CL" sz="2400" dirty="0">
              <a:latin typeface="Arial" panose="020B0604020202020204" pitchFamily="34" charset="0"/>
            </a:endParaRPr>
          </a:p>
        </p:txBody>
      </p:sp>
      <p:sp>
        <p:nvSpPr>
          <p:cNvPr id="8" name="Rectángulo 3">
            <a:extLst>
              <a:ext uri="{FF2B5EF4-FFF2-40B4-BE49-F238E27FC236}">
                <a16:creationId xmlns:a16="http://schemas.microsoft.com/office/drawing/2014/main" id="{1C440E15-3089-4D14-A9E7-60A993B17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12" y="2830927"/>
            <a:ext cx="608152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s-ES_tradnl" altLang="es-CL" sz="2000" dirty="0">
                <a:latin typeface="Arial" panose="020B0604020202020204" pitchFamily="34" charset="0"/>
              </a:rPr>
              <a:t>Receptores de membrana con dominio extracelular y acoplados a segundos mensajeros intracelulares- METABOTRÓPICOS.</a:t>
            </a:r>
          </a:p>
          <a:p>
            <a:pPr algn="just">
              <a:spcBef>
                <a:spcPct val="0"/>
              </a:spcBef>
              <a:buNone/>
            </a:pPr>
            <a:endParaRPr lang="es-ES_tradnl" altLang="es-CL" sz="20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s-ES_tradnl" altLang="es-CL" sz="2000" b="1" dirty="0">
                <a:latin typeface="Arial" panose="020B0604020202020204" pitchFamily="34" charset="0"/>
              </a:rPr>
              <a:t>Características:</a:t>
            </a:r>
          </a:p>
          <a:p>
            <a:pPr algn="just">
              <a:spcBef>
                <a:spcPct val="0"/>
              </a:spcBef>
              <a:buNone/>
            </a:pPr>
            <a:endParaRPr lang="es-ES_tradnl" altLang="es-CL" sz="2000" dirty="0">
              <a:latin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_tradnl" altLang="es-CL" sz="2000" dirty="0">
                <a:latin typeface="Arial" panose="020B0604020202020204" pitchFamily="34" charset="0"/>
              </a:rPr>
              <a:t>inicio de acción- MEDIA.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_tradnl" altLang="es-CL" sz="2000" dirty="0">
                <a:latin typeface="Arial" panose="020B0604020202020204" pitchFamily="34" charset="0"/>
              </a:rPr>
              <a:t>duración del efecto: - MODERADO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_tradnl" altLang="es-CL" sz="2000" dirty="0">
                <a:latin typeface="Arial" panose="020B0604020202020204" pitchFamily="34" charset="0"/>
              </a:rPr>
              <a:t> Ejemplos: receptores alfa y beta adrenérgicos- para la adrenalina o epinefrina.</a:t>
            </a:r>
          </a:p>
          <a:p>
            <a:pPr marL="457200" indent="-457200" algn="just" eaLnBrk="1" hangingPunct="1">
              <a:spcBef>
                <a:spcPct val="0"/>
              </a:spcBef>
              <a:buFont typeface="Arial" panose="020B0604020202020204" pitchFamily="34" charset="0"/>
              <a:buAutoNum type="alphaLcParenR"/>
            </a:pPr>
            <a:endParaRPr lang="es-ES_tradnl" altLang="es-CL" sz="2000" dirty="0">
              <a:latin typeface="Arial" panose="020B0604020202020204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  <a:buFont typeface="Arial" panose="020B0604020202020204" pitchFamily="34" charset="0"/>
              <a:buAutoNum type="alphaLcParenR"/>
            </a:pPr>
            <a:endParaRPr lang="es-ES_tradnl" altLang="es-CL" sz="2000" dirty="0"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CA881C-4F38-4423-8370-5AA4BD1B2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376" y="2988230"/>
            <a:ext cx="4828079" cy="306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6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7235069" cy="895504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FARMACODINAMIA-TEORÍA DEL RECEPTOR</a:t>
            </a:r>
            <a:endParaRPr lang="es-CL" sz="2800" b="1" dirty="0"/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id="{FE4D5545-7D77-4B29-91C8-D716F5E9C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6" y="2127841"/>
            <a:ext cx="64173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altLang="es-C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RECEPTORES  FARMACOLÓGICOS:</a:t>
            </a:r>
            <a:endParaRPr lang="es-ES_tradnl" altLang="es-CL" sz="2400" dirty="0">
              <a:latin typeface="Arial" panose="020B0604020202020204" pitchFamily="34" charset="0"/>
            </a:endParaRPr>
          </a:p>
        </p:txBody>
      </p:sp>
      <p:sp>
        <p:nvSpPr>
          <p:cNvPr id="8" name="Rectángulo 3">
            <a:extLst>
              <a:ext uri="{FF2B5EF4-FFF2-40B4-BE49-F238E27FC236}">
                <a16:creationId xmlns:a16="http://schemas.microsoft.com/office/drawing/2014/main" id="{1C440E15-3089-4D14-A9E7-60A993B17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08" y="2677039"/>
            <a:ext cx="614920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S_tradnl" altLang="es-CL" sz="20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s-ES_tradnl" altLang="es-CL" sz="2000" dirty="0">
                <a:latin typeface="Arial" panose="020B0604020202020204" pitchFamily="34" charset="0"/>
              </a:rPr>
              <a:t>Receptores Nucleares- acoplados a sistemas de  promotores o represores de la transcripción.</a:t>
            </a:r>
          </a:p>
          <a:p>
            <a:pPr algn="just">
              <a:spcBef>
                <a:spcPct val="0"/>
              </a:spcBef>
              <a:buNone/>
            </a:pPr>
            <a:endParaRPr lang="es-ES_tradnl" altLang="es-CL" sz="20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s-ES_tradnl" altLang="es-CL" sz="2000" b="1" dirty="0">
                <a:latin typeface="Arial" panose="020B0604020202020204" pitchFamily="34" charset="0"/>
              </a:rPr>
              <a:t>Características:</a:t>
            </a:r>
          </a:p>
          <a:p>
            <a:pPr algn="just">
              <a:spcBef>
                <a:spcPct val="0"/>
              </a:spcBef>
              <a:buNone/>
            </a:pPr>
            <a:endParaRPr lang="es-ES_tradnl" altLang="es-CL" sz="2000" dirty="0">
              <a:latin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_tradnl" altLang="es-CL" sz="2000" dirty="0">
                <a:latin typeface="Arial" panose="020B0604020202020204" pitchFamily="34" charset="0"/>
              </a:rPr>
              <a:t>inicio de acción- LENTO.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_tradnl" altLang="es-CL" sz="2000" dirty="0">
                <a:latin typeface="Arial" panose="020B0604020202020204" pitchFamily="34" charset="0"/>
              </a:rPr>
              <a:t>duración del efecto: - PROLONGADO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_tradnl" altLang="es-CL" sz="2000" dirty="0">
                <a:latin typeface="Arial" panose="020B0604020202020204" pitchFamily="34" charset="0"/>
              </a:rPr>
              <a:t> Ejemplos: receptores NUCLEARES para los corticoides (prednisona) y para hormonas sexuales (testosterona, progesterona)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ES_tradnl" altLang="es-CL" sz="20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es-ES_tradnl" altLang="es-CL" sz="2000" dirty="0">
              <a:latin typeface="Arial" panose="020B0604020202020204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  <a:buFont typeface="Arial" panose="020B0604020202020204" pitchFamily="34" charset="0"/>
              <a:buAutoNum type="alphaLcParenR"/>
            </a:pPr>
            <a:endParaRPr lang="es-ES_tradnl" altLang="es-CL" sz="2000" dirty="0">
              <a:latin typeface="Arial" panose="020B0604020202020204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  <a:buFont typeface="Arial" panose="020B0604020202020204" pitchFamily="34" charset="0"/>
              <a:buAutoNum type="alphaLcParenR"/>
            </a:pPr>
            <a:endParaRPr lang="es-ES_tradnl" altLang="es-CL" sz="2000" dirty="0"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F2984E-7219-4AC7-8903-F2D1A77EE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782" y="704146"/>
            <a:ext cx="4095110" cy="615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50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7235069" cy="895504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FARMACODINAMIA-TEORÍA DEL RECEPTOR</a:t>
            </a:r>
            <a:endParaRPr lang="es-CL" sz="2800" b="1" dirty="0"/>
          </a:p>
        </p:txBody>
      </p:sp>
      <p:sp>
        <p:nvSpPr>
          <p:cNvPr id="7" name="Rectángulo 3">
            <a:extLst>
              <a:ext uri="{FF2B5EF4-FFF2-40B4-BE49-F238E27FC236}">
                <a16:creationId xmlns:a16="http://schemas.microsoft.com/office/drawing/2014/main" id="{F3373BC1-79AE-49B5-8559-E65AE3A4C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682" y="1671496"/>
            <a:ext cx="64173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altLang="es-C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PROPIEDADES FARMACODINÁMICAS</a:t>
            </a:r>
            <a:endParaRPr lang="es-ES_tradnl" altLang="es-CL" sz="2400" dirty="0">
              <a:latin typeface="Arial" panose="020B0604020202020204" pitchFamily="34" charset="0"/>
            </a:endParaRPr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81AE2FC7-7D3A-41BD-8CEA-0B15035814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2"/>
          <a:stretch/>
        </p:blipFill>
        <p:spPr bwMode="auto">
          <a:xfrm>
            <a:off x="6284229" y="3176293"/>
            <a:ext cx="5144625" cy="144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9A622CA-76AF-4A04-9B63-C5E24E944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15" y="3039547"/>
            <a:ext cx="5675314" cy="2355194"/>
          </a:xfrm>
        </p:spPr>
        <p:txBody>
          <a:bodyPr>
            <a:noAutofit/>
          </a:bodyPr>
          <a:lstStyle/>
          <a:p>
            <a:pPr algn="just"/>
            <a:r>
              <a:rPr lang="es-CL" altLang="es-CL" sz="2400" b="1" dirty="0">
                <a:latin typeface="Arial" panose="020B0604020202020204" pitchFamily="34" charset="0"/>
              </a:rPr>
              <a:t>Afinidad: </a:t>
            </a:r>
            <a:r>
              <a:rPr lang="es-CL" altLang="es-CL" sz="2400" dirty="0">
                <a:latin typeface="Arial" panose="020B0604020202020204" pitchFamily="34" charset="0"/>
              </a:rPr>
              <a:t>capacidad de que tiene un fármaco de unirse a un receptor.</a:t>
            </a:r>
            <a:endParaRPr lang="es-CL" altLang="es-CL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/>
            <a:r>
              <a:rPr lang="es-CL" altLang="es-CL" sz="2400" b="1" dirty="0">
                <a:latin typeface="Arial" panose="020B0604020202020204" pitchFamily="34" charset="0"/>
              </a:rPr>
              <a:t>SELECTIVIDAD:  </a:t>
            </a:r>
            <a:r>
              <a:rPr lang="es-CL" altLang="es-CL" sz="2400" dirty="0">
                <a:latin typeface="Arial" panose="020B0604020202020204" pitchFamily="34" charset="0"/>
              </a:rPr>
              <a:t>Los Receptores  son selectivos a la acción farmacológica. </a:t>
            </a:r>
          </a:p>
          <a:p>
            <a:pPr marL="0" indent="0" algn="just">
              <a:buNone/>
            </a:pP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642771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7235069" cy="895504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FARMACODINAMIA-TEORÍA DEL RECEPTOR</a:t>
            </a:r>
            <a:endParaRPr lang="es-CL" sz="2800" b="1" dirty="0"/>
          </a:p>
        </p:txBody>
      </p:sp>
      <p:sp>
        <p:nvSpPr>
          <p:cNvPr id="7" name="Rectángulo 3">
            <a:extLst>
              <a:ext uri="{FF2B5EF4-FFF2-40B4-BE49-F238E27FC236}">
                <a16:creationId xmlns:a16="http://schemas.microsoft.com/office/drawing/2014/main" id="{F3373BC1-79AE-49B5-8559-E65AE3A4C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682" y="1671496"/>
            <a:ext cx="64173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altLang="es-C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PROPIEDADES FARMACODINÁMICAS</a:t>
            </a:r>
            <a:endParaRPr lang="es-ES_tradnl" altLang="es-CL" sz="2400" dirty="0">
              <a:latin typeface="Arial" panose="020B0604020202020204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9A622CA-76AF-4A04-9B63-C5E24E944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682" y="2728966"/>
            <a:ext cx="5675314" cy="2923200"/>
          </a:xfrm>
        </p:spPr>
        <p:txBody>
          <a:bodyPr>
            <a:noAutofit/>
          </a:bodyPr>
          <a:lstStyle/>
          <a:p>
            <a:pPr algn="just"/>
            <a:r>
              <a:rPr lang="es-CL" altLang="es-CL" sz="2400" dirty="0">
                <a:latin typeface="Arial" panose="020B0604020202020204" pitchFamily="34" charset="0"/>
              </a:rPr>
              <a:t>El tamaño, forma y carga eléctrica  de una molécula (</a:t>
            </a:r>
            <a:r>
              <a:rPr lang="es-CL" altLang="es-CL" sz="2400" dirty="0">
                <a:solidFill>
                  <a:srgbClr val="FF0000"/>
                </a:solidFill>
                <a:latin typeface="Arial" panose="020B0604020202020204" pitchFamily="34" charset="0"/>
              </a:rPr>
              <a:t>FÁRMACO</a:t>
            </a:r>
            <a:r>
              <a:rPr lang="es-CL" altLang="es-CL" sz="2400" dirty="0">
                <a:latin typeface="Arial" panose="020B0604020202020204" pitchFamily="34" charset="0"/>
              </a:rPr>
              <a:t>) determinarán si se unirá y con qué afinidad a un </a:t>
            </a:r>
            <a:r>
              <a:rPr lang="es-CL" altLang="es-CL" sz="2400" dirty="0">
                <a:solidFill>
                  <a:srgbClr val="FF0000"/>
                </a:solidFill>
                <a:latin typeface="Arial" panose="020B0604020202020204" pitchFamily="34" charset="0"/>
              </a:rPr>
              <a:t> RECEPTOR  </a:t>
            </a:r>
            <a:r>
              <a:rPr lang="es-CL" altLang="es-CL" sz="2400" dirty="0">
                <a:latin typeface="Arial" panose="020B0604020202020204" pitchFamily="34" charset="0"/>
              </a:rPr>
              <a:t>en particular entre una gran variedad de  sitios de unión con diferencias químicas existente en  una célula.</a:t>
            </a:r>
            <a:endParaRPr lang="es-CL" altLang="es-CL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/>
            <a:endParaRPr lang="es-CL" sz="3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EC13E9-E3DA-4A13-B235-B1C6D8F0B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367" y="2525908"/>
            <a:ext cx="3902623" cy="29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5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7235069" cy="895504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FARMACODINAMIA-TEORÍA DEL RECEPTOR</a:t>
            </a:r>
            <a:endParaRPr lang="es-CL" sz="28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2A4983-8221-41D6-B7C1-26C6B80DE3AD}"/>
              </a:ext>
            </a:extLst>
          </p:cNvPr>
          <p:cNvSpPr txBox="1"/>
          <p:nvPr/>
        </p:nvSpPr>
        <p:spPr>
          <a:xfrm>
            <a:off x="839786" y="2410001"/>
            <a:ext cx="41528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b="1" dirty="0"/>
              <a:t>Eficacia o Actividad intrínseca: </a:t>
            </a:r>
            <a:r>
              <a:rPr lang="es-CL" sz="2800" dirty="0"/>
              <a:t>capacidad del fármaco, una vez unido a su receptor, </a:t>
            </a:r>
            <a:r>
              <a:rPr lang="es-CL" sz="2800" b="1" cap="all" dirty="0"/>
              <a:t>de activarlo y producir un efecto biológico</a:t>
            </a:r>
            <a:endParaRPr lang="es-CL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0CBE0B-B8A6-4781-8F60-D59719214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991" y="2112362"/>
            <a:ext cx="5927223" cy="44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1089</Words>
  <Application>Microsoft Office PowerPoint</Application>
  <PresentationFormat>Panorámica</PresentationFormat>
  <Paragraphs>162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Wingdings</vt:lpstr>
      <vt:lpstr>Tema de Office</vt:lpstr>
      <vt:lpstr>CLASE 7 MODULO III FARMACODINAMIA REACCIONES ADVERSAS INTERACCIONES FARMACOLOGICAS</vt:lpstr>
      <vt:lpstr> FARMACODINAMIA-TEORÍA DEL RECEPTOR</vt:lpstr>
      <vt:lpstr> FARMACODINAMIA-TEORÍA DEL RECEPTOR</vt:lpstr>
      <vt:lpstr> FARMACODINAMIA-TEORÍA DEL RECEPTOR</vt:lpstr>
      <vt:lpstr> FARMACODINAMIA-TEORÍA DEL RECEPTOR</vt:lpstr>
      <vt:lpstr> FARMACODINAMIA-TEORÍA DEL RECEPTOR</vt:lpstr>
      <vt:lpstr> FARMACODINAMIA-TEORÍA DEL RECEPTOR</vt:lpstr>
      <vt:lpstr> FARMACODINAMIA-TEORÍA DEL RECEPTOR</vt:lpstr>
      <vt:lpstr> FARMACODINAMIA-TEORÍA DEL RECEPTOR</vt:lpstr>
      <vt:lpstr> FARMACODINAMIA-TEORÍA DEL RECEPTOR</vt:lpstr>
      <vt:lpstr> FARMACODINAMIA-TEORÍA DEL RECEPTOR</vt:lpstr>
      <vt:lpstr> FARMACODINAMIA-TEORÍA DEL RECEPTOR</vt:lpstr>
      <vt:lpstr> FARMACODINAMIA-TEORÍA DEL RECEPTOR</vt:lpstr>
      <vt:lpstr> FARMACODINAMIA-TEORÍA DEL RECEPTOR</vt:lpstr>
      <vt:lpstr> REACCIONES ADVERSAS Y EFECTOS TÓXICOS DE LOS FÁRMACOS</vt:lpstr>
      <vt:lpstr> REACCIONES ADVERSAS Y EFECTOS TÓXICOS DE LOS FÁRMACOS</vt:lpstr>
      <vt:lpstr> REACCIONES ADVERSAS Y EFECTOS TÓXICOS DE LOS FÁRMACOS</vt:lpstr>
      <vt:lpstr> REACCIONES ADVERSAS Y EFECTOS TÓXICOS DE LOS FÁRMACOS</vt:lpstr>
      <vt:lpstr> REACCIONES ADVERSAS Y EFECTOS TÓXICOS DE LOS FÁRMACOS</vt:lpstr>
      <vt:lpstr> REACCIONES ADVERSAS Y EFECTOS TÓXICOS DE LOS FÁRMACOS</vt:lpstr>
      <vt:lpstr> REACCIONES ADVERSAS Y EFECTOS TÓXICOS DE LOS FÁRMACOS</vt:lpstr>
      <vt:lpstr> REACCIONES ADVERSAS Y EFECTOS TÓXICOS DE LOS FÁRMACOS</vt:lpstr>
      <vt:lpstr> REACCIONES ADVERSAS Y EFECTOS TÓXICOS DE LOS FÁRMACOS</vt:lpstr>
      <vt:lpstr> REACCIONES ADVERSAS Y EFECTOS TÓXICOS DE LOS FÁRMACOS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1 PRESENTACIÓN</dc:title>
  <dc:creator>JORGE JESUS VELOZ PEREZ</dc:creator>
  <cp:lastModifiedBy>JORGE JESUS VELOZ PEREZ</cp:lastModifiedBy>
  <cp:revision>121</cp:revision>
  <dcterms:created xsi:type="dcterms:W3CDTF">2024-05-08T16:25:42Z</dcterms:created>
  <dcterms:modified xsi:type="dcterms:W3CDTF">2024-06-19T23:05:38Z</dcterms:modified>
</cp:coreProperties>
</file>