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0" r:id="rId3"/>
    <p:sldId id="313" r:id="rId4"/>
    <p:sldId id="316" r:id="rId5"/>
    <p:sldId id="306" r:id="rId6"/>
    <p:sldId id="307" r:id="rId7"/>
    <p:sldId id="308" r:id="rId8"/>
    <p:sldId id="314" r:id="rId9"/>
    <p:sldId id="315" r:id="rId10"/>
    <p:sldId id="309" r:id="rId11"/>
    <p:sldId id="310" r:id="rId12"/>
    <p:sldId id="305" r:id="rId13"/>
    <p:sldId id="317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F5B6C-14A1-4133-8354-0382BBAF4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359623-9FD0-45C1-90E2-28AD22E38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90181-5628-4EC3-AED2-8CB78160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4CCE4-14B3-469A-8D47-953BC2C3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72476A-6A87-4CDE-9797-9F72B697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29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1DCA8-B490-4287-AA8A-4B9139F4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CA075B-4A6B-4AF1-A4CE-E5FBDE3AD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DE35D-D41B-40E4-90B9-6AB780C8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7139A-3DC5-490C-A6FF-17C0EEA9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927D0-CC23-40FA-8472-E2D02916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67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A95206-95D4-4482-A59F-DDF41DF7D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D83171-0EE8-437D-8065-BC228D652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B94A65-E3FF-4275-86CB-0B9D10C0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158FB0-443A-4D95-B462-ED23B130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969EB-1EFE-4CB9-BA17-1E6ED50D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77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FD4A5-D7DC-4339-B41D-74661761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37659-BD8E-4BAA-B7A4-C9D211475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CC9FF-7ED6-437E-81B4-26B27B8E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9F18E-CAA2-45A5-80B2-92D90E51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D9F3E6-DB97-4F51-A60B-8AB99447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719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CF72C-1C1D-4F2C-93A6-A436D369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D6A860-3B9A-460E-A3B9-4297E242A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DA3EE-2492-40F1-9900-E4A7DC8C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8ADAB-2652-4D80-A02C-A7658EB2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DACD3-FE7E-43B4-A6D3-173E41FF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28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EC41E-0305-4F8C-827B-DAFB21A8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406B8-8566-4705-88D8-596711D1E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55B1D-7186-4A34-ABBD-D0C2029CB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7E482F-57E1-459E-A831-7B3EF64E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37B1CB-1ED5-47DD-A479-051F69EC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159936-088A-4B72-83F5-0096EFE5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02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544A3-4048-461F-8910-B5087084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601111-345C-4818-A8A7-6D2C2102E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484D4F-92AB-43B6-975A-882EC5006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612557-3B49-4C2C-A161-AADDCE8AC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1FBCEE-4D54-44AF-8E2B-AB2315077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1CFCCA-B884-446C-B820-E006B939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B3E3F1-2CCC-44FE-866B-22751E0D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F1437B-33E5-46AD-B8EF-885A6409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D22F6-C88C-4899-8893-A7E8BDCF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08849C-079E-439D-8F98-55D016C2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DCA239-A76C-473D-B4C9-E80656C3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E81D35-DF98-4733-B138-D2D5C929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655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E3D3EE-2550-4B67-894C-D39B00FF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1CD252-40A3-4A91-BCC8-C9D65D37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2232F1-B0B9-4F42-BA79-A9656EBC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087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6579D-2B67-478A-A4F7-90222EF6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8B759-E4A0-45BD-87D0-EFA4C3749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6AC1B9-87FB-4911-ACB7-08571DAB1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26B80D-3BE8-4420-A456-BEF85E23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35F157-4C36-4DD9-818A-1D6E0321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AE3B8-D442-4B05-BD33-B0CD8E37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8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603C5-369F-4473-B154-013D273A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45E5B9-B022-45C8-B210-7E007B926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C8DECF-0E37-48F2-9F67-30E4382B4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65E72C-A2A7-48C9-8914-C993E5CD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755E5B-6236-4220-BF83-50BEBF8B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44147C-809E-4C5C-8D12-DD1BB7D6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33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9F02F9-148B-4834-9591-7B5A4172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2862B1-3CB3-407E-8804-9A720DA7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8887D-50A5-423B-9409-E310624EB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8B9B-B646-4840-90BA-9498986B91F2}" type="datetimeFigureOut">
              <a:rPr lang="es-CL" smtClean="0"/>
              <a:t>24-06-2024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91C83-957B-4B57-A862-B457E31C6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56987C-0B17-4181-ACFB-3131855A2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59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AB6D7AF-734C-43E5-AE74-E8EC5D462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379116-C497-41C6-A458-D041FE67D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382" y="762001"/>
            <a:ext cx="5333999" cy="926122"/>
          </a:xfrm>
        </p:spPr>
        <p:txBody>
          <a:bodyPr anchor="t">
            <a:normAutofit/>
          </a:bodyPr>
          <a:lstStyle/>
          <a:p>
            <a:r>
              <a:rPr lang="es-ES" sz="2800" b="1" dirty="0"/>
              <a:t>CLASE 8 MODULO III</a:t>
            </a:r>
            <a:br>
              <a:rPr lang="es-ES" sz="2800" b="1" dirty="0"/>
            </a:br>
            <a:r>
              <a:rPr lang="es-ES" sz="2800" b="1" dirty="0"/>
              <a:t>Analgésicos</a:t>
            </a:r>
            <a:endParaRPr lang="es-CL" sz="2800" b="1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830A5B-65B2-40C0-80F8-67EFC8A6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0"/>
            <a:ext cx="5410196" cy="6862190"/>
          </a:xfrm>
          <a:prstGeom prst="rect">
            <a:avLst/>
          </a:prstGeom>
          <a:ln>
            <a:noFill/>
          </a:ln>
          <a:effectLst>
            <a:outerShdw blurRad="317500" dist="2540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9E015A-0275-4FA3-9D11-E7BD5FAB9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3481" y="714028"/>
            <a:ext cx="4033895" cy="974095"/>
          </a:xfrm>
        </p:spPr>
        <p:txBody>
          <a:bodyPr anchor="t">
            <a:norm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CURSO DE  AUXILIAR EN FARMACIA</a:t>
            </a:r>
          </a:p>
          <a:p>
            <a:pPr algn="l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68DD54-03CA-4708-8EDA-C3A851E1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0" y="3136773"/>
            <a:ext cx="5226961" cy="1991223"/>
          </a:xfrm>
          <a:prstGeom prst="rect">
            <a:avLst/>
          </a:prstGeom>
        </p:spPr>
      </p:pic>
      <p:pic>
        <p:nvPicPr>
          <p:cNvPr id="4" name="Imagen 3" descr="Imagen que contiene firmar, dibujo, señal, cuarto&#10;&#10;Descripción generada automáticamente">
            <a:extLst>
              <a:ext uri="{FF2B5EF4-FFF2-40B4-BE49-F238E27FC236}">
                <a16:creationId xmlns:a16="http://schemas.microsoft.com/office/drawing/2014/main" id="{B8FB4F42-61E6-49B8-9A8D-C87814530C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38838" y="2708448"/>
            <a:ext cx="3801353" cy="342121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1EFF35B-306B-48CC-9E4E-5127818A46F1}"/>
              </a:ext>
            </a:extLst>
          </p:cNvPr>
          <p:cNvSpPr txBox="1"/>
          <p:nvPr/>
        </p:nvSpPr>
        <p:spPr>
          <a:xfrm>
            <a:off x="1111976" y="5288988"/>
            <a:ext cx="35725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PERFECCIONAT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www.perfeccionat.cl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+569 780 02 980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contacto@perfeccionat.cl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Av. Irarrázaval 2401 oficina 512</a:t>
            </a:r>
          </a:p>
        </p:txBody>
      </p:sp>
    </p:spTree>
    <p:extLst>
      <p:ext uri="{BB962C8B-B14F-4D97-AF65-F5344CB8AC3E}">
        <p14:creationId xmlns:p14="http://schemas.microsoft.com/office/powerpoint/2010/main" val="2360842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AINEs- Antinflamatorios No esteroides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7CEEC02-8DCC-4D22-A915-9B92F031F0C0}"/>
              </a:ext>
            </a:extLst>
          </p:cNvPr>
          <p:cNvSpPr txBox="1"/>
          <p:nvPr/>
        </p:nvSpPr>
        <p:spPr>
          <a:xfrm>
            <a:off x="783236" y="2696736"/>
            <a:ext cx="4163518" cy="2535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s-CL" altLang="es-CL" sz="1800" b="1" dirty="0">
                <a:solidFill>
                  <a:srgbClr val="FF0000"/>
                </a:solidFill>
              </a:rPr>
              <a:t>Los Aines que mas producen efecto toxico gástrico son los inhibidores no selectivos de la COX-1</a:t>
            </a:r>
          </a:p>
          <a:p>
            <a:pPr algn="just">
              <a:lnSpc>
                <a:spcPct val="80000"/>
              </a:lnSpc>
              <a:defRPr/>
            </a:pPr>
            <a:r>
              <a:rPr lang="es-ES_tradnl" sz="1800" dirty="0"/>
              <a:t>Las </a:t>
            </a:r>
            <a:r>
              <a:rPr lang="es-ES_tradnl" sz="1800" b="1" u="sng" dirty="0"/>
              <a:t>prostaglandinas</a:t>
            </a:r>
            <a:r>
              <a:rPr lang="es-ES_tradnl" sz="1800" b="1" u="sng" dirty="0">
                <a:solidFill>
                  <a:srgbClr val="FFFF99"/>
                </a:solidFill>
              </a:rPr>
              <a:t> </a:t>
            </a:r>
            <a:r>
              <a:rPr lang="es-ES_tradnl" sz="1800" b="1" u="sng" dirty="0"/>
              <a:t>son protectoras de la mucosa gástrica</a:t>
            </a:r>
            <a:r>
              <a:rPr lang="es-ES_tradnl" sz="1800" dirty="0"/>
              <a:t>, involucradas en la producción de mucus, bicarbonato, regulación de liberación de ácido</a:t>
            </a:r>
          </a:p>
          <a:p>
            <a:pPr marL="1219200" indent="-1219200" algn="just">
              <a:lnSpc>
                <a:spcPct val="80000"/>
              </a:lnSpc>
              <a:buNone/>
              <a:defRPr/>
            </a:pPr>
            <a:endParaRPr lang="es-ES_tradnl" sz="1800" dirty="0"/>
          </a:p>
          <a:p>
            <a:pPr algn="just">
              <a:lnSpc>
                <a:spcPct val="80000"/>
              </a:lnSpc>
              <a:defRPr/>
            </a:pPr>
            <a:r>
              <a:rPr lang="es-ES_tradnl" sz="1800" dirty="0"/>
              <a:t>Los </a:t>
            </a:r>
            <a:r>
              <a:rPr lang="es-ES_tradnl" sz="1800" b="1" u="sng" dirty="0"/>
              <a:t>AINE dejan la mucosa gástrica expuesta al ácido</a:t>
            </a:r>
            <a:r>
              <a:rPr lang="es-ES_tradnl" sz="1800" dirty="0"/>
              <a:t> lo cual explica la </a:t>
            </a:r>
            <a:r>
              <a:rPr lang="es-ES_tradnl" sz="1800" b="1" dirty="0"/>
              <a:t>gran cantidad</a:t>
            </a:r>
            <a:r>
              <a:rPr lang="es-ES_tradnl" sz="1800" dirty="0"/>
              <a:t> de RAM a este nivel.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F1B6B3-812B-4E5B-A446-218D89D00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092" y="2151271"/>
            <a:ext cx="6135254" cy="42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7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AINEs- Antinflamatorios No esteroides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192569-5F1D-403F-BB71-75B55669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48" y="1342600"/>
            <a:ext cx="7391400" cy="44744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997F10-5214-4A6E-A440-6FD850329D35}"/>
              </a:ext>
            </a:extLst>
          </p:cNvPr>
          <p:cNvSpPr txBox="1"/>
          <p:nvPr/>
        </p:nvSpPr>
        <p:spPr>
          <a:xfrm>
            <a:off x="839690" y="1252550"/>
            <a:ext cx="290012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 BLOQUEADORES DE COX2</a:t>
            </a:r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F56FD5A-EA94-450E-A7C9-672AC416D22E}"/>
              </a:ext>
            </a:extLst>
          </p:cNvPr>
          <p:cNvSpPr txBox="1"/>
          <p:nvPr/>
        </p:nvSpPr>
        <p:spPr>
          <a:xfrm>
            <a:off x="682233" y="2306991"/>
            <a:ext cx="305757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s-ES" altLang="es-CL" sz="1600" dirty="0">
                <a:latin typeface="Verdana" panose="020B0604030504040204" pitchFamily="34" charset="0"/>
              </a:rPr>
              <a:t>Con los </a:t>
            </a:r>
            <a:r>
              <a:rPr lang="es-ES" altLang="es-CL" sz="1600" b="1" dirty="0">
                <a:latin typeface="Verdana" panose="020B0604030504040204" pitchFamily="34" charset="0"/>
              </a:rPr>
              <a:t>inhibidores selectivos</a:t>
            </a:r>
            <a:r>
              <a:rPr lang="es-ES" altLang="es-CL" sz="1600" dirty="0">
                <a:latin typeface="Verdana" panose="020B0604030504040204" pitchFamily="34" charset="0"/>
              </a:rPr>
              <a:t> de la COX-2 como el Celecoxib.</a:t>
            </a:r>
          </a:p>
          <a:p>
            <a:pPr algn="just" eaLnBrk="1" hangingPunct="1"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fr-FR" altLang="es-CL" sz="1600" dirty="0">
              <a:latin typeface="Verdana" panose="020B0604030504040204" pitchFamily="34" charset="0"/>
            </a:endParaRPr>
          </a:p>
          <a:p>
            <a:pPr algn="just"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endParaRPr lang="es-ES" altLang="es-CL" sz="1600" dirty="0">
              <a:latin typeface="Verdana" panose="020B0604030504040204" pitchFamily="34" charset="0"/>
            </a:endParaRPr>
          </a:p>
          <a:p>
            <a:pPr algn="just" eaLnBrk="1" hangingPunct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s-ES" altLang="es-CL" sz="1600" dirty="0">
                <a:latin typeface="Verdana" panose="020B0604030504040204" pitchFamily="34" charset="0"/>
              </a:rPr>
              <a:t> Hubo un </a:t>
            </a:r>
            <a:r>
              <a:rPr lang="es-ES" altLang="es-CL" sz="1600" b="1" dirty="0">
                <a:latin typeface="Verdana" panose="020B0604030504040204" pitchFamily="34" charset="0"/>
              </a:rPr>
              <a:t>aumento</a:t>
            </a:r>
            <a:r>
              <a:rPr lang="es-ES" altLang="es-CL" sz="1600" dirty="0">
                <a:latin typeface="Verdana" panose="020B0604030504040204" pitchFamily="34" charset="0"/>
              </a:rPr>
              <a:t> del riesgo relativo de </a:t>
            </a:r>
            <a:r>
              <a:rPr lang="es-ES" altLang="es-CL" sz="1600" b="1" dirty="0">
                <a:latin typeface="Verdana" panose="020B0604030504040204" pitchFamily="34" charset="0"/>
              </a:rPr>
              <a:t>eventos cardiovasculares (CV)</a:t>
            </a:r>
          </a:p>
          <a:p>
            <a:pPr algn="just" eaLnBrk="1" hangingPunct="1"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es-ES" altLang="es-CL" sz="1600" b="1" dirty="0">
              <a:latin typeface="Verdana" panose="020B0604030504040204" pitchFamily="34" charset="0"/>
            </a:endParaRPr>
          </a:p>
          <a:p>
            <a:pPr algn="just" eaLnBrk="1" hangingPunct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s-ES" altLang="es-CL" sz="1600" b="1" dirty="0">
                <a:latin typeface="Verdana" panose="020B0604030504040204" pitchFamily="34" charset="0"/>
              </a:rPr>
              <a:t>Mecanismo propuesto: </a:t>
            </a:r>
            <a:r>
              <a:rPr lang="es-ES" altLang="es-CL" sz="1600" dirty="0">
                <a:latin typeface="Verdana" panose="020B0604030504040204" pitchFamily="34" charset="0"/>
              </a:rPr>
              <a:t>Inhibir COX-2 en forma muy selectiva disminuye la síntesis de Prostaciclina (</a:t>
            </a:r>
            <a:r>
              <a:rPr lang="es-CL" altLang="es-CL" sz="1600" dirty="0"/>
              <a:t>PGI</a:t>
            </a:r>
            <a:r>
              <a:rPr lang="es-CL" altLang="es-CL" sz="1600" baseline="-25000" dirty="0"/>
              <a:t>2</a:t>
            </a:r>
            <a:r>
              <a:rPr lang="es-ES" altLang="es-CL" sz="1600" dirty="0">
                <a:latin typeface="Verdana" panose="020B0604030504040204" pitchFamily="34" charset="0"/>
              </a:rPr>
              <a:t>) y su efecto vasodilatador y antiagregante plaquetario. </a:t>
            </a:r>
          </a:p>
        </p:txBody>
      </p:sp>
    </p:spTree>
    <p:extLst>
      <p:ext uri="{BB962C8B-B14F-4D97-AF65-F5344CB8AC3E}">
        <p14:creationId xmlns:p14="http://schemas.microsoft.com/office/powerpoint/2010/main" val="410971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8895057" cy="895504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REACCIONES ADVERSAS Y EFECTOS TÓXICOS DE LOS FÁRMACOS</a:t>
            </a:r>
            <a:endParaRPr lang="es-CL" sz="2800" b="1" dirty="0"/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FE4D5545-7D77-4B29-91C8-D716F5E9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6" y="2127841"/>
            <a:ext cx="10512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dirty="0">
                <a:latin typeface="Arial" panose="020B0604020202020204" pitchFamily="34" charset="0"/>
              </a:rPr>
              <a:t>INTERACCIONES FARMACOLÓGICAS</a:t>
            </a:r>
          </a:p>
        </p:txBody>
      </p:sp>
      <p:pic>
        <p:nvPicPr>
          <p:cNvPr id="7" name="Picture 2" descr="http://2.bp.blogspot.com/-uaWEhTXNNJA/U5CdxPqJs6I/AAAAAAAAAnU/EUv9yTbkKL0/s1600/interacciones.png.jsf.png">
            <a:extLst>
              <a:ext uri="{FF2B5EF4-FFF2-40B4-BE49-F238E27FC236}">
                <a16:creationId xmlns:a16="http://schemas.microsoft.com/office/drawing/2014/main" id="{494950BE-D45E-4051-A4B6-BCDD89FB2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68" y="2358673"/>
            <a:ext cx="6392091" cy="43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1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383245"/>
            <a:ext cx="8895057" cy="895504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es-ES" sz="4000" b="1" dirty="0"/>
              <a:t> </a:t>
            </a:r>
            <a:r>
              <a:rPr lang="es-ES" sz="2800" b="1" dirty="0"/>
              <a:t>REACCIONES ADVERSAS Y EFECTOS TÓXICOS DE LOS FÁRMACOS</a:t>
            </a:r>
            <a:endParaRPr lang="es-CL" sz="2800" b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BB1D62A-9A8F-4746-8061-3125F43AC1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8" t="22897" r="25011" b="35013"/>
          <a:stretch>
            <a:fillRect/>
          </a:stretch>
        </p:blipFill>
        <p:spPr>
          <a:xfrm>
            <a:off x="1099553" y="2111476"/>
            <a:ext cx="9111248" cy="4364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25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AINEs- Antinflamatorios No esteroides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A52A63-B8D3-4979-B8F5-D8C264215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36" y="2243976"/>
            <a:ext cx="9884898" cy="43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9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AINEs- Antinflamatorios No esteroides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878F548F-732C-4FAB-BAEA-4C22C904D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50" y="2070551"/>
            <a:ext cx="10585793" cy="461506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s-CL" sz="2400" b="1" dirty="0">
                <a:solidFill>
                  <a:srgbClr val="C00000"/>
                </a:solidFill>
              </a:rPr>
              <a:t>Analgesia</a:t>
            </a:r>
            <a:r>
              <a:rPr lang="es-CL" sz="2400" dirty="0"/>
              <a:t> (menos eficaces que los opioides)</a:t>
            </a:r>
          </a:p>
          <a:p>
            <a:pPr marL="0" indent="0" algn="just">
              <a:buNone/>
              <a:defRPr/>
            </a:pPr>
            <a:r>
              <a:rPr lang="es-CL" sz="2400" dirty="0"/>
              <a:t>    – Dolor leve-moderado: diferencias entre fármacos</a:t>
            </a:r>
          </a:p>
          <a:p>
            <a:pPr algn="just">
              <a:defRPr/>
            </a:pPr>
            <a:r>
              <a:rPr lang="es-CL" sz="2400" b="1" dirty="0">
                <a:solidFill>
                  <a:srgbClr val="C00000"/>
                </a:solidFill>
              </a:rPr>
              <a:t>Antipirético </a:t>
            </a:r>
          </a:p>
          <a:p>
            <a:pPr marL="0" indent="0" algn="just">
              <a:buNone/>
              <a:defRPr/>
            </a:pPr>
            <a:r>
              <a:rPr lang="es-CL" sz="2400" dirty="0"/>
              <a:t>    – Disminuyen la fiebre por pirógenos,  pero no causan hipotermia. </a:t>
            </a:r>
          </a:p>
          <a:p>
            <a:pPr algn="just">
              <a:defRPr/>
            </a:pPr>
            <a:r>
              <a:rPr lang="es-CL" sz="2400" b="1" dirty="0">
                <a:solidFill>
                  <a:srgbClr val="C00000"/>
                </a:solidFill>
              </a:rPr>
              <a:t>Antiinflamatorio </a:t>
            </a:r>
            <a:r>
              <a:rPr lang="es-CL" sz="2400" dirty="0"/>
              <a:t>(menos eficaces que los glucocorticoides)</a:t>
            </a:r>
          </a:p>
          <a:p>
            <a:pPr marL="0" indent="0" algn="just">
              <a:buNone/>
              <a:defRPr/>
            </a:pPr>
            <a:r>
              <a:rPr lang="es-CL" sz="2400" b="1" dirty="0"/>
              <a:t>    – Variable de unos a otros</a:t>
            </a:r>
          </a:p>
          <a:p>
            <a:pPr marL="0" indent="0" algn="just">
              <a:buNone/>
              <a:defRPr/>
            </a:pPr>
            <a:r>
              <a:rPr lang="es-CL" sz="2400" dirty="0"/>
              <a:t>    – No inhiben a los numerosos mediadores que están implicados en una reacción inflamatoria</a:t>
            </a:r>
          </a:p>
          <a:p>
            <a:pPr algn="just">
              <a:buFont typeface="Arial" charset="0"/>
              <a:buChar char="•"/>
              <a:defRPr/>
            </a:pPr>
            <a:r>
              <a:rPr lang="es-CL" sz="2400" b="1" dirty="0">
                <a:solidFill>
                  <a:srgbClr val="C00000"/>
                </a:solidFill>
              </a:rPr>
              <a:t>Efecto antiagregante plaquetario</a:t>
            </a:r>
            <a:r>
              <a:rPr lang="es-CL" sz="2400" dirty="0">
                <a:solidFill>
                  <a:srgbClr val="C00000"/>
                </a:solidFill>
              </a:rPr>
              <a:t>:</a:t>
            </a:r>
            <a:r>
              <a:rPr lang="es-CL" sz="2400" dirty="0"/>
              <a:t> </a:t>
            </a:r>
            <a:r>
              <a:rPr lang="en-US" sz="2400" b="1" dirty="0" err="1">
                <a:sym typeface="Wingdings" panose="05000000000000000000" pitchFamily="2" charset="2"/>
              </a:rPr>
              <a:t>Inhibición</a:t>
            </a:r>
            <a:r>
              <a:rPr lang="en-US" sz="2400" b="1" dirty="0">
                <a:sym typeface="Wingdings" panose="05000000000000000000" pitchFamily="2" charset="2"/>
              </a:rPr>
              <a:t> COX-1  </a:t>
            </a:r>
            <a:r>
              <a:rPr lang="es-CL" sz="2400" dirty="0">
                <a:sym typeface="Wingdings" panose="05000000000000000000" pitchFamily="2" charset="2"/>
              </a:rPr>
              <a:t>AAS a bajas dosis</a:t>
            </a:r>
            <a:r>
              <a:rPr lang="es-CL" sz="2400" b="1" dirty="0">
                <a:sym typeface="Wingdings" panose="05000000000000000000" pitchFamily="2" charset="2"/>
              </a:rPr>
              <a:t>. Inhibición síntesis TxA</a:t>
            </a:r>
            <a:r>
              <a:rPr lang="es-CL" sz="2400" b="1" baseline="-25000" dirty="0">
                <a:sym typeface="Wingdings" panose="05000000000000000000" pitchFamily="2" charset="2"/>
              </a:rPr>
              <a:t>2</a:t>
            </a:r>
            <a:endParaRPr lang="es-CL" sz="2400" b="1" baseline="-25000" dirty="0"/>
          </a:p>
          <a:p>
            <a:pPr marL="0" indent="0" algn="just">
              <a:buNone/>
              <a:defRPr/>
            </a:pPr>
            <a:endParaRPr lang="es-CL" sz="4000" dirty="0"/>
          </a:p>
          <a:p>
            <a:pPr algn="just">
              <a:defRPr/>
            </a:pPr>
            <a:endParaRPr lang="es-CL" sz="4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E6E9F2-7ECA-416B-8897-5E2B5EF9179B}"/>
              </a:ext>
            </a:extLst>
          </p:cNvPr>
          <p:cNvSpPr txBox="1"/>
          <p:nvPr/>
        </p:nvSpPr>
        <p:spPr>
          <a:xfrm>
            <a:off x="1125684" y="1388203"/>
            <a:ext cx="329641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 INDICACIONES TERAPÉUTICAS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5023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AINEs- Antinflamatorios No esteroides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E6E9F2-7ECA-416B-8897-5E2B5EF9179B}"/>
              </a:ext>
            </a:extLst>
          </p:cNvPr>
          <p:cNvSpPr txBox="1"/>
          <p:nvPr/>
        </p:nvSpPr>
        <p:spPr>
          <a:xfrm>
            <a:off x="1125684" y="1388203"/>
            <a:ext cx="329641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 FARMACOCINETICA</a:t>
            </a:r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AAB686A-FB47-4638-A597-3DD7B824AC7C}"/>
              </a:ext>
            </a:extLst>
          </p:cNvPr>
          <p:cNvSpPr txBox="1"/>
          <p:nvPr/>
        </p:nvSpPr>
        <p:spPr>
          <a:xfrm>
            <a:off x="558209" y="2407077"/>
            <a:ext cx="64304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altLang="es-CL" sz="2400" b="1" dirty="0"/>
              <a:t>Absorción. </a:t>
            </a:r>
            <a:r>
              <a:rPr lang="es-CL" altLang="es-CL" sz="2400" dirty="0"/>
              <a:t>Rápida para la mayoría de ellos, los peak se alcanzan a las 2 horas aprox en promedio.</a:t>
            </a:r>
          </a:p>
          <a:p>
            <a:pPr algn="just"/>
            <a:r>
              <a:rPr lang="es-CL" altLang="es-CL" sz="2400" b="1" dirty="0"/>
              <a:t>Distribución. </a:t>
            </a:r>
            <a:r>
              <a:rPr lang="es-CL" altLang="es-CL" sz="2400" dirty="0"/>
              <a:t>Unión de proteínas alta (&gt;90%). </a:t>
            </a:r>
          </a:p>
          <a:p>
            <a:pPr algn="just"/>
            <a:r>
              <a:rPr lang="es-CL" altLang="es-CL" sz="2400" b="1" dirty="0"/>
              <a:t>Metabolismo</a:t>
            </a:r>
            <a:r>
              <a:rPr lang="es-CL" altLang="es-CL" sz="2400" dirty="0"/>
              <a:t>. Metabolismo hepático importante. Fase I principalmente pero también hay reacciones de Fase II. </a:t>
            </a:r>
          </a:p>
          <a:p>
            <a:pPr algn="just"/>
            <a:r>
              <a:rPr lang="es-CL" altLang="es-CL" sz="2400" b="1" dirty="0"/>
              <a:t>Eliminación. </a:t>
            </a:r>
            <a:r>
              <a:rPr lang="es-CL" altLang="es-CL" sz="2400" dirty="0"/>
              <a:t>Renal en forma inalterada es menor al 10%. En </a:t>
            </a:r>
            <a:r>
              <a:rPr lang="es-CL" altLang="es-CL" sz="2400" b="1" dirty="0"/>
              <a:t>IR </a:t>
            </a:r>
            <a:r>
              <a:rPr lang="es-CL" altLang="es-CL" sz="2400" dirty="0"/>
              <a:t>los metabolitos pueden acumularse</a:t>
            </a:r>
            <a:r>
              <a:rPr lang="es-CL" altLang="es-CL" sz="1800" dirty="0"/>
              <a:t>. </a:t>
            </a:r>
            <a:endParaRPr lang="en-US" altLang="es-CL" sz="1800" dirty="0"/>
          </a:p>
        </p:txBody>
      </p:sp>
    </p:spTree>
    <p:extLst>
      <p:ext uri="{BB962C8B-B14F-4D97-AF65-F5344CB8AC3E}">
        <p14:creationId xmlns:p14="http://schemas.microsoft.com/office/powerpoint/2010/main" val="206505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AINEs- Antinflamatorios No esteroides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E763964-929E-463E-B313-36C4AFA5E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98" y="1972936"/>
            <a:ext cx="4766004" cy="441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C543CCD-018A-4814-9EE9-493A7EADF7EE}"/>
              </a:ext>
            </a:extLst>
          </p:cNvPr>
          <p:cNvSpPr txBox="1"/>
          <p:nvPr/>
        </p:nvSpPr>
        <p:spPr>
          <a:xfrm>
            <a:off x="552126" y="2306991"/>
            <a:ext cx="252804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MECANISMO DE ACCIÓN</a:t>
            </a:r>
            <a:endParaRPr lang="es-CL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8A9265CC-B6BE-47B0-A0D8-38A2C140324E}"/>
              </a:ext>
            </a:extLst>
          </p:cNvPr>
          <p:cNvSpPr/>
          <p:nvPr/>
        </p:nvSpPr>
        <p:spPr>
          <a:xfrm rot="10800000">
            <a:off x="8426027" y="2780098"/>
            <a:ext cx="685800" cy="995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7693962A-97BB-4DE2-8641-8280ED34FDBF}"/>
              </a:ext>
            </a:extLst>
          </p:cNvPr>
          <p:cNvSpPr/>
          <p:nvPr/>
        </p:nvSpPr>
        <p:spPr>
          <a:xfrm rot="10800000">
            <a:off x="8426027" y="4819049"/>
            <a:ext cx="685800" cy="995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2D65EF-F7B9-4380-B650-D90149D337EC}"/>
              </a:ext>
            </a:extLst>
          </p:cNvPr>
          <p:cNvSpPr txBox="1"/>
          <p:nvPr/>
        </p:nvSpPr>
        <p:spPr>
          <a:xfrm>
            <a:off x="9359152" y="2985247"/>
            <a:ext cx="263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CORTICOIDES</a:t>
            </a:r>
            <a:endParaRPr lang="es-CL" sz="3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A61B96E-DAD8-4087-9406-402C135E277C}"/>
              </a:ext>
            </a:extLst>
          </p:cNvPr>
          <p:cNvSpPr txBox="1"/>
          <p:nvPr/>
        </p:nvSpPr>
        <p:spPr>
          <a:xfrm>
            <a:off x="9415350" y="4839195"/>
            <a:ext cx="2635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FÁRMACOS</a:t>
            </a:r>
          </a:p>
          <a:p>
            <a:r>
              <a:rPr lang="es-ES" sz="3200" dirty="0"/>
              <a:t>AINES</a:t>
            </a:r>
            <a:endParaRPr lang="es-CL" sz="3200" dirty="0"/>
          </a:p>
        </p:txBody>
      </p:sp>
      <p:sp>
        <p:nvSpPr>
          <p:cNvPr id="15" name="1 Rectángulo">
            <a:extLst>
              <a:ext uri="{FF2B5EF4-FFF2-40B4-BE49-F238E27FC236}">
                <a16:creationId xmlns:a16="http://schemas.microsoft.com/office/drawing/2014/main" id="{89DC7267-FEEA-41D8-B4E9-F86D52B98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14" y="4181677"/>
            <a:ext cx="3615066" cy="21852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altLang="es-CL" sz="2400" b="1" dirty="0">
                <a:solidFill>
                  <a:srgbClr val="C00000"/>
                </a:solidFill>
              </a:rPr>
              <a:t>Inhibición de la ciclooxigenasa (COX), acción responsable de la mayoría de sus efectos</a:t>
            </a:r>
            <a:r>
              <a:rPr lang="es-CL" altLang="es-CL" sz="40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6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AINEs- Antinflamatorios No esteroides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AD9DB1BE-49FC-433D-8E7A-5F379569A937}"/>
              </a:ext>
            </a:extLst>
          </p:cNvPr>
          <p:cNvSpPr txBox="1">
            <a:spLocks/>
          </p:cNvSpPr>
          <p:nvPr/>
        </p:nvSpPr>
        <p:spPr>
          <a:xfrm>
            <a:off x="3984753" y="1273108"/>
            <a:ext cx="3330448" cy="10692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3600" b="1" dirty="0"/>
              <a:t>Ciclooxigenasas</a:t>
            </a:r>
            <a:endParaRPr lang="en-US" sz="3600" b="1" dirty="0"/>
          </a:p>
        </p:txBody>
      </p:sp>
      <p:sp>
        <p:nvSpPr>
          <p:cNvPr id="8" name="3 Marcador de texto">
            <a:extLst>
              <a:ext uri="{FF2B5EF4-FFF2-40B4-BE49-F238E27FC236}">
                <a16:creationId xmlns:a16="http://schemas.microsoft.com/office/drawing/2014/main" id="{4903FF04-3E43-4FAA-9551-A5345B917398}"/>
              </a:ext>
            </a:extLst>
          </p:cNvPr>
          <p:cNvSpPr txBox="1">
            <a:spLocks/>
          </p:cNvSpPr>
          <p:nvPr/>
        </p:nvSpPr>
        <p:spPr bwMode="auto">
          <a:xfrm>
            <a:off x="1345809" y="2489978"/>
            <a:ext cx="3352801" cy="868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MX" sz="6400" dirty="0"/>
              <a:t>COX-1</a:t>
            </a:r>
            <a:endParaRPr lang="en-US" sz="6400" dirty="0"/>
          </a:p>
        </p:txBody>
      </p:sp>
      <p:sp>
        <p:nvSpPr>
          <p:cNvPr id="10" name="3 Marcador de texto">
            <a:extLst>
              <a:ext uri="{FF2B5EF4-FFF2-40B4-BE49-F238E27FC236}">
                <a16:creationId xmlns:a16="http://schemas.microsoft.com/office/drawing/2014/main" id="{D34743AF-DD4B-4DE4-9BA8-C5CD744014A8}"/>
              </a:ext>
            </a:extLst>
          </p:cNvPr>
          <p:cNvSpPr txBox="1">
            <a:spLocks/>
          </p:cNvSpPr>
          <p:nvPr/>
        </p:nvSpPr>
        <p:spPr bwMode="auto">
          <a:xfrm>
            <a:off x="7083081" y="2451432"/>
            <a:ext cx="3352801" cy="868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MX" sz="6400" dirty="0"/>
              <a:t>COX-2</a:t>
            </a:r>
            <a:endParaRPr lang="en-US" sz="6400" dirty="0"/>
          </a:p>
        </p:txBody>
      </p:sp>
      <p:sp>
        <p:nvSpPr>
          <p:cNvPr id="11" name="4 Marcador de contenido">
            <a:extLst>
              <a:ext uri="{FF2B5EF4-FFF2-40B4-BE49-F238E27FC236}">
                <a16:creationId xmlns:a16="http://schemas.microsoft.com/office/drawing/2014/main" id="{0E698F5E-892B-4D76-8B5D-CCD28E02F5F4}"/>
              </a:ext>
            </a:extLst>
          </p:cNvPr>
          <p:cNvSpPr txBox="1">
            <a:spLocks/>
          </p:cNvSpPr>
          <p:nvPr/>
        </p:nvSpPr>
        <p:spPr>
          <a:xfrm>
            <a:off x="626850" y="3455353"/>
            <a:ext cx="4422905" cy="3305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s-MX" dirty="0"/>
              <a:t>Fisiológica o Constitutiva</a:t>
            </a:r>
          </a:p>
          <a:p>
            <a:pPr>
              <a:buFont typeface="Arial" charset="0"/>
              <a:buChar char="•"/>
              <a:defRPr/>
            </a:pPr>
            <a:r>
              <a:rPr lang="es-MX" dirty="0"/>
              <a:t>Se expresa en la mayoría de los tejidos</a:t>
            </a:r>
          </a:p>
          <a:p>
            <a:pPr lvl="1">
              <a:buFont typeface="Arial" charset="0"/>
              <a:buChar char="–"/>
              <a:defRPr/>
            </a:pPr>
            <a:r>
              <a:rPr lang="es-MX" sz="2800" dirty="0"/>
              <a:t>Plaquetas</a:t>
            </a:r>
          </a:p>
          <a:p>
            <a:pPr lvl="1">
              <a:buFont typeface="Arial" charset="0"/>
              <a:buChar char="–"/>
              <a:defRPr/>
            </a:pPr>
            <a:r>
              <a:rPr lang="es-MX" sz="2800" dirty="0"/>
              <a:t>Cél. Endotelial</a:t>
            </a:r>
          </a:p>
          <a:p>
            <a:pPr lvl="1">
              <a:buFont typeface="Arial" charset="0"/>
              <a:buChar char="–"/>
              <a:defRPr/>
            </a:pPr>
            <a:r>
              <a:rPr lang="es-MX" sz="2800" dirty="0"/>
              <a:t>Estómago</a:t>
            </a:r>
          </a:p>
          <a:p>
            <a:pPr lvl="1">
              <a:buFont typeface="Arial" charset="0"/>
              <a:buChar char="–"/>
              <a:defRPr/>
            </a:pPr>
            <a:r>
              <a:rPr lang="es-MX" sz="2800" dirty="0"/>
              <a:t>Músculo liso</a:t>
            </a:r>
          </a:p>
          <a:p>
            <a:pPr lvl="1">
              <a:buFont typeface="Arial" charset="0"/>
              <a:buChar char="–"/>
              <a:defRPr/>
            </a:pPr>
            <a:r>
              <a:rPr lang="es-MX" sz="2800" dirty="0"/>
              <a:t>Riñón</a:t>
            </a:r>
          </a:p>
          <a:p>
            <a:pPr lvl="1">
              <a:buFont typeface="Arial" charset="0"/>
              <a:buChar char="–"/>
              <a:defRPr/>
            </a:pPr>
            <a:r>
              <a:rPr lang="es-MX" sz="2800" dirty="0"/>
              <a:t>Etc.</a:t>
            </a:r>
            <a:endParaRPr lang="en-US" sz="2800" dirty="0"/>
          </a:p>
        </p:txBody>
      </p:sp>
      <p:sp>
        <p:nvSpPr>
          <p:cNvPr id="12" name="6 Marcador de contenido">
            <a:extLst>
              <a:ext uri="{FF2B5EF4-FFF2-40B4-BE49-F238E27FC236}">
                <a16:creationId xmlns:a16="http://schemas.microsoft.com/office/drawing/2014/main" id="{6B8EE189-E91C-4C4F-9D6D-DF59479896CD}"/>
              </a:ext>
            </a:extLst>
          </p:cNvPr>
          <p:cNvSpPr txBox="1">
            <a:spLocks/>
          </p:cNvSpPr>
          <p:nvPr/>
        </p:nvSpPr>
        <p:spPr>
          <a:xfrm>
            <a:off x="6825762" y="3498564"/>
            <a:ext cx="4555001" cy="3064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Char char="•"/>
              <a:defRPr/>
            </a:pPr>
            <a:r>
              <a:rPr lang="es-MX" dirty="0"/>
              <a:t>Inducible</a:t>
            </a:r>
          </a:p>
          <a:p>
            <a:pPr algn="just">
              <a:buFont typeface="Arial" charset="0"/>
              <a:buChar char="•"/>
              <a:defRPr/>
            </a:pPr>
            <a:r>
              <a:rPr lang="es-MX" dirty="0"/>
              <a:t>Se encuentra en pequeñas cantidades en forma constitutiva en riñón y SNC.</a:t>
            </a:r>
          </a:p>
          <a:p>
            <a:pPr algn="just">
              <a:buFont typeface="Arial" charset="0"/>
              <a:buChar char="•"/>
              <a:defRPr/>
            </a:pPr>
            <a:r>
              <a:rPr lang="es-ES_tradnl" dirty="0"/>
              <a:t>Se expresa por inducción de mediadores de inflamación. Interferón</a:t>
            </a:r>
            <a:r>
              <a:rPr lang="el-GR" dirty="0"/>
              <a:t>γ</a:t>
            </a:r>
            <a:r>
              <a:rPr lang="es-CL" dirty="0"/>
              <a:t>, </a:t>
            </a:r>
            <a:r>
              <a:rPr lang="es-ES_tradnl" dirty="0"/>
              <a:t> TNF-</a:t>
            </a:r>
            <a:r>
              <a:rPr lang="el-GR" dirty="0"/>
              <a:t>α</a:t>
            </a:r>
            <a:r>
              <a:rPr lang="es-ES_tradnl" dirty="0"/>
              <a:t> e IL-1.</a:t>
            </a:r>
          </a:p>
          <a:p>
            <a:pPr algn="just">
              <a:buFont typeface="Arial" charset="0"/>
              <a:buChar char="•"/>
              <a:defRPr/>
            </a:pPr>
            <a:endParaRPr lang="es-MX" sz="3600" dirty="0"/>
          </a:p>
          <a:p>
            <a:pPr algn="just">
              <a:buFont typeface="Arial" charset="0"/>
              <a:buChar char="•"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644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AINEs- Antinflamatorios No esteroides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88331181-3C15-437C-8CC7-1DF16E141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879030"/>
              </p:ext>
            </p:extLst>
          </p:nvPr>
        </p:nvGraphicFramePr>
        <p:xfrm>
          <a:off x="558209" y="1914269"/>
          <a:ext cx="11112796" cy="3474752"/>
        </p:xfrm>
        <a:graphic>
          <a:graphicData uri="http://schemas.openxmlformats.org/drawingml/2006/table">
            <a:tbl>
              <a:tblPr/>
              <a:tblGrid>
                <a:gridCol w="196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Fármaco 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Mecanismo acción 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Características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37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Aspirina (ASA)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Inhibición  selectiva  COX 1 en dosis bajas.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Inhibición No selectiva COX1 y 2 en dosis mas altas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La inhibición irreversible de COX1 se asocia con el efecto de protección CV en dosis bajas (100 mg/dia)- efecto Antiagregante plaquetario. Contraindicado en niños por inducir Sindrome de reye, también no recomendado en asmáticos.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37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Metamizol</a:t>
                      </a:r>
                      <a:r>
                        <a:rPr kumimoji="0" lang="es-C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s-CL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Dipirona</a:t>
                      </a:r>
                      <a:r>
                        <a:rPr kumimoji="0" lang="es-C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Inhibición de  COX 1 y COX 2 no selectiva. También se le atribuye un efecto central.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Buen efecto Analgésico y Antipirético. Pobre efecto antiinflamatorio. Por discrasias sanguíneas retirado en USA y Europa. Único de este grupo que posee además efecto Antiespasmódico en musculo liso GI.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0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Ibuprofeno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Inhibición de  COX 1 y COX 2 no selectiva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Bien tolerado. Amplio uso en lactantes y niños. Buen efecto analgésico, antipirético y antiinflamatorio.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94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AINEs- Antinflamatorios No esteroides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88331181-3C15-437C-8CC7-1DF16E141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88216"/>
              </p:ext>
            </p:extLst>
          </p:nvPr>
        </p:nvGraphicFramePr>
        <p:xfrm>
          <a:off x="562842" y="1182977"/>
          <a:ext cx="10821438" cy="5431183"/>
        </p:xfrm>
        <a:graphic>
          <a:graphicData uri="http://schemas.openxmlformats.org/drawingml/2006/table">
            <a:tbl>
              <a:tblPr/>
              <a:tblGrid>
                <a:gridCol w="1910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0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4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Fármaco 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Mecanismo acción 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Características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54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Ketoprofeno</a:t>
                      </a: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y </a:t>
                      </a:r>
                      <a:r>
                        <a:rPr kumimoji="0" lang="es-C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Naproxeno</a:t>
                      </a:r>
                      <a:endParaRPr kumimoji="0" lang="es-C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Inhibición de  COX 1 y COX 2 no selectiva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Ketoprofeno buen analgésico , moderado antiinflamatorio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Naproxeno muy útil para cefaleas. 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54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Diclofenaco</a:t>
                      </a:r>
                      <a:endParaRPr kumimoji="0" lang="es-C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Inhibición de  COX 1 y COX 2 no selectiva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Amplio uso hospitalario. Uno de los registrados mas conocidos es Lertus®. Buen efecto analgésico, antipirético y antiinflamatorio.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44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Ketorolaco</a:t>
                      </a:r>
                      <a:endParaRPr kumimoji="0" lang="es-C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Inhibición de  COX 1 y COX 2 no selectiva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Excelente efecto analgésico. Útil para vía SL.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654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Meloxicam</a:t>
                      </a:r>
                      <a:endParaRPr kumimoji="0" lang="es-C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Inhibidor COX-2 preferente. También inhibe a COX-1 con menor afinidad.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Baja incidencia de RAM gástrica por la afinidad mayor a COX-2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96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Celecoxib</a:t>
                      </a:r>
                      <a:endParaRPr kumimoji="0" lang="es-C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Inhibidor COX-2 selectivo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Alta incidencia en RAM cardiovasculares. Baja incidencia de RAM gástricas.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55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PARACETAMOL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s-C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Acetaminofeno</a:t>
                      </a: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Inhibidor COX-3 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 pertenece al grupo de los Aines por carecer de efecto antiinflamatorio</a:t>
                      </a: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Destaca la buena tolerancia gástrica pero con efecto hepatotóxico. </a:t>
                      </a:r>
                    </a:p>
                  </a:txBody>
                  <a:tcPr marL="182888" marR="182888" marT="91444" marB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31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5311"/>
            <a:ext cx="8890313" cy="106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 AINEs- Antinflamatorios No esteroides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378894-C99E-4715-99E7-A67A0F2711FD}"/>
              </a:ext>
            </a:extLst>
          </p:cNvPr>
          <p:cNvSpPr txBox="1"/>
          <p:nvPr/>
        </p:nvSpPr>
        <p:spPr>
          <a:xfrm>
            <a:off x="359164" y="2314117"/>
            <a:ext cx="11363444" cy="358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endParaRPr lang="es-ES_tradnl" sz="2400" u="sng" dirty="0"/>
          </a:p>
          <a:p>
            <a:pPr algn="just">
              <a:lnSpc>
                <a:spcPct val="80000"/>
              </a:lnSpc>
              <a:defRPr/>
            </a:pPr>
            <a:r>
              <a:rPr lang="es-ES_tradnl" sz="2400" b="1" u="sng" dirty="0"/>
              <a:t>RAM de mayor severidad:</a:t>
            </a:r>
          </a:p>
          <a:p>
            <a:pPr algn="just">
              <a:lnSpc>
                <a:spcPct val="80000"/>
              </a:lnSpc>
              <a:defRPr/>
            </a:pPr>
            <a:endParaRPr lang="es-ES_tradnl" sz="2400" b="1" u="sng" dirty="0"/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s-ES_tradnl" sz="2400" dirty="0"/>
              <a:t>Erosión de pared gástrica, Ulcera gastroduodenal (</a:t>
            </a:r>
            <a:r>
              <a:rPr lang="es-ES_tradnl" sz="2000" dirty="0"/>
              <a:t>complicaciones</a:t>
            </a:r>
            <a:r>
              <a:rPr lang="es-ES_tradnl" sz="2000" dirty="0">
                <a:latin typeface="Verdana" panose="020B0604030504040204" pitchFamily="34" charset="0"/>
              </a:rPr>
              <a:t>, como Hemorragia Digestiva o Perforación).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s-ES_tradnl" sz="2000" dirty="0">
                <a:latin typeface="Verdana" panose="020B0604030504040204" pitchFamily="34" charset="0"/>
              </a:rPr>
              <a:t>Reacciones alérgicas ( hipersensibilidad): aspirina y dipirona.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s-ES_tradnl" sz="2000" dirty="0">
                <a:latin typeface="Verdana" panose="020B0604030504040204" pitchFamily="34" charset="0"/>
              </a:rPr>
              <a:t>Reacciones hematológicas ( anema aplásica y leucopenia):aspirina y dipirona.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s-ES_tradnl" sz="2000" dirty="0">
                <a:latin typeface="Verdana" panose="020B0604030504040204" pitchFamily="34" charset="0"/>
              </a:rPr>
              <a:t>Hepatitis medicamentosa: Paracetamol a dosis superiores a 5 gramos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s-ES_tradnl" sz="2000" dirty="0">
              <a:latin typeface="Verdana" panose="020B0604030504040204" pitchFamily="34" charset="0"/>
            </a:endParaRPr>
          </a:p>
          <a:p>
            <a:pPr marL="1219200" indent="-1219200" algn="just">
              <a:lnSpc>
                <a:spcPct val="80000"/>
              </a:lnSpc>
              <a:buFont typeface="Arial" charset="0"/>
              <a:buChar char="•"/>
              <a:defRPr/>
            </a:pPr>
            <a:endParaRPr lang="es-ES_tradnl" sz="1600" dirty="0"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s-ES_tradnl" sz="2000" b="1" u="sng" dirty="0"/>
              <a:t>RAM de menor severidad</a:t>
            </a:r>
            <a:r>
              <a:rPr lang="es-ES_tradnl" sz="2000" u="sng" dirty="0"/>
              <a:t> </a:t>
            </a:r>
            <a:r>
              <a:rPr lang="es-ES_tradnl" sz="2000" dirty="0"/>
              <a:t>: Pirosis, Dispepsia,  Gastritis,  Diarrea, Constipación</a:t>
            </a:r>
          </a:p>
          <a:p>
            <a:pPr algn="just">
              <a:lnSpc>
                <a:spcPct val="80000"/>
              </a:lnSpc>
              <a:defRPr/>
            </a:pPr>
            <a:endParaRPr lang="es-CL" altLang="es-CL" sz="2000" b="1" dirty="0">
              <a:solidFill>
                <a:srgbClr val="FF0000"/>
              </a:solidFill>
            </a:endParaRPr>
          </a:p>
          <a:p>
            <a:pPr marL="1219200" indent="-1219200" algn="just">
              <a:lnSpc>
                <a:spcPct val="80000"/>
              </a:lnSpc>
              <a:buFont typeface="Arial" charset="0"/>
              <a:buChar char="•"/>
              <a:defRPr/>
            </a:pPr>
            <a:endParaRPr lang="es-ES_tradnl" sz="1600" dirty="0">
              <a:latin typeface="Verdana" panose="020B0604030504040204" pitchFamily="34" charset="0"/>
            </a:endParaRPr>
          </a:p>
          <a:p>
            <a:pPr marL="1219200" indent="-1219200" algn="just">
              <a:lnSpc>
                <a:spcPct val="80000"/>
              </a:lnSpc>
              <a:buFont typeface="Arial" charset="0"/>
              <a:buChar char="•"/>
              <a:defRPr/>
            </a:pPr>
            <a:endParaRPr lang="es-ES_tradnl" sz="1600" dirty="0">
              <a:latin typeface="Verdan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84C0C4-254E-4033-8207-8157B26D6F84}"/>
              </a:ext>
            </a:extLst>
          </p:cNvPr>
          <p:cNvSpPr txBox="1"/>
          <p:nvPr/>
        </p:nvSpPr>
        <p:spPr>
          <a:xfrm>
            <a:off x="1326730" y="1521216"/>
            <a:ext cx="252804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 EFECTOS  ADVERSOS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6195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804</Words>
  <Application>Microsoft Office PowerPoint</Application>
  <PresentationFormat>Panorámica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Verdana</vt:lpstr>
      <vt:lpstr>Wingdings</vt:lpstr>
      <vt:lpstr>Tema de Office</vt:lpstr>
      <vt:lpstr>CLASE 8 MODULO III Analgésicos</vt:lpstr>
      <vt:lpstr> AINEs- Antinflamatorios No esteroides</vt:lpstr>
      <vt:lpstr> AINEs- Antinflamatorios No esteroides</vt:lpstr>
      <vt:lpstr> AINEs- Antinflamatorios No esteroides</vt:lpstr>
      <vt:lpstr> AINEs- Antinflamatorios No esteroides</vt:lpstr>
      <vt:lpstr> AINEs- Antinflamatorios No esteroides</vt:lpstr>
      <vt:lpstr> AINEs- Antinflamatorios No esteroides</vt:lpstr>
      <vt:lpstr> AINEs- Antinflamatorios No esteroides</vt:lpstr>
      <vt:lpstr> AINEs- Antinflamatorios No esteroides</vt:lpstr>
      <vt:lpstr> AINEs- Antinflamatorios No esteroides</vt:lpstr>
      <vt:lpstr> AINEs- Antinflamatorios No esteroides</vt:lpstr>
      <vt:lpstr> REACCIONES ADVERSAS Y EFECTOS TÓXICOS DE LOS FÁRMACOS</vt:lpstr>
      <vt:lpstr> REACCIONES ADVERSAS Y EFECTOS TÓXICOS DE LOS FÁRMACOS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1 PRESENTACIÓN</dc:title>
  <dc:creator>JORGE JESUS VELOZ PEREZ</dc:creator>
  <cp:lastModifiedBy>JORGE JESUS VELOZ PEREZ</cp:lastModifiedBy>
  <cp:revision>139</cp:revision>
  <dcterms:created xsi:type="dcterms:W3CDTF">2024-05-08T16:25:42Z</dcterms:created>
  <dcterms:modified xsi:type="dcterms:W3CDTF">2024-06-24T22:55:22Z</dcterms:modified>
</cp:coreProperties>
</file>