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333" r:id="rId22"/>
    <p:sldId id="280" r:id="rId23"/>
    <p:sldId id="338" r:id="rId24"/>
    <p:sldId id="334" r:id="rId25"/>
    <p:sldId id="335" r:id="rId26"/>
    <p:sldId id="336" r:id="rId27"/>
    <p:sldId id="337" r:id="rId28"/>
    <p:sldId id="339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90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870D9-0B4A-45F2-82E6-A68BB1DD994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8167B4D7-EE45-44D9-916C-252FE9DD6F8B}">
      <dgm:prSet phldrT="[Texto]"/>
      <dgm:spPr/>
      <dgm:t>
        <a:bodyPr/>
        <a:lstStyle/>
        <a:p>
          <a:r>
            <a:rPr lang="es-CL" dirty="0"/>
            <a:t>Sólidas</a:t>
          </a:r>
        </a:p>
      </dgm:t>
    </dgm:pt>
    <dgm:pt modelId="{9D9FB283-629B-412A-9068-419C3E1E35F6}" type="parTrans" cxnId="{C05D68FD-E365-4BF9-B3CD-021B689DAD6B}">
      <dgm:prSet/>
      <dgm:spPr/>
      <dgm:t>
        <a:bodyPr/>
        <a:lstStyle/>
        <a:p>
          <a:endParaRPr lang="es-CL"/>
        </a:p>
      </dgm:t>
    </dgm:pt>
    <dgm:pt modelId="{6826913A-5622-40A6-BD82-A0F94868029A}" type="sibTrans" cxnId="{C05D68FD-E365-4BF9-B3CD-021B689DAD6B}">
      <dgm:prSet/>
      <dgm:spPr/>
      <dgm:t>
        <a:bodyPr/>
        <a:lstStyle/>
        <a:p>
          <a:endParaRPr lang="es-CL"/>
        </a:p>
      </dgm:t>
    </dgm:pt>
    <dgm:pt modelId="{F3197620-AAF0-481A-BBA0-73C49AEFE7E0}">
      <dgm:prSet phldrT="[Texto]"/>
      <dgm:spPr/>
      <dgm:t>
        <a:bodyPr/>
        <a:lstStyle/>
        <a:p>
          <a:r>
            <a:rPr lang="es-CL" dirty="0"/>
            <a:t>Comprimidos 		 - Óvulos</a:t>
          </a:r>
        </a:p>
      </dgm:t>
    </dgm:pt>
    <dgm:pt modelId="{3DCAC8A2-2FD2-4C82-9BAE-56F2528611B0}" type="parTrans" cxnId="{5DDA5BC4-7F40-403D-994F-7358357E11F2}">
      <dgm:prSet/>
      <dgm:spPr/>
      <dgm:t>
        <a:bodyPr/>
        <a:lstStyle/>
        <a:p>
          <a:endParaRPr lang="es-CL"/>
        </a:p>
      </dgm:t>
    </dgm:pt>
    <dgm:pt modelId="{8D5C039C-D766-44C1-9AF9-AD7F861283CF}" type="sibTrans" cxnId="{5DDA5BC4-7F40-403D-994F-7358357E11F2}">
      <dgm:prSet/>
      <dgm:spPr/>
      <dgm:t>
        <a:bodyPr/>
        <a:lstStyle/>
        <a:p>
          <a:endParaRPr lang="es-CL"/>
        </a:p>
      </dgm:t>
    </dgm:pt>
    <dgm:pt modelId="{9744B112-2225-492F-AAA9-8863288608B4}">
      <dgm:prSet phldrT="[Texto]"/>
      <dgm:spPr/>
      <dgm:t>
        <a:bodyPr/>
        <a:lstStyle/>
        <a:p>
          <a:r>
            <a:rPr lang="es-CL" dirty="0"/>
            <a:t>Cápsulas                   	 - Grageas  </a:t>
          </a:r>
        </a:p>
      </dgm:t>
    </dgm:pt>
    <dgm:pt modelId="{3A56ECDE-ECD9-4FAA-BB9B-4CEC5191F51E}" type="parTrans" cxnId="{8FAB13DB-234F-4B7E-8C58-79BBDFBD04BF}">
      <dgm:prSet/>
      <dgm:spPr/>
      <dgm:t>
        <a:bodyPr/>
        <a:lstStyle/>
        <a:p>
          <a:endParaRPr lang="es-CL"/>
        </a:p>
      </dgm:t>
    </dgm:pt>
    <dgm:pt modelId="{D60CE4E9-75C2-44C7-905C-ABCC324A0C3D}" type="sibTrans" cxnId="{8FAB13DB-234F-4B7E-8C58-79BBDFBD04BF}">
      <dgm:prSet/>
      <dgm:spPr/>
      <dgm:t>
        <a:bodyPr/>
        <a:lstStyle/>
        <a:p>
          <a:endParaRPr lang="es-CL"/>
        </a:p>
      </dgm:t>
    </dgm:pt>
    <dgm:pt modelId="{AC5F5012-A540-4F22-8BC0-DE8D518B46B5}">
      <dgm:prSet phldrT="[Texto]"/>
      <dgm:spPr/>
      <dgm:t>
        <a:bodyPr/>
        <a:lstStyle/>
        <a:p>
          <a:r>
            <a:rPr lang="es-CL" dirty="0"/>
            <a:t>Líquidas</a:t>
          </a:r>
        </a:p>
      </dgm:t>
    </dgm:pt>
    <dgm:pt modelId="{E575AB9E-0325-4CAA-8817-1B546E9B9853}" type="parTrans" cxnId="{6A89093C-D3CE-4DBF-87F0-B5272691CE41}">
      <dgm:prSet/>
      <dgm:spPr/>
      <dgm:t>
        <a:bodyPr/>
        <a:lstStyle/>
        <a:p>
          <a:endParaRPr lang="es-CL"/>
        </a:p>
      </dgm:t>
    </dgm:pt>
    <dgm:pt modelId="{9B852A31-D55D-48CD-9960-144ED205D886}" type="sibTrans" cxnId="{6A89093C-D3CE-4DBF-87F0-B5272691CE41}">
      <dgm:prSet/>
      <dgm:spPr/>
      <dgm:t>
        <a:bodyPr/>
        <a:lstStyle/>
        <a:p>
          <a:endParaRPr lang="es-CL"/>
        </a:p>
      </dgm:t>
    </dgm:pt>
    <dgm:pt modelId="{19817E31-923C-4B1F-ADCF-EDF696DA67B4}">
      <dgm:prSet phldrT="[Texto]"/>
      <dgm:spPr/>
      <dgm:t>
        <a:bodyPr/>
        <a:lstStyle/>
        <a:p>
          <a:r>
            <a:rPr lang="es-CL" dirty="0"/>
            <a:t>Jarabes                          - Colutorios</a:t>
          </a:r>
        </a:p>
      </dgm:t>
    </dgm:pt>
    <dgm:pt modelId="{026C68E8-1A74-40FB-B373-DD5F830229DB}" type="parTrans" cxnId="{E348C659-83CB-4F49-86F3-0FD9BCAEB712}">
      <dgm:prSet/>
      <dgm:spPr/>
      <dgm:t>
        <a:bodyPr/>
        <a:lstStyle/>
        <a:p>
          <a:endParaRPr lang="es-CL"/>
        </a:p>
      </dgm:t>
    </dgm:pt>
    <dgm:pt modelId="{825471E3-318F-481A-BC1F-9C1DB69495B4}" type="sibTrans" cxnId="{E348C659-83CB-4F49-86F3-0FD9BCAEB712}">
      <dgm:prSet/>
      <dgm:spPr/>
      <dgm:t>
        <a:bodyPr/>
        <a:lstStyle/>
        <a:p>
          <a:endParaRPr lang="es-CL"/>
        </a:p>
      </dgm:t>
    </dgm:pt>
    <dgm:pt modelId="{34F8214B-3967-463B-8D31-01CA331EF24C}">
      <dgm:prSet phldrT="[Texto]"/>
      <dgm:spPr/>
      <dgm:t>
        <a:bodyPr/>
        <a:lstStyle/>
        <a:p>
          <a:r>
            <a:rPr lang="es-CL" dirty="0"/>
            <a:t>Gotas</a:t>
          </a:r>
        </a:p>
      </dgm:t>
    </dgm:pt>
    <dgm:pt modelId="{1DBE038E-07A7-42FB-9900-6F09CB0C8C1B}" type="parTrans" cxnId="{CA9EF864-4B39-423F-A208-42C6172FB936}">
      <dgm:prSet/>
      <dgm:spPr/>
      <dgm:t>
        <a:bodyPr/>
        <a:lstStyle/>
        <a:p>
          <a:endParaRPr lang="es-CL"/>
        </a:p>
      </dgm:t>
    </dgm:pt>
    <dgm:pt modelId="{E4AC6BFF-EAD6-4DD9-8553-B7C0996A7D32}" type="sibTrans" cxnId="{CA9EF864-4B39-423F-A208-42C6172FB936}">
      <dgm:prSet/>
      <dgm:spPr/>
      <dgm:t>
        <a:bodyPr/>
        <a:lstStyle/>
        <a:p>
          <a:endParaRPr lang="es-CL"/>
        </a:p>
      </dgm:t>
    </dgm:pt>
    <dgm:pt modelId="{B5015774-45FF-459F-94EC-787C29B10530}">
      <dgm:prSet phldrT="[Texto]"/>
      <dgm:spPr/>
      <dgm:t>
        <a:bodyPr/>
        <a:lstStyle/>
        <a:p>
          <a:r>
            <a:rPr lang="es-CL" dirty="0"/>
            <a:t>Semisólidas</a:t>
          </a:r>
        </a:p>
      </dgm:t>
    </dgm:pt>
    <dgm:pt modelId="{F26A077E-4897-40EB-9903-4361BD2F72C3}" type="parTrans" cxnId="{122B0E00-964B-47C9-ACD9-C0226A96B8E9}">
      <dgm:prSet/>
      <dgm:spPr/>
      <dgm:t>
        <a:bodyPr/>
        <a:lstStyle/>
        <a:p>
          <a:endParaRPr lang="es-CL"/>
        </a:p>
      </dgm:t>
    </dgm:pt>
    <dgm:pt modelId="{20161D63-AAD3-4286-99E7-22BF18A5256E}" type="sibTrans" cxnId="{122B0E00-964B-47C9-ACD9-C0226A96B8E9}">
      <dgm:prSet/>
      <dgm:spPr/>
      <dgm:t>
        <a:bodyPr/>
        <a:lstStyle/>
        <a:p>
          <a:endParaRPr lang="es-CL"/>
        </a:p>
      </dgm:t>
    </dgm:pt>
    <dgm:pt modelId="{CB23AF21-AA87-4C85-957A-0D2C3AA09AE4}">
      <dgm:prSet phldrT="[Texto]"/>
      <dgm:spPr/>
      <dgm:t>
        <a:bodyPr/>
        <a:lstStyle/>
        <a:p>
          <a:r>
            <a:rPr lang="es-CL" dirty="0"/>
            <a:t>Ungüentos</a:t>
          </a:r>
        </a:p>
      </dgm:t>
    </dgm:pt>
    <dgm:pt modelId="{FD9FD290-EED7-41B3-B6AC-C79E3DEFF694}" type="parTrans" cxnId="{3D4970DF-88D0-4694-AB78-9A0BB369FCB0}">
      <dgm:prSet/>
      <dgm:spPr/>
      <dgm:t>
        <a:bodyPr/>
        <a:lstStyle/>
        <a:p>
          <a:endParaRPr lang="es-CL"/>
        </a:p>
      </dgm:t>
    </dgm:pt>
    <dgm:pt modelId="{57848C5B-4B1F-48FF-ACEF-76B9197883C6}" type="sibTrans" cxnId="{3D4970DF-88D0-4694-AB78-9A0BB369FCB0}">
      <dgm:prSet/>
      <dgm:spPr/>
      <dgm:t>
        <a:bodyPr/>
        <a:lstStyle/>
        <a:p>
          <a:endParaRPr lang="es-CL"/>
        </a:p>
      </dgm:t>
    </dgm:pt>
    <dgm:pt modelId="{A6EDDFD0-BBF7-4712-8FE8-BA6E24B0BF58}">
      <dgm:prSet phldrT="[Texto]"/>
      <dgm:spPr/>
      <dgm:t>
        <a:bodyPr/>
        <a:lstStyle/>
        <a:p>
          <a:r>
            <a:rPr lang="es-CL" dirty="0"/>
            <a:t>Geles</a:t>
          </a:r>
        </a:p>
      </dgm:t>
    </dgm:pt>
    <dgm:pt modelId="{610E7906-5A2C-4A02-834F-4A4FF2F20014}" type="parTrans" cxnId="{D6B22583-B92E-4FCB-A5AD-DCA6821CC325}">
      <dgm:prSet/>
      <dgm:spPr/>
      <dgm:t>
        <a:bodyPr/>
        <a:lstStyle/>
        <a:p>
          <a:endParaRPr lang="es-CL"/>
        </a:p>
      </dgm:t>
    </dgm:pt>
    <dgm:pt modelId="{591FB29E-ACF5-4672-B017-2E679639FA87}" type="sibTrans" cxnId="{D6B22583-B92E-4FCB-A5AD-DCA6821CC325}">
      <dgm:prSet/>
      <dgm:spPr/>
      <dgm:t>
        <a:bodyPr/>
        <a:lstStyle/>
        <a:p>
          <a:endParaRPr lang="es-CL"/>
        </a:p>
      </dgm:t>
    </dgm:pt>
    <dgm:pt modelId="{ECEB5873-C1A7-4806-AC6A-672DC1F20D07}">
      <dgm:prSet phldrT="[Texto]"/>
      <dgm:spPr/>
      <dgm:t>
        <a:bodyPr/>
        <a:lstStyle/>
        <a:p>
          <a:r>
            <a:rPr lang="es-CL" dirty="0"/>
            <a:t>Soluciones orales        - Suspensiones</a:t>
          </a:r>
        </a:p>
      </dgm:t>
    </dgm:pt>
    <dgm:pt modelId="{61A4AD21-20FA-41DC-A77F-6512B0EA23AE}" type="parTrans" cxnId="{70709E6C-71AE-4DEB-AA8E-3FD0296EEBAA}">
      <dgm:prSet/>
      <dgm:spPr/>
      <dgm:t>
        <a:bodyPr/>
        <a:lstStyle/>
        <a:p>
          <a:endParaRPr lang="es-CL"/>
        </a:p>
      </dgm:t>
    </dgm:pt>
    <dgm:pt modelId="{DC325F07-B2D7-416B-9F12-92DAC30D8754}" type="sibTrans" cxnId="{70709E6C-71AE-4DEB-AA8E-3FD0296EEBAA}">
      <dgm:prSet/>
      <dgm:spPr/>
      <dgm:t>
        <a:bodyPr/>
        <a:lstStyle/>
        <a:p>
          <a:endParaRPr lang="es-CL"/>
        </a:p>
      </dgm:t>
    </dgm:pt>
    <dgm:pt modelId="{59DEF338-A469-4879-8959-155861F1E2D5}">
      <dgm:prSet phldrT="[Texto]"/>
      <dgm:spPr/>
      <dgm:t>
        <a:bodyPr/>
        <a:lstStyle/>
        <a:p>
          <a:r>
            <a:rPr lang="es-CL" dirty="0"/>
            <a:t>Inyectables</a:t>
          </a:r>
        </a:p>
      </dgm:t>
    </dgm:pt>
    <dgm:pt modelId="{B760A9BB-DABB-4C19-AD53-1EA1C138DA56}" type="parTrans" cxnId="{5B5087F4-81F0-4989-B304-4FFA11A3B365}">
      <dgm:prSet/>
      <dgm:spPr/>
      <dgm:t>
        <a:bodyPr/>
        <a:lstStyle/>
        <a:p>
          <a:endParaRPr lang="es-CL"/>
        </a:p>
      </dgm:t>
    </dgm:pt>
    <dgm:pt modelId="{90E7E875-FB18-433F-B741-02B482A32048}" type="sibTrans" cxnId="{5B5087F4-81F0-4989-B304-4FFA11A3B365}">
      <dgm:prSet/>
      <dgm:spPr/>
      <dgm:t>
        <a:bodyPr/>
        <a:lstStyle/>
        <a:p>
          <a:endParaRPr lang="es-CL"/>
        </a:p>
      </dgm:t>
    </dgm:pt>
    <dgm:pt modelId="{9FD9D9D3-4351-4964-B040-29405C46BFA7}">
      <dgm:prSet phldrT="[Texto]"/>
      <dgm:spPr/>
      <dgm:t>
        <a:bodyPr/>
        <a:lstStyle/>
        <a:p>
          <a:r>
            <a:rPr lang="es-CL" dirty="0"/>
            <a:t>Pastas</a:t>
          </a:r>
        </a:p>
      </dgm:t>
    </dgm:pt>
    <dgm:pt modelId="{54B67F68-1804-4202-AC5B-980B185F560E}" type="parTrans" cxnId="{6CCC4131-54EB-408C-96A8-A3585AA6641B}">
      <dgm:prSet/>
      <dgm:spPr/>
      <dgm:t>
        <a:bodyPr/>
        <a:lstStyle/>
        <a:p>
          <a:endParaRPr lang="es-CL"/>
        </a:p>
      </dgm:t>
    </dgm:pt>
    <dgm:pt modelId="{FB600FBF-1F0E-4FE7-B2BF-ED10FBE5C0DD}" type="sibTrans" cxnId="{6CCC4131-54EB-408C-96A8-A3585AA6641B}">
      <dgm:prSet/>
      <dgm:spPr/>
      <dgm:t>
        <a:bodyPr/>
        <a:lstStyle/>
        <a:p>
          <a:endParaRPr lang="es-CL"/>
        </a:p>
      </dgm:t>
    </dgm:pt>
    <dgm:pt modelId="{C7A98E96-80D0-42A3-981B-E324CA38A417}">
      <dgm:prSet phldrT="[Texto]"/>
      <dgm:spPr/>
      <dgm:t>
        <a:bodyPr/>
        <a:lstStyle/>
        <a:p>
          <a:r>
            <a:rPr lang="es-CL" dirty="0"/>
            <a:t>Polvos</a:t>
          </a:r>
        </a:p>
      </dgm:t>
    </dgm:pt>
    <dgm:pt modelId="{2A4C10A9-1858-4DCD-BDEF-2E5ABDC8A4A0}" type="parTrans" cxnId="{56F64C0F-1618-40CB-9CF2-E414754E0C23}">
      <dgm:prSet/>
      <dgm:spPr/>
      <dgm:t>
        <a:bodyPr/>
        <a:lstStyle/>
        <a:p>
          <a:endParaRPr lang="es-CL"/>
        </a:p>
      </dgm:t>
    </dgm:pt>
    <dgm:pt modelId="{0878313C-DC6C-4D82-B263-D19D42F76430}" type="sibTrans" cxnId="{56F64C0F-1618-40CB-9CF2-E414754E0C23}">
      <dgm:prSet/>
      <dgm:spPr/>
      <dgm:t>
        <a:bodyPr/>
        <a:lstStyle/>
        <a:p>
          <a:endParaRPr lang="es-CL"/>
        </a:p>
      </dgm:t>
    </dgm:pt>
    <dgm:pt modelId="{076161F9-6227-4DAB-B173-C00DB9FDAF9C}">
      <dgm:prSet phldrT="[Texto]"/>
      <dgm:spPr/>
      <dgm:t>
        <a:bodyPr/>
        <a:lstStyle/>
        <a:p>
          <a:r>
            <a:rPr lang="es-CL" dirty="0"/>
            <a:t>Supositorios</a:t>
          </a:r>
        </a:p>
      </dgm:t>
    </dgm:pt>
    <dgm:pt modelId="{BBEF3D29-A0FA-4A78-8A6D-F4879CCBC4D0}" type="parTrans" cxnId="{BEEC19B8-738F-4DF4-AEE8-AC91E596BA96}">
      <dgm:prSet/>
      <dgm:spPr/>
      <dgm:t>
        <a:bodyPr/>
        <a:lstStyle/>
        <a:p>
          <a:endParaRPr lang="es-CL"/>
        </a:p>
      </dgm:t>
    </dgm:pt>
    <dgm:pt modelId="{20218ADC-BA8E-424F-AD93-98ED00FD2702}" type="sibTrans" cxnId="{BEEC19B8-738F-4DF4-AEE8-AC91E596BA96}">
      <dgm:prSet/>
      <dgm:spPr/>
      <dgm:t>
        <a:bodyPr/>
        <a:lstStyle/>
        <a:p>
          <a:endParaRPr lang="es-CL"/>
        </a:p>
      </dgm:t>
    </dgm:pt>
    <dgm:pt modelId="{9E599F5A-D655-432E-8486-00BCCD692082}">
      <dgm:prSet phldrT="[Texto]"/>
      <dgm:spPr/>
      <dgm:t>
        <a:bodyPr/>
        <a:lstStyle/>
        <a:p>
          <a:r>
            <a:rPr lang="es-CL" dirty="0"/>
            <a:t>Cremas</a:t>
          </a:r>
        </a:p>
      </dgm:t>
    </dgm:pt>
    <dgm:pt modelId="{DFB6FF0A-C15E-4FE8-AE31-15BF2AB62B6C}" type="parTrans" cxnId="{BC470CD4-C916-4BDD-B2AB-5B717A248A02}">
      <dgm:prSet/>
      <dgm:spPr/>
      <dgm:t>
        <a:bodyPr/>
        <a:lstStyle/>
        <a:p>
          <a:endParaRPr lang="es-CL"/>
        </a:p>
      </dgm:t>
    </dgm:pt>
    <dgm:pt modelId="{EED4EC6E-D7AD-4DD6-AC5D-B19C25ED8B86}" type="sibTrans" cxnId="{BC470CD4-C916-4BDD-B2AB-5B717A248A02}">
      <dgm:prSet/>
      <dgm:spPr/>
      <dgm:t>
        <a:bodyPr/>
        <a:lstStyle/>
        <a:p>
          <a:endParaRPr lang="es-CL"/>
        </a:p>
      </dgm:t>
    </dgm:pt>
    <dgm:pt modelId="{0D204E26-7E9F-4636-956E-EF3A64A93247}" type="pres">
      <dgm:prSet presAssocID="{7D3870D9-0B4A-45F2-82E6-A68BB1DD9942}" presName="linear" presStyleCnt="0">
        <dgm:presLayoutVars>
          <dgm:dir/>
          <dgm:resizeHandles val="exact"/>
        </dgm:presLayoutVars>
      </dgm:prSet>
      <dgm:spPr/>
    </dgm:pt>
    <dgm:pt modelId="{59D29F20-3B72-4285-B459-8FF3FFE8E51E}" type="pres">
      <dgm:prSet presAssocID="{8167B4D7-EE45-44D9-916C-252FE9DD6F8B}" presName="comp" presStyleCnt="0"/>
      <dgm:spPr/>
    </dgm:pt>
    <dgm:pt modelId="{E026F788-41FA-4E16-ADC6-2905D27F71CF}" type="pres">
      <dgm:prSet presAssocID="{8167B4D7-EE45-44D9-916C-252FE9DD6F8B}" presName="box" presStyleLbl="node1" presStyleIdx="0" presStyleCnt="3"/>
      <dgm:spPr/>
    </dgm:pt>
    <dgm:pt modelId="{EC350B68-B21B-4DEE-82DA-2F845BDB1C5C}" type="pres">
      <dgm:prSet presAssocID="{8167B4D7-EE45-44D9-916C-252FE9DD6F8B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" t="-85" r="-254" b="-85"/>
          </a:stretch>
        </a:blipFill>
      </dgm:spPr>
    </dgm:pt>
    <dgm:pt modelId="{918B9CC1-9F10-4438-8FA0-01BD2E888786}" type="pres">
      <dgm:prSet presAssocID="{8167B4D7-EE45-44D9-916C-252FE9DD6F8B}" presName="text" presStyleLbl="node1" presStyleIdx="0" presStyleCnt="3">
        <dgm:presLayoutVars>
          <dgm:bulletEnabled val="1"/>
        </dgm:presLayoutVars>
      </dgm:prSet>
      <dgm:spPr/>
    </dgm:pt>
    <dgm:pt modelId="{CF7258FF-821C-4A19-8DFA-D0FFAD193357}" type="pres">
      <dgm:prSet presAssocID="{6826913A-5622-40A6-BD82-A0F94868029A}" presName="spacer" presStyleCnt="0"/>
      <dgm:spPr/>
    </dgm:pt>
    <dgm:pt modelId="{6C2785B7-A1BD-453D-A6E5-1936FDB1D5F8}" type="pres">
      <dgm:prSet presAssocID="{AC5F5012-A540-4F22-8BC0-DE8D518B46B5}" presName="comp" presStyleCnt="0"/>
      <dgm:spPr/>
    </dgm:pt>
    <dgm:pt modelId="{F5285284-2BB1-423B-B407-C10D9D3F09D6}" type="pres">
      <dgm:prSet presAssocID="{AC5F5012-A540-4F22-8BC0-DE8D518B46B5}" presName="box" presStyleLbl="node1" presStyleIdx="1" presStyleCnt="3"/>
      <dgm:spPr/>
    </dgm:pt>
    <dgm:pt modelId="{47CD1970-119E-44F5-8B1F-E5D64C8ECF4A}" type="pres">
      <dgm:prSet presAssocID="{AC5F5012-A540-4F22-8BC0-DE8D518B46B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EC1A77E5-7BCD-4F57-A773-D536388469C0}" type="pres">
      <dgm:prSet presAssocID="{AC5F5012-A540-4F22-8BC0-DE8D518B46B5}" presName="text" presStyleLbl="node1" presStyleIdx="1" presStyleCnt="3">
        <dgm:presLayoutVars>
          <dgm:bulletEnabled val="1"/>
        </dgm:presLayoutVars>
      </dgm:prSet>
      <dgm:spPr/>
    </dgm:pt>
    <dgm:pt modelId="{9A19C690-EC73-4550-8ECA-D97C11AAE68B}" type="pres">
      <dgm:prSet presAssocID="{9B852A31-D55D-48CD-9960-144ED205D886}" presName="spacer" presStyleCnt="0"/>
      <dgm:spPr/>
    </dgm:pt>
    <dgm:pt modelId="{26467056-64C1-4FD5-8E00-7FF76C40FBF8}" type="pres">
      <dgm:prSet presAssocID="{B5015774-45FF-459F-94EC-787C29B10530}" presName="comp" presStyleCnt="0"/>
      <dgm:spPr/>
    </dgm:pt>
    <dgm:pt modelId="{9BD2042F-709A-45AA-A417-FDF35FA95FA7}" type="pres">
      <dgm:prSet presAssocID="{B5015774-45FF-459F-94EC-787C29B10530}" presName="box" presStyleLbl="node1" presStyleIdx="2" presStyleCnt="3"/>
      <dgm:spPr/>
    </dgm:pt>
    <dgm:pt modelId="{91A2D47C-AD3C-45B6-8D1F-D82A2931844A}" type="pres">
      <dgm:prSet presAssocID="{B5015774-45FF-459F-94EC-787C29B1053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0F86748-B351-4791-AB69-129E1E0532AA}" type="pres">
      <dgm:prSet presAssocID="{B5015774-45FF-459F-94EC-787C29B10530}" presName="text" presStyleLbl="node1" presStyleIdx="2" presStyleCnt="3">
        <dgm:presLayoutVars>
          <dgm:bulletEnabled val="1"/>
        </dgm:presLayoutVars>
      </dgm:prSet>
      <dgm:spPr/>
    </dgm:pt>
  </dgm:ptLst>
  <dgm:cxnLst>
    <dgm:cxn modelId="{122B0E00-964B-47C9-ACD9-C0226A96B8E9}" srcId="{7D3870D9-0B4A-45F2-82E6-A68BB1DD9942}" destId="{B5015774-45FF-459F-94EC-787C29B10530}" srcOrd="2" destOrd="0" parTransId="{F26A077E-4897-40EB-9903-4361BD2F72C3}" sibTransId="{20161D63-AAD3-4286-99E7-22BF18A5256E}"/>
    <dgm:cxn modelId="{C0658400-9D51-4508-868B-2363FA008938}" type="presOf" srcId="{8167B4D7-EE45-44D9-916C-252FE9DD6F8B}" destId="{918B9CC1-9F10-4438-8FA0-01BD2E888786}" srcOrd="1" destOrd="0" presId="urn:microsoft.com/office/officeart/2005/8/layout/vList4"/>
    <dgm:cxn modelId="{8078640D-B370-44D6-8C98-7DC872F5ABA5}" type="presOf" srcId="{F3197620-AAF0-481A-BBA0-73C49AEFE7E0}" destId="{918B9CC1-9F10-4438-8FA0-01BD2E888786}" srcOrd="1" destOrd="1" presId="urn:microsoft.com/office/officeart/2005/8/layout/vList4"/>
    <dgm:cxn modelId="{56F64C0F-1618-40CB-9CF2-E414754E0C23}" srcId="{8167B4D7-EE45-44D9-916C-252FE9DD6F8B}" destId="{C7A98E96-80D0-42A3-981B-E324CA38A417}" srcOrd="2" destOrd="0" parTransId="{2A4C10A9-1858-4DCD-BDEF-2E5ABDC8A4A0}" sibTransId="{0878313C-DC6C-4D82-B263-D19D42F76430}"/>
    <dgm:cxn modelId="{1692C811-FEAA-48F4-8AAF-B49B600E1D28}" type="presOf" srcId="{59DEF338-A469-4879-8959-155861F1E2D5}" destId="{F5285284-2BB1-423B-B407-C10D9D3F09D6}" srcOrd="0" destOrd="4" presId="urn:microsoft.com/office/officeart/2005/8/layout/vList4"/>
    <dgm:cxn modelId="{39F6281A-ACCF-4B6C-86E0-78E2FA68586A}" type="presOf" srcId="{AC5F5012-A540-4F22-8BC0-DE8D518B46B5}" destId="{F5285284-2BB1-423B-B407-C10D9D3F09D6}" srcOrd="0" destOrd="0" presId="urn:microsoft.com/office/officeart/2005/8/layout/vList4"/>
    <dgm:cxn modelId="{F4D9D826-AFF3-4129-B876-D3F8CD989E01}" type="presOf" srcId="{C7A98E96-80D0-42A3-981B-E324CA38A417}" destId="{E026F788-41FA-4E16-ADC6-2905D27F71CF}" srcOrd="0" destOrd="3" presId="urn:microsoft.com/office/officeart/2005/8/layout/vList4"/>
    <dgm:cxn modelId="{9C09242A-1BBE-40D5-A30E-1889F6C771F7}" type="presOf" srcId="{A6EDDFD0-BBF7-4712-8FE8-BA6E24B0BF58}" destId="{D0F86748-B351-4791-AB69-129E1E0532AA}" srcOrd="1" destOrd="3" presId="urn:microsoft.com/office/officeart/2005/8/layout/vList4"/>
    <dgm:cxn modelId="{412F612C-59B9-44AE-9113-2A1F3BADD0ED}" type="presOf" srcId="{9E599F5A-D655-432E-8486-00BCCD692082}" destId="{9BD2042F-709A-45AA-A417-FDF35FA95FA7}" srcOrd="0" destOrd="2" presId="urn:microsoft.com/office/officeart/2005/8/layout/vList4"/>
    <dgm:cxn modelId="{F604772F-1DB1-47AA-8643-6FF675A95952}" type="presOf" srcId="{AC5F5012-A540-4F22-8BC0-DE8D518B46B5}" destId="{EC1A77E5-7BCD-4F57-A773-D536388469C0}" srcOrd="1" destOrd="0" presId="urn:microsoft.com/office/officeart/2005/8/layout/vList4"/>
    <dgm:cxn modelId="{6CCC4131-54EB-408C-96A8-A3585AA6641B}" srcId="{B5015774-45FF-459F-94EC-787C29B10530}" destId="{9FD9D9D3-4351-4964-B040-29405C46BFA7}" srcOrd="3" destOrd="0" parTransId="{54B67F68-1804-4202-AC5B-980B185F560E}" sibTransId="{FB600FBF-1F0E-4FE7-B2BF-ED10FBE5C0DD}"/>
    <dgm:cxn modelId="{754AD533-9F13-4ED4-993B-FE5C6AC41B9F}" type="presOf" srcId="{076161F9-6227-4DAB-B173-C00DB9FDAF9C}" destId="{918B9CC1-9F10-4438-8FA0-01BD2E888786}" srcOrd="1" destOrd="4" presId="urn:microsoft.com/office/officeart/2005/8/layout/vList4"/>
    <dgm:cxn modelId="{F7C03439-6274-49D7-ABBC-CD08B4BE6404}" type="presOf" srcId="{59DEF338-A469-4879-8959-155861F1E2D5}" destId="{EC1A77E5-7BCD-4F57-A773-D536388469C0}" srcOrd="1" destOrd="4" presId="urn:microsoft.com/office/officeart/2005/8/layout/vList4"/>
    <dgm:cxn modelId="{6A89093C-D3CE-4DBF-87F0-B5272691CE41}" srcId="{7D3870D9-0B4A-45F2-82E6-A68BB1DD9942}" destId="{AC5F5012-A540-4F22-8BC0-DE8D518B46B5}" srcOrd="1" destOrd="0" parTransId="{E575AB9E-0325-4CAA-8817-1B546E9B9853}" sibTransId="{9B852A31-D55D-48CD-9960-144ED205D886}"/>
    <dgm:cxn modelId="{42FE9042-DC6B-452C-B8B6-3C4E634AD1E1}" type="presOf" srcId="{ECEB5873-C1A7-4806-AC6A-672DC1F20D07}" destId="{F5285284-2BB1-423B-B407-C10D9D3F09D6}" srcOrd="0" destOrd="2" presId="urn:microsoft.com/office/officeart/2005/8/layout/vList4"/>
    <dgm:cxn modelId="{CA9EF864-4B39-423F-A208-42C6172FB936}" srcId="{AC5F5012-A540-4F22-8BC0-DE8D518B46B5}" destId="{34F8214B-3967-463B-8D31-01CA331EF24C}" srcOrd="2" destOrd="0" parTransId="{1DBE038E-07A7-42FB-9900-6F09CB0C8C1B}" sibTransId="{E4AC6BFF-EAD6-4DD9-8553-B7C0996A7D32}"/>
    <dgm:cxn modelId="{9DF3D54B-F830-4628-ABE0-0E49BFC9477C}" type="presOf" srcId="{F3197620-AAF0-481A-BBA0-73C49AEFE7E0}" destId="{E026F788-41FA-4E16-ADC6-2905D27F71CF}" srcOrd="0" destOrd="1" presId="urn:microsoft.com/office/officeart/2005/8/layout/vList4"/>
    <dgm:cxn modelId="{70709E6C-71AE-4DEB-AA8E-3FD0296EEBAA}" srcId="{AC5F5012-A540-4F22-8BC0-DE8D518B46B5}" destId="{ECEB5873-C1A7-4806-AC6A-672DC1F20D07}" srcOrd="1" destOrd="0" parTransId="{61A4AD21-20FA-41DC-A77F-6512B0EA23AE}" sibTransId="{DC325F07-B2D7-416B-9F12-92DAC30D8754}"/>
    <dgm:cxn modelId="{A1ECD671-91B5-4A37-A05A-E213D39CA81E}" type="presOf" srcId="{9FD9D9D3-4351-4964-B040-29405C46BFA7}" destId="{9BD2042F-709A-45AA-A417-FDF35FA95FA7}" srcOrd="0" destOrd="4" presId="urn:microsoft.com/office/officeart/2005/8/layout/vList4"/>
    <dgm:cxn modelId="{12933672-3C02-4D67-9D3D-F7C506B01B22}" type="presOf" srcId="{34F8214B-3967-463B-8D31-01CA331EF24C}" destId="{EC1A77E5-7BCD-4F57-A773-D536388469C0}" srcOrd="1" destOrd="3" presId="urn:microsoft.com/office/officeart/2005/8/layout/vList4"/>
    <dgm:cxn modelId="{6A63F376-29B6-4F72-AC97-1FF37224A2EE}" type="presOf" srcId="{076161F9-6227-4DAB-B173-C00DB9FDAF9C}" destId="{E026F788-41FA-4E16-ADC6-2905D27F71CF}" srcOrd="0" destOrd="4" presId="urn:microsoft.com/office/officeart/2005/8/layout/vList4"/>
    <dgm:cxn modelId="{E348C659-83CB-4F49-86F3-0FD9BCAEB712}" srcId="{AC5F5012-A540-4F22-8BC0-DE8D518B46B5}" destId="{19817E31-923C-4B1F-ADCF-EDF696DA67B4}" srcOrd="0" destOrd="0" parTransId="{026C68E8-1A74-40FB-B373-DD5F830229DB}" sibTransId="{825471E3-318F-481A-BC1F-9C1DB69495B4}"/>
    <dgm:cxn modelId="{FF4E0A7A-26EA-42C8-ABAF-39BB1A31DE6B}" type="presOf" srcId="{8167B4D7-EE45-44D9-916C-252FE9DD6F8B}" destId="{E026F788-41FA-4E16-ADC6-2905D27F71CF}" srcOrd="0" destOrd="0" presId="urn:microsoft.com/office/officeart/2005/8/layout/vList4"/>
    <dgm:cxn modelId="{81AA485A-32AD-4D35-9876-CF03E33F2E08}" type="presOf" srcId="{19817E31-923C-4B1F-ADCF-EDF696DA67B4}" destId="{F5285284-2BB1-423B-B407-C10D9D3F09D6}" srcOrd="0" destOrd="1" presId="urn:microsoft.com/office/officeart/2005/8/layout/vList4"/>
    <dgm:cxn modelId="{D3435A81-8F81-40A3-A2B3-1635E11B179F}" type="presOf" srcId="{34F8214B-3967-463B-8D31-01CA331EF24C}" destId="{F5285284-2BB1-423B-B407-C10D9D3F09D6}" srcOrd="0" destOrd="3" presId="urn:microsoft.com/office/officeart/2005/8/layout/vList4"/>
    <dgm:cxn modelId="{FEEB0882-C910-42FD-880A-67DE63D8161A}" type="presOf" srcId="{CB23AF21-AA87-4C85-957A-0D2C3AA09AE4}" destId="{D0F86748-B351-4791-AB69-129E1E0532AA}" srcOrd="1" destOrd="1" presId="urn:microsoft.com/office/officeart/2005/8/layout/vList4"/>
    <dgm:cxn modelId="{D6B22583-B92E-4FCB-A5AD-DCA6821CC325}" srcId="{B5015774-45FF-459F-94EC-787C29B10530}" destId="{A6EDDFD0-BBF7-4712-8FE8-BA6E24B0BF58}" srcOrd="2" destOrd="0" parTransId="{610E7906-5A2C-4A02-834F-4A4FF2F20014}" sibTransId="{591FB29E-ACF5-4672-B017-2E679639FA87}"/>
    <dgm:cxn modelId="{665BB18C-21F6-4F3E-ACCF-C569F966C8AD}" type="presOf" srcId="{19817E31-923C-4B1F-ADCF-EDF696DA67B4}" destId="{EC1A77E5-7BCD-4F57-A773-D536388469C0}" srcOrd="1" destOrd="1" presId="urn:microsoft.com/office/officeart/2005/8/layout/vList4"/>
    <dgm:cxn modelId="{5BA8FB91-926D-4983-B0E8-5E2A05EC4F6D}" type="presOf" srcId="{ECEB5873-C1A7-4806-AC6A-672DC1F20D07}" destId="{EC1A77E5-7BCD-4F57-A773-D536388469C0}" srcOrd="1" destOrd="2" presId="urn:microsoft.com/office/officeart/2005/8/layout/vList4"/>
    <dgm:cxn modelId="{18B7B195-8406-4D4A-9965-93341E5F35D4}" type="presOf" srcId="{9FD9D9D3-4351-4964-B040-29405C46BFA7}" destId="{D0F86748-B351-4791-AB69-129E1E0532AA}" srcOrd="1" destOrd="4" presId="urn:microsoft.com/office/officeart/2005/8/layout/vList4"/>
    <dgm:cxn modelId="{A6445A99-F88D-4491-9FE6-10435A7D0C72}" type="presOf" srcId="{C7A98E96-80D0-42A3-981B-E324CA38A417}" destId="{918B9CC1-9F10-4438-8FA0-01BD2E888786}" srcOrd="1" destOrd="3" presId="urn:microsoft.com/office/officeart/2005/8/layout/vList4"/>
    <dgm:cxn modelId="{C69311A4-E1B7-4BE5-9EA0-FDC0CB5DAEEC}" type="presOf" srcId="{CB23AF21-AA87-4C85-957A-0D2C3AA09AE4}" destId="{9BD2042F-709A-45AA-A417-FDF35FA95FA7}" srcOrd="0" destOrd="1" presId="urn:microsoft.com/office/officeart/2005/8/layout/vList4"/>
    <dgm:cxn modelId="{9703A0A4-97EA-4B7C-A5BF-221C7CCD0FB2}" type="presOf" srcId="{7D3870D9-0B4A-45F2-82E6-A68BB1DD9942}" destId="{0D204E26-7E9F-4636-956E-EF3A64A93247}" srcOrd="0" destOrd="0" presId="urn:microsoft.com/office/officeart/2005/8/layout/vList4"/>
    <dgm:cxn modelId="{E36F60A8-98D4-4DB6-B56A-083FC7C5A211}" type="presOf" srcId="{9744B112-2225-492F-AAA9-8863288608B4}" destId="{E026F788-41FA-4E16-ADC6-2905D27F71CF}" srcOrd="0" destOrd="2" presId="urn:microsoft.com/office/officeart/2005/8/layout/vList4"/>
    <dgm:cxn modelId="{BEEC19B8-738F-4DF4-AEE8-AC91E596BA96}" srcId="{8167B4D7-EE45-44D9-916C-252FE9DD6F8B}" destId="{076161F9-6227-4DAB-B173-C00DB9FDAF9C}" srcOrd="3" destOrd="0" parTransId="{BBEF3D29-A0FA-4A78-8A6D-F4879CCBC4D0}" sibTransId="{20218ADC-BA8E-424F-AD93-98ED00FD2702}"/>
    <dgm:cxn modelId="{FD6BB5B8-6591-4ED4-8D97-08A1190F6102}" type="presOf" srcId="{B5015774-45FF-459F-94EC-787C29B10530}" destId="{9BD2042F-709A-45AA-A417-FDF35FA95FA7}" srcOrd="0" destOrd="0" presId="urn:microsoft.com/office/officeart/2005/8/layout/vList4"/>
    <dgm:cxn modelId="{5DDA5BC4-7F40-403D-994F-7358357E11F2}" srcId="{8167B4D7-EE45-44D9-916C-252FE9DD6F8B}" destId="{F3197620-AAF0-481A-BBA0-73C49AEFE7E0}" srcOrd="0" destOrd="0" parTransId="{3DCAC8A2-2FD2-4C82-9BAE-56F2528611B0}" sibTransId="{8D5C039C-D766-44C1-9AF9-AD7F861283CF}"/>
    <dgm:cxn modelId="{BC470CD4-C916-4BDD-B2AB-5B717A248A02}" srcId="{B5015774-45FF-459F-94EC-787C29B10530}" destId="{9E599F5A-D655-432E-8486-00BCCD692082}" srcOrd="1" destOrd="0" parTransId="{DFB6FF0A-C15E-4FE8-AE31-15BF2AB62B6C}" sibTransId="{EED4EC6E-D7AD-4DD6-AC5D-B19C25ED8B86}"/>
    <dgm:cxn modelId="{BF729AD4-5D97-47B8-9F0E-BA86DC36E4CC}" type="presOf" srcId="{A6EDDFD0-BBF7-4712-8FE8-BA6E24B0BF58}" destId="{9BD2042F-709A-45AA-A417-FDF35FA95FA7}" srcOrd="0" destOrd="3" presId="urn:microsoft.com/office/officeart/2005/8/layout/vList4"/>
    <dgm:cxn modelId="{8FAB13DB-234F-4B7E-8C58-79BBDFBD04BF}" srcId="{8167B4D7-EE45-44D9-916C-252FE9DD6F8B}" destId="{9744B112-2225-492F-AAA9-8863288608B4}" srcOrd="1" destOrd="0" parTransId="{3A56ECDE-ECD9-4FAA-BB9B-4CEC5191F51E}" sibTransId="{D60CE4E9-75C2-44C7-905C-ABCC324A0C3D}"/>
    <dgm:cxn modelId="{894135DE-5B1B-495F-A9B3-F625C2A3B098}" type="presOf" srcId="{B5015774-45FF-459F-94EC-787C29B10530}" destId="{D0F86748-B351-4791-AB69-129E1E0532AA}" srcOrd="1" destOrd="0" presId="urn:microsoft.com/office/officeart/2005/8/layout/vList4"/>
    <dgm:cxn modelId="{3D4970DF-88D0-4694-AB78-9A0BB369FCB0}" srcId="{B5015774-45FF-459F-94EC-787C29B10530}" destId="{CB23AF21-AA87-4C85-957A-0D2C3AA09AE4}" srcOrd="0" destOrd="0" parTransId="{FD9FD290-EED7-41B3-B6AC-C79E3DEFF694}" sibTransId="{57848C5B-4B1F-48FF-ACEF-76B9197883C6}"/>
    <dgm:cxn modelId="{903598E8-97DC-4F3D-8047-5978C0009B70}" type="presOf" srcId="{9744B112-2225-492F-AAA9-8863288608B4}" destId="{918B9CC1-9F10-4438-8FA0-01BD2E888786}" srcOrd="1" destOrd="2" presId="urn:microsoft.com/office/officeart/2005/8/layout/vList4"/>
    <dgm:cxn modelId="{EA0492EE-1216-47D2-A3C3-1DA7447C9FCE}" type="presOf" srcId="{9E599F5A-D655-432E-8486-00BCCD692082}" destId="{D0F86748-B351-4791-AB69-129E1E0532AA}" srcOrd="1" destOrd="2" presId="urn:microsoft.com/office/officeart/2005/8/layout/vList4"/>
    <dgm:cxn modelId="{5B5087F4-81F0-4989-B304-4FFA11A3B365}" srcId="{AC5F5012-A540-4F22-8BC0-DE8D518B46B5}" destId="{59DEF338-A469-4879-8959-155861F1E2D5}" srcOrd="3" destOrd="0" parTransId="{B760A9BB-DABB-4C19-AD53-1EA1C138DA56}" sibTransId="{90E7E875-FB18-433F-B741-02B482A32048}"/>
    <dgm:cxn modelId="{C05D68FD-E365-4BF9-B3CD-021B689DAD6B}" srcId="{7D3870D9-0B4A-45F2-82E6-A68BB1DD9942}" destId="{8167B4D7-EE45-44D9-916C-252FE9DD6F8B}" srcOrd="0" destOrd="0" parTransId="{9D9FB283-629B-412A-9068-419C3E1E35F6}" sibTransId="{6826913A-5622-40A6-BD82-A0F94868029A}"/>
    <dgm:cxn modelId="{767E8DF8-7F03-4F22-83F4-072DC50EE27E}" type="presParOf" srcId="{0D204E26-7E9F-4636-956E-EF3A64A93247}" destId="{59D29F20-3B72-4285-B459-8FF3FFE8E51E}" srcOrd="0" destOrd="0" presId="urn:microsoft.com/office/officeart/2005/8/layout/vList4"/>
    <dgm:cxn modelId="{8FEADC76-0E08-4185-827D-098EA526261A}" type="presParOf" srcId="{59D29F20-3B72-4285-B459-8FF3FFE8E51E}" destId="{E026F788-41FA-4E16-ADC6-2905D27F71CF}" srcOrd="0" destOrd="0" presId="urn:microsoft.com/office/officeart/2005/8/layout/vList4"/>
    <dgm:cxn modelId="{1CAF672C-F04F-46B4-A41F-EEFA7FA898C6}" type="presParOf" srcId="{59D29F20-3B72-4285-B459-8FF3FFE8E51E}" destId="{EC350B68-B21B-4DEE-82DA-2F845BDB1C5C}" srcOrd="1" destOrd="0" presId="urn:microsoft.com/office/officeart/2005/8/layout/vList4"/>
    <dgm:cxn modelId="{FF3A67C5-CF01-4D81-917A-CC7EF70E502F}" type="presParOf" srcId="{59D29F20-3B72-4285-B459-8FF3FFE8E51E}" destId="{918B9CC1-9F10-4438-8FA0-01BD2E888786}" srcOrd="2" destOrd="0" presId="urn:microsoft.com/office/officeart/2005/8/layout/vList4"/>
    <dgm:cxn modelId="{82D4BC59-B6B5-463A-9D3C-ABD6491C55CB}" type="presParOf" srcId="{0D204E26-7E9F-4636-956E-EF3A64A93247}" destId="{CF7258FF-821C-4A19-8DFA-D0FFAD193357}" srcOrd="1" destOrd="0" presId="urn:microsoft.com/office/officeart/2005/8/layout/vList4"/>
    <dgm:cxn modelId="{B9DD1FE4-02D9-46D3-9617-741EF71512A3}" type="presParOf" srcId="{0D204E26-7E9F-4636-956E-EF3A64A93247}" destId="{6C2785B7-A1BD-453D-A6E5-1936FDB1D5F8}" srcOrd="2" destOrd="0" presId="urn:microsoft.com/office/officeart/2005/8/layout/vList4"/>
    <dgm:cxn modelId="{B80FA5EB-44F5-491F-990A-01E77CD12BC5}" type="presParOf" srcId="{6C2785B7-A1BD-453D-A6E5-1936FDB1D5F8}" destId="{F5285284-2BB1-423B-B407-C10D9D3F09D6}" srcOrd="0" destOrd="0" presId="urn:microsoft.com/office/officeart/2005/8/layout/vList4"/>
    <dgm:cxn modelId="{BDDAEF79-339A-455B-86CC-FB2AB52AB519}" type="presParOf" srcId="{6C2785B7-A1BD-453D-A6E5-1936FDB1D5F8}" destId="{47CD1970-119E-44F5-8B1F-E5D64C8ECF4A}" srcOrd="1" destOrd="0" presId="urn:microsoft.com/office/officeart/2005/8/layout/vList4"/>
    <dgm:cxn modelId="{AA67F1B2-8869-4348-A340-14C1DE438DBD}" type="presParOf" srcId="{6C2785B7-A1BD-453D-A6E5-1936FDB1D5F8}" destId="{EC1A77E5-7BCD-4F57-A773-D536388469C0}" srcOrd="2" destOrd="0" presId="urn:microsoft.com/office/officeart/2005/8/layout/vList4"/>
    <dgm:cxn modelId="{A71472B9-1BE5-44AA-8C2C-736B6DE6206D}" type="presParOf" srcId="{0D204E26-7E9F-4636-956E-EF3A64A93247}" destId="{9A19C690-EC73-4550-8ECA-D97C11AAE68B}" srcOrd="3" destOrd="0" presId="urn:microsoft.com/office/officeart/2005/8/layout/vList4"/>
    <dgm:cxn modelId="{754EB669-1BA0-422D-82D9-2E9E7F80F6AF}" type="presParOf" srcId="{0D204E26-7E9F-4636-956E-EF3A64A93247}" destId="{26467056-64C1-4FD5-8E00-7FF76C40FBF8}" srcOrd="4" destOrd="0" presId="urn:microsoft.com/office/officeart/2005/8/layout/vList4"/>
    <dgm:cxn modelId="{F3D8AB5D-CEB3-4B2C-9C61-E3032BF1A10B}" type="presParOf" srcId="{26467056-64C1-4FD5-8E00-7FF76C40FBF8}" destId="{9BD2042F-709A-45AA-A417-FDF35FA95FA7}" srcOrd="0" destOrd="0" presId="urn:microsoft.com/office/officeart/2005/8/layout/vList4"/>
    <dgm:cxn modelId="{AF80C9E5-54C4-48C5-9D81-395836DF41F6}" type="presParOf" srcId="{26467056-64C1-4FD5-8E00-7FF76C40FBF8}" destId="{91A2D47C-AD3C-45B6-8D1F-D82A2931844A}" srcOrd="1" destOrd="0" presId="urn:microsoft.com/office/officeart/2005/8/layout/vList4"/>
    <dgm:cxn modelId="{DAC5EDC0-3190-48BD-BB80-A2BE6FB8C1BF}" type="presParOf" srcId="{26467056-64C1-4FD5-8E00-7FF76C40FBF8}" destId="{D0F86748-B351-4791-AB69-129E1E0532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6F788-41FA-4E16-ADC6-2905D27F71CF}">
      <dsp:nvSpPr>
        <dsp:cNvPr id="0" name=""/>
        <dsp:cNvSpPr/>
      </dsp:nvSpPr>
      <dsp:spPr>
        <a:xfrm>
          <a:off x="0" y="0"/>
          <a:ext cx="7701977" cy="1415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Sólidas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Comprimidos 		 - Óvulos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Cápsulas                   	 - Grageas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Polvos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Supositorios</a:t>
          </a:r>
        </a:p>
      </dsp:txBody>
      <dsp:txXfrm>
        <a:off x="1681921" y="0"/>
        <a:ext cx="6020055" cy="1415264"/>
      </dsp:txXfrm>
    </dsp:sp>
    <dsp:sp modelId="{EC350B68-B21B-4DEE-82DA-2F845BDB1C5C}">
      <dsp:nvSpPr>
        <dsp:cNvPr id="0" name=""/>
        <dsp:cNvSpPr/>
      </dsp:nvSpPr>
      <dsp:spPr>
        <a:xfrm>
          <a:off x="141526" y="141526"/>
          <a:ext cx="1540395" cy="113221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" t="-85" r="-254" b="-8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85284-2BB1-423B-B407-C10D9D3F09D6}">
      <dsp:nvSpPr>
        <dsp:cNvPr id="0" name=""/>
        <dsp:cNvSpPr/>
      </dsp:nvSpPr>
      <dsp:spPr>
        <a:xfrm>
          <a:off x="0" y="1556791"/>
          <a:ext cx="7701977" cy="1415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Líquidas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Jarabes                          - Colutorios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Soluciones orales        - Suspensiones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Gotas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Inyectables</a:t>
          </a:r>
        </a:p>
      </dsp:txBody>
      <dsp:txXfrm>
        <a:off x="1681921" y="1556791"/>
        <a:ext cx="6020055" cy="1415264"/>
      </dsp:txXfrm>
    </dsp:sp>
    <dsp:sp modelId="{47CD1970-119E-44F5-8B1F-E5D64C8ECF4A}">
      <dsp:nvSpPr>
        <dsp:cNvPr id="0" name=""/>
        <dsp:cNvSpPr/>
      </dsp:nvSpPr>
      <dsp:spPr>
        <a:xfrm>
          <a:off x="141526" y="1698317"/>
          <a:ext cx="1540395" cy="11322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2042F-709A-45AA-A417-FDF35FA95FA7}">
      <dsp:nvSpPr>
        <dsp:cNvPr id="0" name=""/>
        <dsp:cNvSpPr/>
      </dsp:nvSpPr>
      <dsp:spPr>
        <a:xfrm>
          <a:off x="0" y="3113582"/>
          <a:ext cx="7701977" cy="1415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Semisólidas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Ungüentos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Cremas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Geles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/>
            <a:t>Pastas</a:t>
          </a:r>
        </a:p>
      </dsp:txBody>
      <dsp:txXfrm>
        <a:off x="1681921" y="3113582"/>
        <a:ext cx="6020055" cy="1415264"/>
      </dsp:txXfrm>
    </dsp:sp>
    <dsp:sp modelId="{91A2D47C-AD3C-45B6-8D1F-D82A2931844A}">
      <dsp:nvSpPr>
        <dsp:cNvPr id="0" name=""/>
        <dsp:cNvSpPr/>
      </dsp:nvSpPr>
      <dsp:spPr>
        <a:xfrm>
          <a:off x="141526" y="3255109"/>
          <a:ext cx="1540395" cy="11322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5B6C-14A1-4133-8354-0382BBAF4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59623-9FD0-45C1-90E2-28AD22E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0181-5628-4EC3-AED2-8CB78160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CCE4-14B3-469A-8D47-953BC2C3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72476A-6A87-4CDE-9797-9F72B697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29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1DCA8-B490-4287-AA8A-4B9139F4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CA075B-4A6B-4AF1-A4CE-E5FBDE3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DE35D-D41B-40E4-90B9-6AB780C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7139A-3DC5-490C-A6FF-17C0EEA9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927D0-CC23-40FA-8472-E2D02916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6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95206-95D4-4482-A59F-DDF41DF7D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83171-0EE8-437D-8065-BC228D652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94A65-E3FF-4275-86CB-0B9D10C0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58FB0-443A-4D95-B462-ED23B130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969EB-1EFE-4CB9-BA17-1E6ED50D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7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FD4A5-D7DC-4339-B41D-74661761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37659-BD8E-4BAA-B7A4-C9D211475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CC9FF-7ED6-437E-81B4-26B27B8E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9F18E-CAA2-45A5-80B2-92D90E5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9F3E6-DB97-4F51-A60B-8AB99447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1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CF72C-1C1D-4F2C-93A6-A436D36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6A860-3B9A-460E-A3B9-4297E242A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DA3EE-2492-40F1-9900-E4A7DC8C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8ADAB-2652-4D80-A02C-A7658EB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DACD3-FE7E-43B4-A6D3-173E41F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EC41E-0305-4F8C-827B-DAFB21A8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406B8-8566-4705-88D8-596711D1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55B1D-7186-4A34-ABBD-D0C2029C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7E482F-57E1-459E-A831-7B3EF64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7B1CB-1ED5-47DD-A479-051F69E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159936-088A-4B72-83F5-0096EFE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2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44A3-4048-461F-8910-B5087084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01111-345C-4818-A8A7-6D2C2102E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484D4F-92AB-43B6-975A-882EC500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12557-3B49-4C2C-A161-AADDCE8AC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FBCEE-4D54-44AF-8E2B-AB2315077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CFCCA-B884-446C-B820-E006B939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3E3F1-2CCC-44FE-866B-22751E0D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F1437B-33E5-46AD-B8EF-885A6409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22F6-C88C-4899-8893-A7E8BDCF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08849C-079E-439D-8F98-55D016C2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CA239-A76C-473D-B4C9-E80656C3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E81D35-DF98-4733-B138-D2D5C92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65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E3D3EE-2550-4B67-894C-D39B00F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1CD252-40A3-4A91-BCC8-C9D65D37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2232F1-B0B9-4F42-BA79-A9656EBC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7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79D-2B67-478A-A4F7-90222EF6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8B759-E4A0-45BD-87D0-EFA4C37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6AC1B9-87FB-4911-ACB7-08571DAB1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6B80D-3BE8-4420-A456-BEF85E2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35F157-4C36-4DD9-818A-1D6E0321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AE3B8-D442-4B05-BD33-B0CD8E3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8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603C5-369F-4473-B154-013D273A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45E5B9-B022-45C8-B210-7E007B926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C8DECF-0E37-48F2-9F67-30E4382B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5E72C-A2A7-48C9-8914-C993E5CD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55E5B-6236-4220-BF83-50BEBF8B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4147C-809E-4C5C-8D12-DD1BB7D6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3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F02F9-148B-4834-9591-7B5A4172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2862B1-3CB3-407E-8804-9A720DA7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F8887D-50A5-423B-9409-E310624E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8B9B-B646-4840-90BA-9498986B91F2}" type="datetimeFigureOut">
              <a:rPr lang="es-CL" smtClean="0"/>
              <a:t>11-06-2024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91C83-957B-4B57-A862-B457E31C6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6987C-0B17-4181-ACFB-3131855A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90BA-2C4D-41C4-9ECA-5EB5E3D5B0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9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AB6D7AF-734C-43E5-AE74-E8EC5D46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79116-C497-41C6-A458-D041FE67D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762001"/>
            <a:ext cx="5333999" cy="14751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ES" sz="4400" dirty="0"/>
              <a:t>CLASE 5 MODULO III</a:t>
            </a:r>
            <a:br>
              <a:rPr lang="es-ES" sz="4400" dirty="0"/>
            </a:br>
            <a:r>
              <a:rPr lang="es-ES" sz="4400" dirty="0"/>
              <a:t>INTRODUCCIÓN A LA FARMACOLOGIA</a:t>
            </a:r>
            <a:endParaRPr lang="es-CL" sz="44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830A5B-65B2-40C0-80F8-67EFC8A6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0"/>
            <a:ext cx="5410196" cy="6862190"/>
          </a:xfrm>
          <a:prstGeom prst="rect">
            <a:avLst/>
          </a:prstGeom>
          <a:ln>
            <a:noFill/>
          </a:ln>
          <a:effectLst>
            <a:outerShdw blurRad="317500" dist="2540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9E015A-0275-4FA3-9D11-E7BD5FAB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481" y="714028"/>
            <a:ext cx="4033895" cy="974095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CURSO DE  AUXILIAR EN FARMACIA</a:t>
            </a:r>
          </a:p>
          <a:p>
            <a:pPr algn="l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8DD54-03CA-4708-8EDA-C3A851E1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0" y="3136773"/>
            <a:ext cx="5226961" cy="1991223"/>
          </a:xfrm>
          <a:prstGeom prst="rect">
            <a:avLst/>
          </a:prstGeom>
        </p:spPr>
      </p:pic>
      <p:pic>
        <p:nvPicPr>
          <p:cNvPr id="4" name="Imagen 3" descr="Imagen que contiene firmar, dibujo, señal, cuarto&#10;&#10;Descripción generada automáticamente">
            <a:extLst>
              <a:ext uri="{FF2B5EF4-FFF2-40B4-BE49-F238E27FC236}">
                <a16:creationId xmlns:a16="http://schemas.microsoft.com/office/drawing/2014/main" id="{B8FB4F42-61E6-49B8-9A8D-C87814530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38838" y="2708448"/>
            <a:ext cx="3801353" cy="3421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FF35B-306B-48CC-9E4E-5127818A46F1}"/>
              </a:ext>
            </a:extLst>
          </p:cNvPr>
          <p:cNvSpPr txBox="1"/>
          <p:nvPr/>
        </p:nvSpPr>
        <p:spPr>
          <a:xfrm>
            <a:off x="1111976" y="5288988"/>
            <a:ext cx="35725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PERFECCIONAT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www.perfeccionat.cl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+569 780 02 980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contacto@perfeccionat.cl</a:t>
            </a:r>
          </a:p>
          <a:p>
            <a:pPr algn="l"/>
            <a:r>
              <a:rPr lang="es-CL" sz="1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</a:rPr>
              <a:t>Av. Irarrázaval 2401 oficina 512</a:t>
            </a:r>
          </a:p>
        </p:txBody>
      </p:sp>
    </p:spTree>
    <p:extLst>
      <p:ext uri="{BB962C8B-B14F-4D97-AF65-F5344CB8AC3E}">
        <p14:creationId xmlns:p14="http://schemas.microsoft.com/office/powerpoint/2010/main" val="23608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3A568D74-1D86-49DE-AA56-53669D43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7" y="1873448"/>
            <a:ext cx="6327774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CL" sz="3200" dirty="0"/>
              <a:t>El medicamento también es llamado </a:t>
            </a:r>
            <a:r>
              <a:rPr lang="es-CL" altLang="es-CL" sz="3200" b="1" dirty="0"/>
              <a:t>“ESPECIALIDAD FARMACEUTICA”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8F92ECD7-FD9D-4235-B0EB-680012B5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2" y="3429000"/>
            <a:ext cx="5372100" cy="24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FD9F163-29DE-4859-824C-A5A0B26D5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188" y="3237676"/>
            <a:ext cx="620395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Cada sobre contiene: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400 mg Paracetamol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10 mg Noscapina clorhidrato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33 mg Cafeína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3600" dirty="0">
                <a:latin typeface="Arial" panose="020B0604020202020204" pitchFamily="34" charset="0"/>
              </a:rPr>
              <a:t>50 mg ácido ascórbico</a:t>
            </a:r>
          </a:p>
        </p:txBody>
      </p:sp>
    </p:spTree>
    <p:extLst>
      <p:ext uri="{BB962C8B-B14F-4D97-AF65-F5344CB8AC3E}">
        <p14:creationId xmlns:p14="http://schemas.microsoft.com/office/powerpoint/2010/main" val="3724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C6E8D8A-B5F5-404E-B76B-710E6578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6" y="1825794"/>
            <a:ext cx="5656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L" sz="1800" b="1" dirty="0">
                <a:latin typeface="Arial" panose="020B0604020202020204" pitchFamily="34" charset="0"/>
              </a:rPr>
              <a:t>Medicamento Innovador o PROTOTIPO/ORIGINAL</a:t>
            </a:r>
          </a:p>
        </p:txBody>
      </p:sp>
      <p:pic>
        <p:nvPicPr>
          <p:cNvPr id="12" name="Picture 2" descr="https://encrypted-tbn0.gstatic.com/images?q=tbn:ANd9GcQOJatJgf5CIOCv7dEr94ohjR17xc-6wzjQluZNzOGtS2ZYkA2P">
            <a:extLst>
              <a:ext uri="{FF2B5EF4-FFF2-40B4-BE49-F238E27FC236}">
                <a16:creationId xmlns:a16="http://schemas.microsoft.com/office/drawing/2014/main" id="{8A66F7FF-0389-47F0-A6E9-F6CF8037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7" y="2404155"/>
            <a:ext cx="2625758" cy="20496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5F5608-C40E-4397-8750-39FD4F87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682" y="4453845"/>
            <a:ext cx="5794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L" sz="1800" b="1" dirty="0">
                <a:latin typeface="Arial" panose="020B0604020202020204" pitchFamily="34" charset="0"/>
              </a:rPr>
              <a:t>Genérico (DCI) </a:t>
            </a:r>
            <a:endParaRPr lang="es-CL" altLang="es-CL" sz="1800" b="1" dirty="0">
              <a:latin typeface="Arial" panose="020B0604020202020204" pitchFamily="34" charset="0"/>
            </a:endParaRPr>
          </a:p>
        </p:txBody>
      </p:sp>
      <p:pic>
        <p:nvPicPr>
          <p:cNvPr id="14" name="Picture 12" descr="https://encrypted-tbn0.gstatic.com/images?q=tbn:ANd9GcSD8azibpupKiElxRDx_VobSA9ZksgUYrHA-UpRDrnwfmvMAEWf">
            <a:extLst>
              <a:ext uri="{FF2B5EF4-FFF2-40B4-BE49-F238E27FC236}">
                <a16:creationId xmlns:a16="http://schemas.microsoft.com/office/drawing/2014/main" id="{54A192EA-FFCD-437E-B94B-C39E5598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01" y="1687733"/>
            <a:ext cx="3729509" cy="43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8C0C05-559C-4203-97E4-8D306F56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593" y="4631077"/>
            <a:ext cx="2550725" cy="20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pic>
        <p:nvPicPr>
          <p:cNvPr id="1026" name="Picture 2" descr="Ministerio de Salud presenta campaña “Exige el Amarillo ...">
            <a:extLst>
              <a:ext uri="{FF2B5EF4-FFF2-40B4-BE49-F238E27FC236}">
                <a16:creationId xmlns:a16="http://schemas.microsoft.com/office/drawing/2014/main" id="{3BBD3E3B-5D23-4B3E-A008-451BCECD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67" y="2127841"/>
            <a:ext cx="7285265" cy="40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3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2055D7A-2B48-437E-8611-80C4057C6512}"/>
              </a:ext>
            </a:extLst>
          </p:cNvPr>
          <p:cNvSpPr/>
          <p:nvPr/>
        </p:nvSpPr>
        <p:spPr>
          <a:xfrm>
            <a:off x="376920" y="1874728"/>
            <a:ext cx="4949823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Equivalentes Farmacéuticos </a:t>
            </a:r>
            <a:r>
              <a:rPr lang="es-CL" sz="2800" dirty="0">
                <a:ea typeface="ＭＳ Ｐゴシック" panose="020B0600070205080204" pitchFamily="34" charset="-128"/>
                <a:sym typeface="Wingdings" pitchFamily="2" charset="2"/>
              </a:rPr>
              <a:t>ambos productos contienen la misma cantidad del principio activo, misma vía de administración y dosis. Pero existen diferencias en los </a:t>
            </a:r>
            <a:r>
              <a:rPr lang="es-CL" sz="2800" b="1" dirty="0">
                <a:ea typeface="ＭＳ Ｐゴシック" panose="020B0600070205080204" pitchFamily="34" charset="-128"/>
                <a:sym typeface="Wingdings" pitchFamily="2" charset="2"/>
              </a:rPr>
              <a:t>excipientes.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5D90D0-6934-4C68-9214-D64CED28C255}"/>
              </a:ext>
            </a:extLst>
          </p:cNvPr>
          <p:cNvSpPr/>
          <p:nvPr/>
        </p:nvSpPr>
        <p:spPr>
          <a:xfrm>
            <a:off x="6482443" y="1874728"/>
            <a:ext cx="4553857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b="1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itchFamily="2" charset="2"/>
              </a:rPr>
              <a:t>Equivalentes terapéuticos </a:t>
            </a:r>
            <a:r>
              <a:rPr lang="es-CL" sz="2000" dirty="0">
                <a:ea typeface="ＭＳ Ｐゴシック" panose="020B0600070205080204" pitchFamily="34" charset="-128"/>
                <a:sym typeface="Wingdings" pitchFamily="2" charset="2"/>
              </a:rPr>
              <a:t>Si son </a:t>
            </a:r>
            <a:r>
              <a:rPr lang="es-CL" sz="2000" dirty="0">
                <a:solidFill>
                  <a:srgbClr val="00B050"/>
                </a:solidFill>
                <a:ea typeface="ＭＳ Ｐゴシック" panose="020B0600070205080204" pitchFamily="34" charset="-128"/>
                <a:sym typeface="Wingdings" pitchFamily="2" charset="2"/>
              </a:rPr>
              <a:t>equivalentes farmacéuticos </a:t>
            </a:r>
            <a:r>
              <a:rPr lang="es-CL" sz="20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s-CL" sz="2000" dirty="0">
                <a:ea typeface="ＭＳ Ｐゴシック" panose="020B0600070205080204" pitchFamily="34" charset="-128"/>
                <a:sym typeface="Wingdings" pitchFamily="2" charset="2"/>
              </a:rPr>
              <a:t>luego de administrar la misma dosis el perfil de seguridad y eficacia es el mismo </a:t>
            </a:r>
          </a:p>
        </p:txBody>
      </p:sp>
      <p:sp>
        <p:nvSpPr>
          <p:cNvPr id="7" name="Curved Up Arrow 9">
            <a:extLst>
              <a:ext uri="{FF2B5EF4-FFF2-40B4-BE49-F238E27FC236}">
                <a16:creationId xmlns:a16="http://schemas.microsoft.com/office/drawing/2014/main" id="{84C4339E-DEDF-4A29-9845-FA5DF5B371C9}"/>
              </a:ext>
            </a:extLst>
          </p:cNvPr>
          <p:cNvSpPr/>
          <p:nvPr/>
        </p:nvSpPr>
        <p:spPr>
          <a:xfrm>
            <a:off x="4390347" y="4660856"/>
            <a:ext cx="4949823" cy="93605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6400" dirty="0">
              <a:solidFill>
                <a:schemeClr val="tx1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948247-B0C5-4AAC-A7AD-49E2229EAD89}"/>
              </a:ext>
            </a:extLst>
          </p:cNvPr>
          <p:cNvSpPr/>
          <p:nvPr/>
        </p:nvSpPr>
        <p:spPr>
          <a:xfrm>
            <a:off x="5177633" y="5501102"/>
            <a:ext cx="2917594" cy="460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s-CL" sz="1600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  <a:sym typeface="Wingdings" pitchFamily="2" charset="2"/>
              </a:rPr>
              <a:t>ESTUDIOS DE </a:t>
            </a:r>
            <a:r>
              <a:rPr lang="es-CL" sz="1600" b="1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  <a:sym typeface="Wingdings" pitchFamily="2" charset="2"/>
              </a:rPr>
              <a:t>BIOEQUIVALENCIA</a:t>
            </a:r>
            <a:endParaRPr lang="es-CL" sz="1600" b="1" dirty="0">
              <a:solidFill>
                <a:schemeClr val="bg2">
                  <a:lumMod val="10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55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B4A2C-A062-4B32-B4BB-92C85344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12" y="2495882"/>
            <a:ext cx="10849362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CL" altLang="es-CL" sz="1600" dirty="0"/>
              <a:t>Medicamento respecto de un referente, en donde ambos poseen diferentes orígenes de fabricación, contienen igual principio activo y cantidad y son similares en cantidad y velocidad de fármaco absorbido, al ser administrados por la vía oral, dentro de límites razonables, establecidos por procedimientos </a:t>
            </a:r>
          </a:p>
        </p:txBody>
      </p:sp>
      <p:pic>
        <p:nvPicPr>
          <p:cNvPr id="2052" name="Picture 4" descr="Medicamentos Bioequivalentes - SERNAC: Educación">
            <a:extLst>
              <a:ext uri="{FF2B5EF4-FFF2-40B4-BE49-F238E27FC236}">
                <a16:creationId xmlns:a16="http://schemas.microsoft.com/office/drawing/2014/main" id="{9A9F19C8-3973-4817-A594-F4C1939A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52" y="3832387"/>
            <a:ext cx="5058005" cy="28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475C1EBC-976E-4A50-9FC1-46D57AD37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383697"/>
              </p:ext>
            </p:extLst>
          </p:nvPr>
        </p:nvGraphicFramePr>
        <p:xfrm>
          <a:off x="1723732" y="1466707"/>
          <a:ext cx="7701977" cy="452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53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CC1717-7785-4554-BC64-58FFFD2F2408}"/>
              </a:ext>
            </a:extLst>
          </p:cNvPr>
          <p:cNvSpPr txBox="1"/>
          <p:nvPr/>
        </p:nvSpPr>
        <p:spPr>
          <a:xfrm>
            <a:off x="385956" y="277006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/>
              <a:t>Forma farmacéutica elaborada por compresión de una mezcla de polvos.</a:t>
            </a:r>
          </a:p>
          <a:p>
            <a:r>
              <a:rPr lang="es-CL" sz="2400" dirty="0"/>
              <a:t>Existen de varios tipos:</a:t>
            </a:r>
          </a:p>
          <a:p>
            <a:pPr lvl="1"/>
            <a:r>
              <a:rPr lang="es-CL" sz="2400" dirty="0"/>
              <a:t>Comprimidos sublinguales (SL)</a:t>
            </a:r>
          </a:p>
          <a:p>
            <a:pPr lvl="1"/>
            <a:r>
              <a:rPr lang="es-CL" sz="2400" dirty="0"/>
              <a:t>Comprimidos no recubiertos</a:t>
            </a:r>
          </a:p>
          <a:p>
            <a:pPr lvl="1"/>
            <a:r>
              <a:rPr lang="es-CL" sz="2400" dirty="0"/>
              <a:t>Comprimidos recubiertos</a:t>
            </a:r>
          </a:p>
          <a:p>
            <a:pPr lvl="1"/>
            <a:r>
              <a:rPr lang="es-CL" sz="2400" dirty="0"/>
              <a:t>Comprimidos con recubrimiento entérico</a:t>
            </a:r>
          </a:p>
          <a:p>
            <a:pPr lvl="1"/>
            <a:r>
              <a:rPr lang="es-CL" sz="2400" dirty="0"/>
              <a:t>Comprimidos de liberación prolongada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A210F4-F47E-4B99-9937-2EAFB686C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12" y="2127841"/>
            <a:ext cx="3942392" cy="394239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100C44-0554-4075-96CC-4024344C38AD}"/>
              </a:ext>
            </a:extLst>
          </p:cNvPr>
          <p:cNvSpPr txBox="1"/>
          <p:nvPr/>
        </p:nvSpPr>
        <p:spPr>
          <a:xfrm>
            <a:off x="1415379" y="2064924"/>
            <a:ext cx="357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SÓLIDOS -COMPRIMIDOS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544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F92C2CC-554A-4BFE-AF5B-3CC69788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12" y="2127841"/>
            <a:ext cx="5665781" cy="3614448"/>
          </a:xfrm>
        </p:spPr>
        <p:txBody>
          <a:bodyPr>
            <a:normAutofit/>
          </a:bodyPr>
          <a:lstStyle/>
          <a:p>
            <a:r>
              <a:rPr lang="es-CL" sz="2400" dirty="0"/>
              <a:t>Formulaciones formadas por una cubierta, normalmente de gelatina, rellena con partículas sólidas o un líquido.</a:t>
            </a:r>
          </a:p>
          <a:p>
            <a:r>
              <a:rPr lang="es-CL" sz="2400" dirty="0"/>
              <a:t>Se clasifican en:</a:t>
            </a:r>
          </a:p>
          <a:p>
            <a:pPr lvl="1"/>
            <a:r>
              <a:rPr lang="es-CL" dirty="0"/>
              <a:t>Cápsulas duras</a:t>
            </a:r>
          </a:p>
          <a:p>
            <a:pPr lvl="1"/>
            <a:endParaRPr lang="es-CL" dirty="0"/>
          </a:p>
          <a:p>
            <a:pPr lvl="1"/>
            <a:r>
              <a:rPr lang="es-CL" dirty="0"/>
              <a:t>Cápsulas blandas</a:t>
            </a:r>
          </a:p>
        </p:txBody>
      </p:sp>
      <p:pic>
        <p:nvPicPr>
          <p:cNvPr id="8" name="Picture 6" descr="http://www.ellahoy.es/img/cafe-verde-en-capsulas.jpg">
            <a:extLst>
              <a:ext uri="{FF2B5EF4-FFF2-40B4-BE49-F238E27FC236}">
                <a16:creationId xmlns:a16="http://schemas.microsoft.com/office/drawing/2014/main" id="{DD9F0DC5-8CAB-40CC-9920-5B432167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96" y="2403558"/>
            <a:ext cx="315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bc.es/Media/201109/12/aceite-pescado-suplemento--644x362.jpg">
            <a:extLst>
              <a:ext uri="{FF2B5EF4-FFF2-40B4-BE49-F238E27FC236}">
                <a16:creationId xmlns:a16="http://schemas.microsoft.com/office/drawing/2014/main" id="{F0BF91CC-9E37-4B9A-BF10-F3BA270F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51" y="4410145"/>
            <a:ext cx="337163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20C7450-1C89-4F6A-AC45-91398206470F}"/>
              </a:ext>
            </a:extLst>
          </p:cNvPr>
          <p:cNvSpPr txBox="1"/>
          <p:nvPr/>
        </p:nvSpPr>
        <p:spPr>
          <a:xfrm>
            <a:off x="1415379" y="1631959"/>
            <a:ext cx="357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SÓLIDOS –CAPSULAS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420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D3FE0FF-A8FC-4C60-ADE2-6F8906F6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45" y="2263980"/>
            <a:ext cx="8694034" cy="1733407"/>
          </a:xfrm>
        </p:spPr>
        <p:txBody>
          <a:bodyPr>
            <a:normAutofit/>
          </a:bodyPr>
          <a:lstStyle/>
          <a:p>
            <a:pPr algn="just"/>
            <a:r>
              <a:rPr lang="es-CL" sz="3600" dirty="0"/>
              <a:t>Formulaciones sólidas que al entrar en contacto con el cuerpo humano se funden y ceden el fármaco que poseen incorporado.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6971F5-1D34-4611-A459-B2D21C97EFC5}"/>
              </a:ext>
            </a:extLst>
          </p:cNvPr>
          <p:cNvSpPr txBox="1"/>
          <p:nvPr/>
        </p:nvSpPr>
        <p:spPr>
          <a:xfrm>
            <a:off x="1195245" y="1696550"/>
            <a:ext cx="73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SÓLIDOS O SEMISOLIDOS- SUPOSITORIOS Y OVULOS VAGINALES</a:t>
            </a:r>
            <a:endParaRPr lang="es-CL" dirty="0">
              <a:highlight>
                <a:srgbClr val="FFFF00"/>
              </a:highlight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1D11AFEB-CF49-42F6-95B4-96D338F46458}"/>
              </a:ext>
            </a:extLst>
          </p:cNvPr>
          <p:cNvGrpSpPr>
            <a:grpSpLocks/>
          </p:cNvGrpSpPr>
          <p:nvPr/>
        </p:nvGrpSpPr>
        <p:grpSpPr bwMode="auto">
          <a:xfrm>
            <a:off x="1972438" y="4327333"/>
            <a:ext cx="3835695" cy="2131943"/>
            <a:chOff x="1449" y="882"/>
            <a:chExt cx="2862" cy="2682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06376652-4DFF-462D-8065-75CEEB5AC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882"/>
              <a:ext cx="2862" cy="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60E85F82-B28A-40BF-8AC1-9527CFF52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3444"/>
              <a:ext cx="285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84790C4E-63C2-4922-8643-2987EF845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698" y="3838888"/>
            <a:ext cx="2735889" cy="2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807187-4E5D-4321-BEAE-3CC382EB7FD9}"/>
              </a:ext>
            </a:extLst>
          </p:cNvPr>
          <p:cNvSpPr txBox="1"/>
          <p:nvPr/>
        </p:nvSpPr>
        <p:spPr>
          <a:xfrm>
            <a:off x="1195245" y="1696550"/>
            <a:ext cx="73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SEMI SEMISOLIDOS- CERMAS, UNGUENTOS, POMADAS Y JALEAS </a:t>
            </a:r>
            <a:endParaRPr lang="es-CL" dirty="0">
              <a:highlight>
                <a:srgbClr val="FFFF00"/>
              </a:highlight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398C2B4-049C-4557-B9A7-E815E14C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38" y="2487466"/>
            <a:ext cx="9076910" cy="13640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L" sz="9600" b="1" dirty="0"/>
              <a:t>Ungüento:</a:t>
            </a:r>
            <a:r>
              <a:rPr lang="es-CL" sz="9600" dirty="0"/>
              <a:t> preparación bifásica (fase acuosa + fase oleosa) con bajo y en ocasiones nulo contenido de agua. Son de tipo oleoso.</a:t>
            </a:r>
          </a:p>
          <a:p>
            <a:pPr marL="0" indent="0" algn="just">
              <a:buNone/>
            </a:pPr>
            <a:endParaRPr lang="es-CL" sz="9600" dirty="0"/>
          </a:p>
          <a:p>
            <a:pPr algn="just"/>
            <a:r>
              <a:rPr lang="es-CL" sz="9600" b="1" dirty="0"/>
              <a:t>Crema:</a:t>
            </a:r>
            <a:r>
              <a:rPr lang="es-CL" sz="9600" dirty="0"/>
              <a:t> preparación bifásica (fase acuosa + fase oleosa) con mayor contenido de agua que el ungüento.</a:t>
            </a:r>
          </a:p>
          <a:p>
            <a:pPr algn="just"/>
            <a:endParaRPr lang="es-CL" sz="4800" dirty="0"/>
          </a:p>
          <a:p>
            <a:pPr algn="just"/>
            <a:endParaRPr lang="es-CL" sz="4800" dirty="0"/>
          </a:p>
        </p:txBody>
      </p:sp>
      <p:pic>
        <p:nvPicPr>
          <p:cNvPr id="7" name="Picture 2" descr="http://www.cormin.com.ec/_documentos/image/productos/56.jpg">
            <a:extLst>
              <a:ext uri="{FF2B5EF4-FFF2-40B4-BE49-F238E27FC236}">
                <a16:creationId xmlns:a16="http://schemas.microsoft.com/office/drawing/2014/main" id="{0A3EF148-2D95-4265-8837-CE519695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9" y="4173815"/>
            <a:ext cx="4918853" cy="21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723464-1ADA-49C1-A13B-C4848A94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56" y="3961714"/>
            <a:ext cx="438340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id="{FE4D5545-7D77-4B29-91C8-D716F5E9C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2127841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Farmacología: </a:t>
            </a:r>
            <a:r>
              <a:rPr lang="es-ES_tradnl" altLang="es-CL" sz="2400" dirty="0">
                <a:latin typeface="Arial" panose="020B0604020202020204" pitchFamily="34" charset="0"/>
              </a:rPr>
              <a:t>Ciencia dedicada al estudio de las acciones y propiedades de los fármacos en los organismos vivos.</a:t>
            </a:r>
          </a:p>
        </p:txBody>
      </p:sp>
      <p:sp>
        <p:nvSpPr>
          <p:cNvPr id="7" name="Rectángulo 4">
            <a:extLst>
              <a:ext uri="{FF2B5EF4-FFF2-40B4-BE49-F238E27FC236}">
                <a16:creationId xmlns:a16="http://schemas.microsoft.com/office/drawing/2014/main" id="{21FF167E-940E-40A7-A5EF-4809F816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6" y="3429000"/>
            <a:ext cx="10512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s-CL" sz="2400" b="1" dirty="0">
                <a:solidFill>
                  <a:srgbClr val="FF0000"/>
                </a:solidFill>
                <a:latin typeface="Arial" panose="020B0604020202020204" pitchFamily="34" charset="0"/>
              </a:rPr>
              <a:t>Objetivo:</a:t>
            </a:r>
            <a:r>
              <a:rPr lang="en-US" altLang="es-CL" sz="2400" b="1" dirty="0">
                <a:latin typeface="Arial" panose="020B0604020202020204" pitchFamily="34" charset="0"/>
              </a:rPr>
              <a:t>  </a:t>
            </a:r>
            <a:r>
              <a:rPr lang="en-US" altLang="es-CL" sz="2400" dirty="0">
                <a:latin typeface="Arial" panose="020B0604020202020204" pitchFamily="34" charset="0"/>
              </a:rPr>
              <a:t>Es aplicar y lograr un uso inocuo  y óptimo de los fármacos existentes y de los nuevos que se van generando</a:t>
            </a:r>
            <a:endParaRPr lang="es-CL" altLang="es-C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9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C8A408-4139-443F-8737-003E15D06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79" b="22535"/>
          <a:stretch/>
        </p:blipFill>
        <p:spPr>
          <a:xfrm>
            <a:off x="2969849" y="3429000"/>
            <a:ext cx="4818564" cy="2664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A9ED02-5D6E-44C1-94FD-8D9580D5AF0A}"/>
              </a:ext>
            </a:extLst>
          </p:cNvPr>
          <p:cNvSpPr txBox="1"/>
          <p:nvPr/>
        </p:nvSpPr>
        <p:spPr>
          <a:xfrm>
            <a:off x="1059473" y="2017669"/>
            <a:ext cx="10634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/>
              <a:t>Gel:</a:t>
            </a:r>
            <a:r>
              <a:rPr lang="es-CL" sz="2800" dirty="0"/>
              <a:t> preparación formada por líquidos gelificados, por lo general de característica acuosa.</a:t>
            </a:r>
          </a:p>
        </p:txBody>
      </p:sp>
    </p:spTree>
    <p:extLst>
      <p:ext uri="{BB962C8B-B14F-4D97-AF65-F5344CB8AC3E}">
        <p14:creationId xmlns:p14="http://schemas.microsoft.com/office/powerpoint/2010/main" val="424818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echa abajo 26"/>
          <p:cNvSpPr/>
          <p:nvPr/>
        </p:nvSpPr>
        <p:spPr>
          <a:xfrm>
            <a:off x="6119813" y="3062386"/>
            <a:ext cx="303212" cy="183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7170" name="1 Título"/>
          <p:cNvSpPr txBox="1">
            <a:spLocks/>
          </p:cNvSpPr>
          <p:nvPr/>
        </p:nvSpPr>
        <p:spPr bwMode="auto">
          <a:xfrm>
            <a:off x="4941889" y="350839"/>
            <a:ext cx="2179637" cy="29368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CL" altLang="es-CL" sz="1350" b="1" dirty="0"/>
              <a:t>FORMAS FARMACÉUTICAS</a:t>
            </a:r>
          </a:p>
        </p:txBody>
      </p:sp>
      <p:sp>
        <p:nvSpPr>
          <p:cNvPr id="7172" name="CuadroTexto 1"/>
          <p:cNvSpPr txBox="1">
            <a:spLocks noChangeArrowheads="1"/>
          </p:cNvSpPr>
          <p:nvPr/>
        </p:nvSpPr>
        <p:spPr bwMode="auto">
          <a:xfrm>
            <a:off x="2266951" y="912813"/>
            <a:ext cx="9001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SOLIDAS</a:t>
            </a:r>
          </a:p>
        </p:txBody>
      </p:sp>
      <p:sp>
        <p:nvSpPr>
          <p:cNvPr id="7173" name="CuadroTexto 2"/>
          <p:cNvSpPr txBox="1">
            <a:spLocks noChangeArrowheads="1"/>
          </p:cNvSpPr>
          <p:nvPr/>
        </p:nvSpPr>
        <p:spPr bwMode="auto">
          <a:xfrm>
            <a:off x="5821363" y="898525"/>
            <a:ext cx="901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LÍQUIDAS</a:t>
            </a:r>
          </a:p>
        </p:txBody>
      </p:sp>
      <p:sp>
        <p:nvSpPr>
          <p:cNvPr id="7174" name="CuadroTexto 3"/>
          <p:cNvSpPr txBox="1">
            <a:spLocks noChangeArrowheads="1"/>
          </p:cNvSpPr>
          <p:nvPr/>
        </p:nvSpPr>
        <p:spPr bwMode="auto">
          <a:xfrm>
            <a:off x="3927476" y="923925"/>
            <a:ext cx="20288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SEMI-SEMISOLIDAS</a:t>
            </a:r>
          </a:p>
        </p:txBody>
      </p:sp>
      <p:sp>
        <p:nvSpPr>
          <p:cNvPr id="7178" name="CuadroTexto 8"/>
          <p:cNvSpPr txBox="1">
            <a:spLocks noChangeArrowheads="1"/>
          </p:cNvSpPr>
          <p:nvPr/>
        </p:nvSpPr>
        <p:spPr bwMode="auto">
          <a:xfrm>
            <a:off x="1727200" y="1763714"/>
            <a:ext cx="202565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Polvos farmacéuticos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Granulados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Comprimidos y grageas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Cápsulas duras y blandas</a:t>
            </a:r>
          </a:p>
          <a:p>
            <a:pPr marL="214313" indent="-214313">
              <a:spcBef>
                <a:spcPct val="0"/>
              </a:spcBef>
              <a:defRPr/>
            </a:pPr>
            <a:endParaRPr lang="es-CL" altLang="es-CL" sz="1200" dirty="0">
              <a:latin typeface="Arial" panose="020B0604020202020204" pitchFamily="34" charset="0"/>
            </a:endParaRPr>
          </a:p>
        </p:txBody>
      </p:sp>
      <p:sp>
        <p:nvSpPr>
          <p:cNvPr id="7179" name="CuadroTexto 11"/>
          <p:cNvSpPr txBox="1">
            <a:spLocks noChangeArrowheads="1"/>
          </p:cNvSpPr>
          <p:nvPr/>
        </p:nvSpPr>
        <p:spPr bwMode="auto">
          <a:xfrm>
            <a:off x="7077076" y="1789114"/>
            <a:ext cx="1820863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Colirios**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Disoluciones de gran Volumen ( coloides y cristaloides)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Liofilizados en viales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Apollas con líquidos estériles</a:t>
            </a:r>
          </a:p>
          <a:p>
            <a:pPr marL="214313" indent="-214313">
              <a:spcBef>
                <a:spcPct val="0"/>
              </a:spcBef>
              <a:defRPr/>
            </a:pPr>
            <a:endParaRPr lang="es-CL" altLang="es-CL" sz="1200" dirty="0">
              <a:latin typeface="Arial" panose="020B0604020202020204" pitchFamily="34" charset="0"/>
            </a:endParaRPr>
          </a:p>
        </p:txBody>
      </p:sp>
      <p:sp>
        <p:nvSpPr>
          <p:cNvPr id="7180" name="CuadroTexto 12"/>
          <p:cNvSpPr txBox="1">
            <a:spLocks noChangeArrowheads="1"/>
          </p:cNvSpPr>
          <p:nvPr/>
        </p:nvSpPr>
        <p:spPr bwMode="auto">
          <a:xfrm>
            <a:off x="3889376" y="1795463"/>
            <a:ext cx="155416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vaginales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Jaleas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Geles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Cremas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Ungüentos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Pomadas</a:t>
            </a:r>
          </a:p>
        </p:txBody>
      </p:sp>
      <p:sp>
        <p:nvSpPr>
          <p:cNvPr id="28682" name="CuadroTexto 1"/>
          <p:cNvSpPr txBox="1">
            <a:spLocks noChangeArrowheads="1"/>
          </p:cNvSpPr>
          <p:nvPr/>
        </p:nvSpPr>
        <p:spPr bwMode="auto">
          <a:xfrm>
            <a:off x="5077232" y="5775424"/>
            <a:ext cx="2600124" cy="307777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400" b="1" dirty="0">
                <a:latin typeface="Arial" panose="020B0604020202020204" pitchFamily="34" charset="0"/>
              </a:rPr>
              <a:t>VIAS DE ADMINISTRACIÓN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2565401" y="1281114"/>
            <a:ext cx="303213" cy="28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4" name="Flecha abajo 3"/>
          <p:cNvSpPr/>
          <p:nvPr/>
        </p:nvSpPr>
        <p:spPr>
          <a:xfrm>
            <a:off x="4486275" y="1238250"/>
            <a:ext cx="260350" cy="292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5" name="Flecha abajo 4"/>
          <p:cNvSpPr/>
          <p:nvPr/>
        </p:nvSpPr>
        <p:spPr>
          <a:xfrm>
            <a:off x="6156326" y="1255714"/>
            <a:ext cx="277813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17" name="CuadroTexto 2"/>
          <p:cNvSpPr txBox="1">
            <a:spLocks noChangeArrowheads="1"/>
          </p:cNvSpPr>
          <p:nvPr/>
        </p:nvSpPr>
        <p:spPr bwMode="auto">
          <a:xfrm>
            <a:off x="7107239" y="928688"/>
            <a:ext cx="176053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LÍQUIDAS y ESTÉRILES</a:t>
            </a: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9196388" y="912813"/>
            <a:ext cx="99536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GASEOSAS</a:t>
            </a:r>
          </a:p>
        </p:txBody>
      </p:sp>
      <p:sp>
        <p:nvSpPr>
          <p:cNvPr id="19" name="Flecha abajo 18"/>
          <p:cNvSpPr/>
          <p:nvPr/>
        </p:nvSpPr>
        <p:spPr>
          <a:xfrm>
            <a:off x="7748588" y="1220788"/>
            <a:ext cx="277812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20" name="Flecha abajo 19"/>
          <p:cNvSpPr/>
          <p:nvPr/>
        </p:nvSpPr>
        <p:spPr>
          <a:xfrm>
            <a:off x="9567863" y="1231900"/>
            <a:ext cx="277812" cy="31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23" name="CuadroTexto 11"/>
          <p:cNvSpPr txBox="1">
            <a:spLocks noChangeArrowheads="1"/>
          </p:cNvSpPr>
          <p:nvPr/>
        </p:nvSpPr>
        <p:spPr bwMode="auto">
          <a:xfrm>
            <a:off x="5514976" y="1758951"/>
            <a:ext cx="14652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Jarabes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Suspensiones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Emulsiones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Gotas orales y uso externo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Enemas</a:t>
            </a:r>
          </a:p>
        </p:txBody>
      </p:sp>
      <p:sp>
        <p:nvSpPr>
          <p:cNvPr id="24" name="CuadroTexto 11"/>
          <p:cNvSpPr txBox="1">
            <a:spLocks noChangeArrowheads="1"/>
          </p:cNvSpPr>
          <p:nvPr/>
        </p:nvSpPr>
        <p:spPr bwMode="auto">
          <a:xfrm>
            <a:off x="9047163" y="1747839"/>
            <a:ext cx="1498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Cartuchos presurizados.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Nebulizaciones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Vaporizaciones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Oxigenoterapia</a:t>
            </a:r>
          </a:p>
        </p:txBody>
      </p:sp>
      <p:sp>
        <p:nvSpPr>
          <p:cNvPr id="25" name="Flecha abajo 24"/>
          <p:cNvSpPr/>
          <p:nvPr/>
        </p:nvSpPr>
        <p:spPr>
          <a:xfrm>
            <a:off x="2589174" y="3068225"/>
            <a:ext cx="303212" cy="468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26" name="Flecha abajo 25"/>
          <p:cNvSpPr/>
          <p:nvPr/>
        </p:nvSpPr>
        <p:spPr>
          <a:xfrm>
            <a:off x="4426744" y="3183732"/>
            <a:ext cx="304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28" name="Flecha abajo 27"/>
          <p:cNvSpPr/>
          <p:nvPr/>
        </p:nvSpPr>
        <p:spPr>
          <a:xfrm>
            <a:off x="7811294" y="3444081"/>
            <a:ext cx="215106" cy="1367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29" name="Flecha abajo 28"/>
          <p:cNvSpPr/>
          <p:nvPr/>
        </p:nvSpPr>
        <p:spPr>
          <a:xfrm>
            <a:off x="9694863" y="3344863"/>
            <a:ext cx="303212" cy="146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3200"/>
          </a:p>
        </p:txBody>
      </p:sp>
      <p:sp>
        <p:nvSpPr>
          <p:cNvPr id="30" name="CuadroTexto 1"/>
          <p:cNvSpPr txBox="1">
            <a:spLocks noChangeArrowheads="1"/>
          </p:cNvSpPr>
          <p:nvPr/>
        </p:nvSpPr>
        <p:spPr bwMode="auto">
          <a:xfrm>
            <a:off x="1952705" y="3536538"/>
            <a:ext cx="14827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ENTÉRICA ORAL Y SUBLINGUAL</a:t>
            </a:r>
          </a:p>
        </p:txBody>
      </p:sp>
      <p:sp>
        <p:nvSpPr>
          <p:cNvPr id="31" name="CuadroTexto 1"/>
          <p:cNvSpPr txBox="1">
            <a:spLocks noChangeArrowheads="1"/>
          </p:cNvSpPr>
          <p:nvPr/>
        </p:nvSpPr>
        <p:spPr bwMode="auto">
          <a:xfrm>
            <a:off x="3435429" y="4987038"/>
            <a:ext cx="20494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TÓPICA ( PIEL Y CAVIDADES)</a:t>
            </a:r>
          </a:p>
        </p:txBody>
      </p:sp>
      <p:sp>
        <p:nvSpPr>
          <p:cNvPr id="32" name="CuadroTexto 1"/>
          <p:cNvSpPr txBox="1">
            <a:spLocks noChangeArrowheads="1"/>
          </p:cNvSpPr>
          <p:nvPr/>
        </p:nvSpPr>
        <p:spPr bwMode="auto">
          <a:xfrm>
            <a:off x="5529263" y="5012447"/>
            <a:ext cx="1592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ENTERICA ORAL Y SUBLINGUAL</a:t>
            </a:r>
          </a:p>
        </p:txBody>
      </p:sp>
      <p:sp>
        <p:nvSpPr>
          <p:cNvPr id="33" name="CuadroTexto 1"/>
          <p:cNvSpPr txBox="1">
            <a:spLocks noChangeArrowheads="1"/>
          </p:cNvSpPr>
          <p:nvPr/>
        </p:nvSpPr>
        <p:spPr bwMode="auto">
          <a:xfrm>
            <a:off x="7273926" y="4972050"/>
            <a:ext cx="19224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OCULAR**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VIAS PARENTERALES: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 IV, IM, SUBC</a:t>
            </a:r>
          </a:p>
        </p:txBody>
      </p:sp>
      <p:sp>
        <p:nvSpPr>
          <p:cNvPr id="34" name="CuadroTexto 1"/>
          <p:cNvSpPr txBox="1">
            <a:spLocks noChangeArrowheads="1"/>
          </p:cNvSpPr>
          <p:nvPr/>
        </p:nvSpPr>
        <p:spPr bwMode="auto">
          <a:xfrm>
            <a:off x="9210676" y="5033963"/>
            <a:ext cx="123507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CL" altLang="es-CL" sz="1050" b="1" dirty="0">
                <a:latin typeface="Arial" panose="020B0604020202020204" pitchFamily="34" charset="0"/>
              </a:rPr>
              <a:t>INHALATORIA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737CE153-517A-4491-A8FD-C074A035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3953600"/>
            <a:ext cx="202565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s-CL" altLang="es-CL" sz="1200" dirty="0">
              <a:latin typeface="Arial" panose="020B0604020202020204" pitchFamily="34" charset="0"/>
            </a:endParaRP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OTRAS: Supositorios*</a:t>
            </a:r>
          </a:p>
          <a:p>
            <a:pPr marL="214313" indent="-214313">
              <a:spcBef>
                <a:spcPct val="0"/>
              </a:spcBef>
              <a:defRPr/>
            </a:pPr>
            <a:r>
              <a:rPr lang="es-CL" altLang="es-CL" sz="1200" dirty="0">
                <a:latin typeface="Arial" panose="020B0604020202020204" pitchFamily="34" charset="0"/>
              </a:rPr>
              <a:t>Óvulos</a:t>
            </a:r>
            <a:r>
              <a:rPr lang="es-CL" altLang="es-CL" sz="1200" b="1" dirty="0">
                <a:latin typeface="Arial" panose="020B0604020202020204" pitchFamily="34" charset="0"/>
              </a:rPr>
              <a:t> VIAS</a:t>
            </a:r>
            <a:r>
              <a:rPr lang="es-CL" altLang="es-CL" sz="1200" dirty="0">
                <a:latin typeface="Arial" panose="020B0604020202020204" pitchFamily="34" charset="0"/>
              </a:rPr>
              <a:t> </a:t>
            </a:r>
            <a:r>
              <a:rPr lang="es-CL" altLang="es-CL" sz="1200" b="1" dirty="0">
                <a:latin typeface="Arial" panose="020B0604020202020204" pitchFamily="34" charset="0"/>
              </a:rPr>
              <a:t>ENTERICA RECTAL *</a:t>
            </a:r>
          </a:p>
          <a:p>
            <a:pPr marL="214313" indent="-214313">
              <a:spcBef>
                <a:spcPct val="0"/>
              </a:spcBef>
              <a:defRPr/>
            </a:pPr>
            <a:endParaRPr lang="es-CL" altLang="es-CL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6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365F5D7-74BD-46EA-AE32-349EA6F2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12" y="2016089"/>
            <a:ext cx="9792674" cy="2825822"/>
          </a:xfrm>
        </p:spPr>
        <p:txBody>
          <a:bodyPr>
            <a:noAutofit/>
          </a:bodyPr>
          <a:lstStyle/>
          <a:p>
            <a:pPr algn="just"/>
            <a:r>
              <a:rPr lang="es-CL" dirty="0"/>
              <a:t>Los </a:t>
            </a:r>
            <a:r>
              <a:rPr lang="es-CL" b="1" dirty="0"/>
              <a:t>jarabes</a:t>
            </a:r>
            <a:r>
              <a:rPr lang="es-CL" dirty="0"/>
              <a:t> son </a:t>
            </a:r>
            <a:r>
              <a:rPr lang="es-CL" u="sng" dirty="0"/>
              <a:t>soluciones</a:t>
            </a:r>
            <a:r>
              <a:rPr lang="es-CL" dirty="0"/>
              <a:t> concentradas de azúcares, como sacarosa, en agua u otro líquido acuoso.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Una </a:t>
            </a:r>
            <a:r>
              <a:rPr lang="es-CL" b="1" dirty="0"/>
              <a:t>suspensión</a:t>
            </a:r>
            <a:r>
              <a:rPr lang="es-CL" dirty="0"/>
              <a:t> farmacéutica es una formulación que contiene material sólido </a:t>
            </a:r>
            <a:r>
              <a:rPr lang="es-CL" u="sng" dirty="0"/>
              <a:t>insoluble</a:t>
            </a:r>
            <a:r>
              <a:rPr lang="es-CL" dirty="0"/>
              <a:t>, suspendido en un medio líquido.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E7FE0C-90D3-4B56-B1CA-A799F0262815}"/>
              </a:ext>
            </a:extLst>
          </p:cNvPr>
          <p:cNvSpPr txBox="1"/>
          <p:nvPr/>
        </p:nvSpPr>
        <p:spPr>
          <a:xfrm>
            <a:off x="825968" y="1459946"/>
            <a:ext cx="73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LÍQUIDOS  VIA ORAL- JARABES SUSPENSIONES EMULSIONES GOTAS ORALES </a:t>
            </a:r>
            <a:endParaRPr lang="es-C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2934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E7FE0C-90D3-4B56-B1CA-A799F0262815}"/>
              </a:ext>
            </a:extLst>
          </p:cNvPr>
          <p:cNvSpPr txBox="1"/>
          <p:nvPr/>
        </p:nvSpPr>
        <p:spPr>
          <a:xfrm>
            <a:off x="825968" y="1459946"/>
            <a:ext cx="73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LÍQUIDOS  VIA ORAL- JARABES SUSPENSIONES EMULSIONES GOTAS ORALES </a:t>
            </a:r>
            <a:endParaRPr lang="es-CL" dirty="0">
              <a:highlight>
                <a:srgbClr val="FFFF0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93E52E-1458-4421-8D3C-264DE98A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22" y="2308202"/>
            <a:ext cx="6267231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39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CDC02F9-B12F-4BD6-A1FE-5397EA78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12" y="2127841"/>
            <a:ext cx="8074968" cy="300428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El fármaco a administrar en gotas puede estar disuelto o suspendido.</a:t>
            </a:r>
          </a:p>
          <a:p>
            <a:pPr algn="just"/>
            <a:r>
              <a:rPr lang="es-CL" sz="2000" dirty="0"/>
              <a:t>Se clasifican en:</a:t>
            </a:r>
          </a:p>
          <a:p>
            <a:pPr lvl="1" algn="just"/>
            <a:r>
              <a:rPr lang="es-CL" sz="2000" dirty="0"/>
              <a:t>Gotas orales</a:t>
            </a:r>
          </a:p>
          <a:p>
            <a:pPr lvl="1" algn="just"/>
            <a:r>
              <a:rPr lang="es-CL" sz="2000" dirty="0"/>
              <a:t>Gotas oftálmicas</a:t>
            </a:r>
          </a:p>
          <a:p>
            <a:pPr lvl="1" algn="just"/>
            <a:r>
              <a:rPr lang="es-CL" sz="2000" dirty="0"/>
              <a:t>Gotas </a:t>
            </a:r>
            <a:r>
              <a:rPr lang="es-CL" sz="2000" dirty="0" err="1"/>
              <a:t>óticas</a:t>
            </a:r>
            <a:endParaRPr lang="es-CL" sz="2000" dirty="0"/>
          </a:p>
          <a:p>
            <a:pPr algn="just"/>
            <a:endParaRPr lang="es-CL" sz="2000" dirty="0"/>
          </a:p>
          <a:p>
            <a:pPr algn="just"/>
            <a:r>
              <a:rPr lang="es-CL" sz="2000" dirty="0"/>
              <a:t>Los preparados oftálmicos son estériles, y una vez abiertos tienen una duración de 1 a 3 meses</a:t>
            </a:r>
            <a:r>
              <a:rPr lang="es-CL" sz="48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A21CE3-BB8E-4605-98D6-C6F5B6C15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180" y="1902853"/>
            <a:ext cx="2645893" cy="2645893"/>
          </a:xfrm>
          <a:prstGeom prst="rect">
            <a:avLst/>
          </a:prstGeom>
        </p:spPr>
      </p:pic>
      <p:pic>
        <p:nvPicPr>
          <p:cNvPr id="7" name="Picture 6" descr="http://laboratorios-prater.cl/wp-content/uploads/2013/08/Merpal-Diclofenaco-Gotas-x-20-ml.jpg">
            <a:extLst>
              <a:ext uri="{FF2B5EF4-FFF2-40B4-BE49-F238E27FC236}">
                <a16:creationId xmlns:a16="http://schemas.microsoft.com/office/drawing/2014/main" id="{F582854A-B521-4D2C-A564-BD4BE826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33" y="4212000"/>
            <a:ext cx="2165640" cy="26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3C7C1E-8817-474E-8912-66BC8340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47" y="4791051"/>
            <a:ext cx="1455650" cy="18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4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139E2DC-5C9A-4C01-AE04-67B7619DD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06" y="1382979"/>
            <a:ext cx="9894027" cy="4144985"/>
          </a:xfrm>
        </p:spPr>
        <p:txBody>
          <a:bodyPr>
            <a:noAutofit/>
          </a:bodyPr>
          <a:lstStyle/>
          <a:p>
            <a:pPr algn="just"/>
            <a:r>
              <a:rPr lang="es-CL" sz="3200" dirty="0"/>
              <a:t>Formas farmacéuticas para administración por vía parenteral, las cuales se caracterizan por ser </a:t>
            </a:r>
            <a:r>
              <a:rPr lang="es-CL" sz="3200" b="1" u="sng" dirty="0"/>
              <a:t>estériles</a:t>
            </a:r>
            <a:endParaRPr lang="es-CL" sz="3200" dirty="0"/>
          </a:p>
          <a:p>
            <a:pPr algn="just"/>
            <a:r>
              <a:rPr lang="es-CL" sz="3200" dirty="0"/>
              <a:t>Se encuentran en diversas presentaciones dependiendo de su uso:</a:t>
            </a:r>
          </a:p>
          <a:p>
            <a:pPr lvl="1" algn="just"/>
            <a:r>
              <a:rPr lang="es-CL" sz="3200" dirty="0"/>
              <a:t>Ampolla</a:t>
            </a:r>
          </a:p>
          <a:p>
            <a:pPr lvl="1" algn="just"/>
            <a:r>
              <a:rPr lang="es-CL" sz="3200" dirty="0"/>
              <a:t>Frasco ampolla</a:t>
            </a:r>
          </a:p>
          <a:p>
            <a:pPr lvl="1" algn="just"/>
            <a:r>
              <a:rPr lang="es-CL" sz="3200" dirty="0"/>
              <a:t>Polvo estéril para reconstituir</a:t>
            </a:r>
          </a:p>
          <a:p>
            <a:pPr lvl="1" algn="just"/>
            <a:r>
              <a:rPr lang="es-CL" sz="3200" dirty="0" err="1"/>
              <a:t>Carpule</a:t>
            </a:r>
            <a:r>
              <a:rPr lang="es-CL" sz="3200" dirty="0"/>
              <a:t> o cartucho</a:t>
            </a:r>
          </a:p>
          <a:p>
            <a:pPr lvl="1" algn="just"/>
            <a:r>
              <a:rPr lang="es-CL" sz="3200" dirty="0"/>
              <a:t>Bolsas para infusión</a:t>
            </a:r>
          </a:p>
          <a:p>
            <a:pPr lvl="1" algn="just"/>
            <a:r>
              <a:rPr lang="es-CL" sz="3200" dirty="0"/>
              <a:t>Jeringas pre-cargadas</a:t>
            </a:r>
          </a:p>
        </p:txBody>
      </p:sp>
    </p:spTree>
    <p:extLst>
      <p:ext uri="{BB962C8B-B14F-4D97-AF65-F5344CB8AC3E}">
        <p14:creationId xmlns:p14="http://schemas.microsoft.com/office/powerpoint/2010/main" val="111077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073F30-28A5-4A73-A861-2DB8793A4E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79970" y="398724"/>
            <a:ext cx="3971175" cy="65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4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A7920E-8142-46F1-9238-59019D65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41" y="2127841"/>
            <a:ext cx="6707886" cy="27277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CL" sz="5600" dirty="0"/>
              <a:t>OJO</a:t>
            </a:r>
          </a:p>
          <a:p>
            <a:pPr algn="just"/>
            <a:r>
              <a:rPr lang="es-CL" sz="5600" dirty="0"/>
              <a:t>¡¡¡No todos son soluciones acuosas!!!</a:t>
            </a:r>
          </a:p>
          <a:p>
            <a:pPr algn="just"/>
            <a:endParaRPr lang="es-CL" sz="5600" dirty="0"/>
          </a:p>
          <a:p>
            <a:pPr algn="just"/>
            <a:r>
              <a:rPr lang="es-CL" sz="5600" dirty="0"/>
              <a:t>¡¡¡No todos son soluciones!!! También hay emulsiones y suspensiones inyectables</a:t>
            </a:r>
          </a:p>
        </p:txBody>
      </p:sp>
      <p:pic>
        <p:nvPicPr>
          <p:cNvPr id="6" name="Picture 6" descr="http://galenox.com/images/farmacos/img/DEF59/Bayer_nebido_sol_inyectable.png">
            <a:extLst>
              <a:ext uri="{FF2B5EF4-FFF2-40B4-BE49-F238E27FC236}">
                <a16:creationId xmlns:a16="http://schemas.microsoft.com/office/drawing/2014/main" id="{40497281-DAD5-4D14-A06A-09F50565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84" y="1346883"/>
            <a:ext cx="3386407" cy="28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mconnection.com/plmservices/PharmaSearchEngine/Mexico/DEF/SIDEF/400x400/pisa_lipofundin_lipidosintravenosos_emulsioninyectable10y20porciento.png">
            <a:extLst>
              <a:ext uri="{FF2B5EF4-FFF2-40B4-BE49-F238E27FC236}">
                <a16:creationId xmlns:a16="http://schemas.microsoft.com/office/drawing/2014/main" id="{0E231360-6343-4DC5-8E83-9D55B633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25" y="4707319"/>
            <a:ext cx="2004511" cy="18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6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FORMAS FARMACEUTICAS</a:t>
            </a:r>
            <a:endParaRPr lang="es-CL" sz="4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190D8E-3786-4DC8-999D-4A43E33B300B}"/>
              </a:ext>
            </a:extLst>
          </p:cNvPr>
          <p:cNvSpPr txBox="1"/>
          <p:nvPr/>
        </p:nvSpPr>
        <p:spPr>
          <a:xfrm>
            <a:off x="825968" y="2127841"/>
            <a:ext cx="732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CARTUCHOS PRESURIZADOS- PUFFS</a:t>
            </a:r>
            <a:endParaRPr lang="es-CL" dirty="0">
              <a:highlight>
                <a:srgbClr val="FFFF00"/>
              </a:highligh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99E9A-97F6-4894-A462-A64E647B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12" y="2895897"/>
            <a:ext cx="3920404" cy="28303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9AB2FB-60AD-4B3B-8DA2-4520EDB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616" y="1765426"/>
            <a:ext cx="6743622" cy="44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616ECA56-87AB-4966-87C3-9E8E17A8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19" y="1821368"/>
            <a:ext cx="10042035" cy="37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C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FARMACOCINÉTICA: 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Estudia los procesos y factores que van a determinar la cantidad de fármaco (</a:t>
            </a:r>
            <a:r>
              <a:rPr lang="es-ES" altLang="es-C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que hace el organismo sobre el fármaco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C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FARMACODINAMIA: 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Estudia las acciones y efectos de los fármacos (</a:t>
            </a:r>
            <a:r>
              <a:rPr lang="es-ES" altLang="es-C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el fármaco hace en el organismo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C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FARMACOLOGÍA CLÍNICA: 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Estudia la aplicación del fármaco en el ser humano (</a:t>
            </a:r>
            <a:r>
              <a:rPr lang="es-ES" altLang="es-C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qué sirve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C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FARMACOLOGÍA TOXICOLÓGICA: </a:t>
            </a:r>
            <a:r>
              <a:rPr lang="es-E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Estudia los efectos nocivos del fármaco así como las condiciones y mecanismos que favorecen la existencia de esa toxicidad y su aplicación</a:t>
            </a:r>
            <a:endParaRPr lang="es-CL" alt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2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9ECD7E45-ADD7-4A8C-B0B0-8F06518C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37" y="2090172"/>
            <a:ext cx="7173076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MEDICAMENTO</a:t>
            </a:r>
            <a:r>
              <a:rPr lang="es-CL" sz="2800" dirty="0"/>
              <a:t>: Sustancia medicinal y sus asociaciones o combinaciones destinadas a ser utilizadas en personas o animales, se refiere al fármaco procesado y presentado en una forma farmacéutica junto a otros ingredientes (activos o no) y que se utiliza con fines terapéuticos.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45AE0C-EBAA-4098-86D9-B65725AD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09" y="2960500"/>
            <a:ext cx="3761196" cy="36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pic>
        <p:nvPicPr>
          <p:cNvPr id="6" name="Picture 2" descr="https://encrypted-tbn2.gstatic.com/images?q=tbn:ANd9GcSopvVmI1Q23mIgrv7LwRkWQ4GauZDPiqQyctuGtVTJ4AezCxat">
            <a:extLst>
              <a:ext uri="{FF2B5EF4-FFF2-40B4-BE49-F238E27FC236}">
                <a16:creationId xmlns:a16="http://schemas.microsoft.com/office/drawing/2014/main" id="{99AAAC70-781A-4C82-A6B1-27511C08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9" y="1733407"/>
            <a:ext cx="3156752" cy="21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Flecha derecha">
            <a:extLst>
              <a:ext uri="{FF2B5EF4-FFF2-40B4-BE49-F238E27FC236}">
                <a16:creationId xmlns:a16="http://schemas.microsoft.com/office/drawing/2014/main" id="{A1159997-708E-4FAC-B2F7-6EBA84E6374D}"/>
              </a:ext>
            </a:extLst>
          </p:cNvPr>
          <p:cNvSpPr/>
          <p:nvPr/>
        </p:nvSpPr>
        <p:spPr>
          <a:xfrm>
            <a:off x="3630852" y="2506917"/>
            <a:ext cx="1191218" cy="7283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6400" dirty="0"/>
          </a:p>
        </p:txBody>
      </p:sp>
      <p:sp>
        <p:nvSpPr>
          <p:cNvPr id="10" name="4 Elipse">
            <a:extLst>
              <a:ext uri="{FF2B5EF4-FFF2-40B4-BE49-F238E27FC236}">
                <a16:creationId xmlns:a16="http://schemas.microsoft.com/office/drawing/2014/main" id="{1328F264-B070-4B7F-A8B0-B6BF1A8932BB}"/>
              </a:ext>
            </a:extLst>
          </p:cNvPr>
          <p:cNvSpPr/>
          <p:nvPr/>
        </p:nvSpPr>
        <p:spPr>
          <a:xfrm>
            <a:off x="5139565" y="1733407"/>
            <a:ext cx="2733573" cy="237364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6400"/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F2895471-6484-438D-9579-7152D6B92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745" y="2101411"/>
            <a:ext cx="1757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PRINCIPIO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ACTIVO</a:t>
            </a:r>
          </a:p>
        </p:txBody>
      </p:sp>
      <p:sp>
        <p:nvSpPr>
          <p:cNvPr id="13" name="6 CuadroTexto">
            <a:extLst>
              <a:ext uri="{FF2B5EF4-FFF2-40B4-BE49-F238E27FC236}">
                <a16:creationId xmlns:a16="http://schemas.microsoft.com/office/drawing/2014/main" id="{B37709CB-9EE9-454B-8A7E-0398546F8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386" y="3004461"/>
            <a:ext cx="2218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EXCIPIENTES</a:t>
            </a: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DF3BFCF3-3B85-4D7E-9356-A395D183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436" y="4090846"/>
            <a:ext cx="61510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latin typeface="Arial" panose="020B0604020202020204" pitchFamily="34" charset="0"/>
              </a:rPr>
              <a:t> Son sustancias</a:t>
            </a:r>
            <a:r>
              <a:rPr lang="es-ES" altLang="es-C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" altLang="es-CL" sz="1800" dirty="0">
                <a:solidFill>
                  <a:schemeClr val="tx2"/>
                </a:solidFill>
                <a:latin typeface="Arial" panose="020B0604020202020204" pitchFamily="34" charset="0"/>
              </a:rPr>
              <a:t>inactivas. </a:t>
            </a:r>
            <a:r>
              <a:rPr lang="es-ES" altLang="es-CL" sz="1800" dirty="0">
                <a:latin typeface="Arial" panose="020B0604020202020204" pitchFamily="34" charset="0"/>
              </a:rPr>
              <a:t>No tienen actividad terapéutica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latin typeface="Arial" panose="020B0604020202020204" pitchFamily="34" charset="0"/>
              </a:rPr>
              <a:t> Servir de vehículo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latin typeface="Arial" panose="020B0604020202020204" pitchFamily="34" charset="0"/>
              </a:rPr>
              <a:t> Posibilitan la preparación y estabilidad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latin typeface="Arial" panose="020B0604020202020204" pitchFamily="34" charset="0"/>
              </a:rPr>
              <a:t> Modificar las propiedades organolépticas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latin typeface="Arial" panose="020B0604020202020204" pitchFamily="34" charset="0"/>
              </a:rPr>
              <a:t> Determinar las propiedades fisicoquímicas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CL" sz="1800" dirty="0">
                <a:solidFill>
                  <a:schemeClr val="tx2"/>
                </a:solidFill>
                <a:latin typeface="Arial" panose="020B0604020202020204" pitchFamily="34" charset="0"/>
              </a:rPr>
              <a:t> Algunos son de declaración obligatoria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36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A48344-40C0-4EA1-B53E-58F1CD2C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4" y="5812026"/>
            <a:ext cx="12192000" cy="11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A848C4-111B-4311-96DE-8B2198D910C0}"/>
              </a:ext>
            </a:extLst>
          </p:cNvPr>
          <p:cNvSpPr txBox="1"/>
          <p:nvPr/>
        </p:nvSpPr>
        <p:spPr>
          <a:xfrm>
            <a:off x="878882" y="1957300"/>
            <a:ext cx="104342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 hangingPunct="1">
              <a:defRPr/>
            </a:pPr>
            <a:r>
              <a:rPr lang="es-ES" sz="1800" b="1" dirty="0">
                <a:solidFill>
                  <a:srgbClr val="FF0000"/>
                </a:solidFill>
                <a:latin typeface="+mn-lt"/>
              </a:rPr>
              <a:t>Efecto farmacológico primario o principal</a:t>
            </a:r>
            <a:r>
              <a:rPr lang="es-ES" sz="1800" dirty="0">
                <a:solidFill>
                  <a:srgbClr val="000000"/>
                </a:solidFill>
                <a:latin typeface="+mn-lt"/>
              </a:rPr>
              <a:t>: Es el efecto terapéutico deseado de la droga o fármaco.</a:t>
            </a:r>
          </a:p>
          <a:p>
            <a:pPr algn="just" defTabSz="1828800" hangingPunct="1">
              <a:defRPr/>
            </a:pPr>
            <a:endParaRPr lang="es-ES" sz="1800" dirty="0">
              <a:solidFill>
                <a:srgbClr val="000000"/>
              </a:solidFill>
              <a:latin typeface="+mn-lt"/>
            </a:endParaRPr>
          </a:p>
          <a:p>
            <a:pPr algn="just" defTabSz="1828800" hangingPunct="1">
              <a:defRPr/>
            </a:pPr>
            <a:r>
              <a:rPr lang="es-ES" sz="1800" b="1" dirty="0">
                <a:solidFill>
                  <a:srgbClr val="FF0000"/>
                </a:solidFill>
                <a:latin typeface="+mn-lt"/>
              </a:rPr>
              <a:t>Efecto secundario</a:t>
            </a:r>
            <a:r>
              <a:rPr lang="es-ES" sz="18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s-ES" sz="1800" dirty="0">
                <a:solidFill>
                  <a:srgbClr val="000000"/>
                </a:solidFill>
                <a:latin typeface="+mn-lt"/>
              </a:rPr>
              <a:t>Son efectos que acompañan al efecto principal, no necesariamente dañinos.</a:t>
            </a:r>
          </a:p>
          <a:p>
            <a:pPr algn="just" defTabSz="1828800" hangingPunct="1">
              <a:defRPr/>
            </a:pPr>
            <a:endParaRPr lang="es-ES" sz="1800" dirty="0">
              <a:solidFill>
                <a:srgbClr val="000000"/>
              </a:solidFill>
              <a:latin typeface="+mn-lt"/>
            </a:endParaRPr>
          </a:p>
          <a:p>
            <a:pPr algn="just" defTabSz="1828800" hangingPunct="1">
              <a:defRPr/>
            </a:pPr>
            <a:r>
              <a:rPr lang="es-ES" sz="1800" b="1" dirty="0">
                <a:solidFill>
                  <a:srgbClr val="FF0000"/>
                </a:solidFill>
                <a:latin typeface="+mn-lt"/>
              </a:rPr>
              <a:t>Efecto tóxico: </a:t>
            </a:r>
            <a:r>
              <a:rPr lang="es-ES" sz="1800" dirty="0">
                <a:solidFill>
                  <a:srgbClr val="000000"/>
                </a:solidFill>
                <a:latin typeface="+mn-lt"/>
              </a:rPr>
              <a:t>Se distingue de los anteriores por ser una acción indeseada generalmente consecuencia de una </a:t>
            </a:r>
            <a:r>
              <a:rPr lang="es-ES" sz="1800" b="1" i="1" dirty="0">
                <a:solidFill>
                  <a:srgbClr val="000000"/>
                </a:solidFill>
                <a:latin typeface="+mn-lt"/>
              </a:rPr>
              <a:t>dosis en exceso</a:t>
            </a:r>
            <a:r>
              <a:rPr lang="es-ES" sz="1800" dirty="0">
                <a:solidFill>
                  <a:srgbClr val="000000"/>
                </a:solidFill>
                <a:latin typeface="+mn-lt"/>
              </a:rPr>
              <a:t>. Es entonces dependiente de la dosis, es decir, de la cantidad del medicamento al que se expone el organismo y del tiempo de exposición.</a:t>
            </a:r>
          </a:p>
          <a:p>
            <a:pPr algn="just" defTabSz="1828800" hangingPunct="1">
              <a:defRPr/>
            </a:pPr>
            <a:endParaRPr lang="es-ES" sz="1800" dirty="0">
              <a:solidFill>
                <a:srgbClr val="000000"/>
              </a:solidFill>
              <a:latin typeface="+mn-lt"/>
            </a:endParaRPr>
          </a:p>
          <a:p>
            <a:pPr algn="just" defTabSz="1828800" hangingPunct="1">
              <a:defRPr/>
            </a:pPr>
            <a:r>
              <a:rPr lang="es-ES" sz="1800" b="1" dirty="0">
                <a:solidFill>
                  <a:srgbClr val="FF0000"/>
                </a:solidFill>
                <a:latin typeface="+mn-lt"/>
              </a:rPr>
              <a:t>Efecto letal</a:t>
            </a:r>
            <a:r>
              <a:rPr lang="es-ES" sz="1800" dirty="0">
                <a:solidFill>
                  <a:srgbClr val="000000"/>
                </a:solidFill>
                <a:latin typeface="+mn-lt"/>
              </a:rPr>
              <a:t>: Acción fisiológica del medicamento que induce la muerte. Asociado a dosis en exceso ( dosis letales)</a:t>
            </a:r>
          </a:p>
          <a:p>
            <a:pPr algn="just" defTabSz="1828800" hangingPunct="1">
              <a:defRPr/>
            </a:pPr>
            <a:endParaRPr lang="es-ES" sz="1800" dirty="0">
              <a:solidFill>
                <a:srgbClr val="000000"/>
              </a:solidFill>
              <a:latin typeface="+mn-lt"/>
            </a:endParaRPr>
          </a:p>
          <a:p>
            <a:pPr algn="just" defTabSz="1828800" hangingPunct="1">
              <a:defRPr/>
            </a:pPr>
            <a:r>
              <a:rPr lang="es-MX" altLang="es-CL" sz="1800" b="1" dirty="0">
                <a:solidFill>
                  <a:srgbClr val="FF0000"/>
                </a:solidFill>
                <a:latin typeface="+mn-lt"/>
              </a:rPr>
              <a:t>Contraindicaciones:</a:t>
            </a:r>
            <a:r>
              <a:rPr lang="es-MX" altLang="es-CL" sz="1800" dirty="0">
                <a:solidFill>
                  <a:srgbClr val="000000"/>
                </a:solidFill>
                <a:latin typeface="+mn-lt"/>
              </a:rPr>
              <a:t> Cuando el medicamento, ya sea por su efecto principal o adverso, no puede administrarse (Ej: Embarazo, lactancia, asma, diabetes, etc)</a:t>
            </a:r>
            <a:endParaRPr lang="es-ES" altLang="es-CL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7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EBE171-3A0E-4A70-A6E3-79F79E642913}"/>
              </a:ext>
            </a:extLst>
          </p:cNvPr>
          <p:cNvSpPr txBox="1">
            <a:spLocks noChangeArrowheads="1"/>
          </p:cNvSpPr>
          <p:nvPr/>
        </p:nvSpPr>
        <p:spPr>
          <a:xfrm>
            <a:off x="1772997" y="1881041"/>
            <a:ext cx="8278607" cy="131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lIns="180974" tIns="88900" rIns="180974" bIns="889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895350" indent="-765176" algn="ctr">
              <a:buNone/>
              <a:defRPr/>
            </a:pPr>
            <a:r>
              <a:rPr lang="en-US" sz="2800" dirty="0"/>
              <a:t>RAM= Reacción adversa a medicamentos</a:t>
            </a:r>
          </a:p>
          <a:p>
            <a:pPr marL="895350" indent="-765176" algn="ctr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OMS (1972) y modificada por Karch y Lasagna (1977)</a:t>
            </a:r>
          </a:p>
          <a:p>
            <a:pPr marL="895350" indent="-765176" algn="ctr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895350" indent="-765176" algn="ctr">
              <a:buNone/>
              <a:defRPr/>
            </a:pPr>
            <a:endParaRPr lang="en-US" sz="4800" dirty="0"/>
          </a:p>
          <a:p>
            <a:pPr marL="1644650" lvl="1" algn="just">
              <a:buNone/>
              <a:defRPr/>
            </a:pPr>
            <a:endParaRPr lang="en-US" sz="4000" dirty="0">
              <a:ea typeface="ＭＳ Ｐゴシック" panose="020B0600070205080204" pitchFamily="34" charset="-128"/>
            </a:endParaRPr>
          </a:p>
          <a:p>
            <a:pPr marL="1644650" lvl="1" algn="just">
              <a:buNone/>
              <a:defRPr/>
            </a:pPr>
            <a:endParaRPr lang="en-US" sz="4000" dirty="0">
              <a:ea typeface="ＭＳ Ｐゴシック" panose="020B0600070205080204" pitchFamily="34" charset="-128"/>
            </a:endParaRPr>
          </a:p>
          <a:p>
            <a:pPr marL="1644650" lvl="1" algn="just">
              <a:buNone/>
              <a:defRPr/>
            </a:pPr>
            <a:r>
              <a:rPr lang="en-US" sz="1600" dirty="0">
                <a:ea typeface="ＭＳ Ｐゴシック" panose="020B0600070205080204" pitchFamily="34" charset="-128"/>
              </a:rPr>
              <a:t>Excluye fallas terapéuticas, sobredosis, abuso de drogas, no acatamiento del tratamiento y errores de medicación.</a:t>
            </a:r>
          </a:p>
          <a:p>
            <a:pPr marL="1644650" lvl="1" algn="just">
              <a:buNone/>
              <a:defRPr/>
            </a:pPr>
            <a:endParaRPr lang="en-US" sz="4000" dirty="0">
              <a:ea typeface="ＭＳ Ｐゴシック" panose="020B0600070205080204" pitchFamily="34" charset="-128"/>
            </a:endParaRPr>
          </a:p>
          <a:p>
            <a:pPr marL="1644650" lvl="1" algn="just">
              <a:buNone/>
              <a:defRPr/>
            </a:pPr>
            <a:endParaRPr lang="en-US" sz="4000" dirty="0">
              <a:ea typeface="ＭＳ Ｐゴシック" panose="020B0600070205080204" pitchFamily="34" charset="-128"/>
            </a:endParaRPr>
          </a:p>
          <a:p>
            <a:pPr marL="1644650" lvl="1" algn="just">
              <a:buNone/>
              <a:defRPr/>
            </a:pPr>
            <a:endParaRPr 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9ACB98-9145-4C0F-82A1-D850908535E2}"/>
              </a:ext>
            </a:extLst>
          </p:cNvPr>
          <p:cNvSpPr txBox="1"/>
          <p:nvPr/>
        </p:nvSpPr>
        <p:spPr>
          <a:xfrm>
            <a:off x="1772997" y="3200951"/>
            <a:ext cx="8278608" cy="218521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CL" sz="1600" dirty="0"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s-CL" sz="2400" dirty="0">
                <a:ea typeface="ＭＳ Ｐゴシック" panose="020B0600070205080204" pitchFamily="34" charset="-128"/>
              </a:rPr>
              <a:t>Se considera reacción adversa de un fármaco cualquier respuesta nociva y no intencionada que se produzca en dosis que normalmente son utilizadas por el hombre para la profilaxis, diagnóstico o tratamiento de una enfermedad o para la modificación de las funciones fisiológicas.</a:t>
            </a:r>
          </a:p>
        </p:txBody>
      </p:sp>
      <p:sp>
        <p:nvSpPr>
          <p:cNvPr id="10" name="Llamada rectangular redondeada 7">
            <a:extLst>
              <a:ext uri="{FF2B5EF4-FFF2-40B4-BE49-F238E27FC236}">
                <a16:creationId xmlns:a16="http://schemas.microsoft.com/office/drawing/2014/main" id="{93D0F360-34C7-420F-A31E-23A9D9E404B3}"/>
              </a:ext>
            </a:extLst>
          </p:cNvPr>
          <p:cNvSpPr/>
          <p:nvPr/>
        </p:nvSpPr>
        <p:spPr>
          <a:xfrm rot="10800000">
            <a:off x="3198235" y="5633243"/>
            <a:ext cx="7504298" cy="826032"/>
          </a:xfrm>
          <a:prstGeom prst="wedgeRoundRectCallout">
            <a:avLst>
              <a:gd name="adj1" fmla="val -21201"/>
              <a:gd name="adj2" fmla="val 1217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6400"/>
          </a:p>
        </p:txBody>
      </p:sp>
    </p:spTree>
    <p:extLst>
      <p:ext uri="{BB962C8B-B14F-4D97-AF65-F5344CB8AC3E}">
        <p14:creationId xmlns:p14="http://schemas.microsoft.com/office/powerpoint/2010/main" val="356649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BF7C165-37F1-46D0-8A38-6458180F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51" y="2127841"/>
            <a:ext cx="9805641" cy="2467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s-ES" altLang="es-CL" sz="2800" b="1" u="sng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Dosis:</a:t>
            </a:r>
            <a:r>
              <a:rPr lang="es-ES" altLang="es-CL" sz="2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s-ES" altLang="es-CL" sz="2800" dirty="0">
                <a:latin typeface="+mn-lt"/>
                <a:ea typeface="ＭＳ Ｐゴシック" panose="020B0600070205080204" pitchFamily="34" charset="-128"/>
              </a:rPr>
              <a:t>Cantidad de fármaco o principio activo que se consume por unidad de medicamento (puede expresarse en: mg, mcg, UI)</a:t>
            </a:r>
            <a:endParaRPr lang="es-ES" altLang="es-CL" sz="2800" b="1" dirty="0">
              <a:latin typeface="+mn-lt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es-CL" sz="2800" b="1" dirty="0"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s-ES" altLang="es-CL" sz="2800" dirty="0">
                <a:latin typeface="+mn-lt"/>
                <a:ea typeface="ＭＳ Ｐゴシック" panose="020B0600070205080204" pitchFamily="34" charset="-128"/>
              </a:rPr>
              <a:t>Cantidad total de un medicamento que se administra en una vez o durante un período determinado, en función de factores tales como : </a:t>
            </a:r>
            <a:r>
              <a:rPr lang="es-ES" altLang="es-CL" sz="2800" b="1" i="1" dirty="0">
                <a:latin typeface="+mn-lt"/>
                <a:ea typeface="ＭＳ Ｐゴシック" panose="020B0600070205080204" pitchFamily="34" charset="-128"/>
              </a:rPr>
              <a:t>edad, peso, y condición fisiopatológica del paciente</a:t>
            </a:r>
            <a:r>
              <a:rPr lang="es-ES" altLang="es-CL" sz="2800" b="1" dirty="0">
                <a:latin typeface="+mn-lt"/>
                <a:ea typeface="ＭＳ Ｐゴシック" panose="020B0600070205080204" pitchFamily="34" charset="-128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2478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30744-6FEE-4B85-AA21-8C77B785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12" y="398724"/>
            <a:ext cx="10070321" cy="927377"/>
          </a:xfrm>
        </p:spPr>
        <p:txBody>
          <a:bodyPr>
            <a:normAutofit/>
          </a:bodyPr>
          <a:lstStyle/>
          <a:p>
            <a:r>
              <a:rPr lang="es-ES" sz="4000" b="1" dirty="0"/>
              <a:t>CONCEPTOS GENERALES EN FARMACOLOGIA</a:t>
            </a:r>
            <a:endParaRPr lang="es-CL" sz="4000" b="1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8E35A4E-B065-419D-871D-29E697C0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874" y="1942730"/>
            <a:ext cx="10592252" cy="3637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es-ES" altLang="es-CL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Posología</a:t>
            </a:r>
            <a:r>
              <a:rPr lang="es-ES" altLang="es-CL" sz="3600" b="1" dirty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:</a:t>
            </a:r>
            <a:r>
              <a:rPr lang="es-ES" altLang="es-CL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s-ES" altLang="es-CL" sz="3600" dirty="0">
                <a:latin typeface="+mn-lt"/>
                <a:ea typeface="ＭＳ Ｐゴシック" panose="020B0600070205080204" pitchFamily="34" charset="-128"/>
              </a:rPr>
              <a:t>Esquema o pauta de administración del medicamento. Debe especificar la forma farmacéutica, dosis, frecuencia y  duración del tratamiento.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ES" altLang="es-CL" sz="3600" dirty="0">
              <a:latin typeface="+mn-lt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es-CL" sz="36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s-ES" altLang="es-CL" sz="3600" dirty="0" err="1">
                <a:latin typeface="+mn-lt"/>
                <a:ea typeface="ＭＳ Ｐゴシック" panose="020B0600070205080204" pitchFamily="34" charset="-128"/>
              </a:rPr>
              <a:t>Ej</a:t>
            </a:r>
            <a:r>
              <a:rPr lang="es-ES" altLang="es-CL" sz="3600" dirty="0">
                <a:latin typeface="+mn-lt"/>
                <a:ea typeface="ＭＳ Ｐゴシック" panose="020B0600070205080204" pitchFamily="34" charset="-128"/>
              </a:rPr>
              <a:t>: 1 comprimido de Diclofenaco 50 mg cada 8 hrs por 5 días.</a:t>
            </a:r>
          </a:p>
        </p:txBody>
      </p:sp>
    </p:spTree>
    <p:extLst>
      <p:ext uri="{BB962C8B-B14F-4D97-AF65-F5344CB8AC3E}">
        <p14:creationId xmlns:p14="http://schemas.microsoft.com/office/powerpoint/2010/main" val="194282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1227</Words>
  <Application>Microsoft Office PowerPoint</Application>
  <PresentationFormat>Panorámica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Times New Roman</vt:lpstr>
      <vt:lpstr>Wingdings</vt:lpstr>
      <vt:lpstr>Tema de Office</vt:lpstr>
      <vt:lpstr>CLASE 5 MODULO III INTRODUCCIÓN A LA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CONCEPTOS GENERALES EN FARMACOLOGIA</vt:lpstr>
      <vt:lpstr>FORMAS FARMACEUTICAS</vt:lpstr>
      <vt:lpstr>FORMAS FARMACEUTICAS</vt:lpstr>
      <vt:lpstr>FORMAS FARMACEUTICAS</vt:lpstr>
      <vt:lpstr>FORMAS FARMACEUTICAS</vt:lpstr>
      <vt:lpstr>FORMAS FARMACEUTICAS</vt:lpstr>
      <vt:lpstr>Presentación de PowerPoint</vt:lpstr>
      <vt:lpstr>FORMAS FARMACEUTICAS</vt:lpstr>
      <vt:lpstr>FORMAS FARMACEUTICAS</vt:lpstr>
      <vt:lpstr>FORMAS FARMACEUTICAS</vt:lpstr>
      <vt:lpstr>FORMAS FARMACEUTICAS</vt:lpstr>
      <vt:lpstr>FORMAS FARMACEUTICAS</vt:lpstr>
      <vt:lpstr>FORMAS FARMACEUTICAS</vt:lpstr>
      <vt:lpstr>FORMAS FARMACEUTICAS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1 PRESENTACIÓN</dc:title>
  <dc:creator>JORGE JESUS VELOZ PEREZ</dc:creator>
  <cp:lastModifiedBy>JORGE JESUS VELOZ PEREZ</cp:lastModifiedBy>
  <cp:revision>95</cp:revision>
  <dcterms:created xsi:type="dcterms:W3CDTF">2024-05-08T16:25:42Z</dcterms:created>
  <dcterms:modified xsi:type="dcterms:W3CDTF">2024-06-11T23:28:42Z</dcterms:modified>
</cp:coreProperties>
</file>