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3" r:id="rId3"/>
    <p:sldId id="264" r:id="rId4"/>
    <p:sldId id="269" r:id="rId5"/>
    <p:sldId id="274" r:id="rId6"/>
    <p:sldId id="267" r:id="rId7"/>
    <p:sldId id="268" r:id="rId8"/>
    <p:sldId id="265" r:id="rId9"/>
    <p:sldId id="266" r:id="rId10"/>
    <p:sldId id="270" r:id="rId11"/>
    <p:sldId id="277" r:id="rId12"/>
    <p:sldId id="278" r:id="rId13"/>
    <p:sldId id="279" r:id="rId14"/>
    <p:sldId id="271" r:id="rId15"/>
    <p:sldId id="272" r:id="rId16"/>
    <p:sldId id="273" r:id="rId17"/>
    <p:sldId id="281" r:id="rId18"/>
    <p:sldId id="280" r:id="rId19"/>
    <p:sldId id="275" r:id="rId20"/>
    <p:sldId id="282" r:id="rId21"/>
    <p:sldId id="284" r:id="rId22"/>
    <p:sldId id="283"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F5B6C-14A1-4133-8354-0382BBAF4B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359623-9FD0-45C1-90E2-28AD22E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A90181-5628-4EC3-AED2-8CB781600498}"/>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66A4CCE4-14B3-469A-8D47-953BC2C3D7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2476A-6A87-4CDE-9797-9F72B6973BD1}"/>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072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1DCA8-B490-4287-AA8A-4B9139F4F5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CA075B-4A6B-4AF1-A4CE-E5FBDE3AD0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6DE35D-D41B-40E4-90B9-6AB780C8B144}"/>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E787139A-3DC5-490C-A6FF-17C0EEA92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B927D0-CC23-40FA-8472-E2D02916FF36}"/>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724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A95206-95D4-4482-A59F-DDF41DF7D8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D83171-0EE8-437D-8065-BC228D652A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B94A65-E3FF-4275-86CB-0B9D10C0C88B}"/>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DB158FB0-443A-4D95-B462-ED23B1306A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969EB-1EFE-4CB9-BA17-1E6ED50DC2AF}"/>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40367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FD4A5-D7DC-4339-B41D-7466176152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D437659-BD8E-4BAA-B7A4-C9D211475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5CC9FF-7ED6-437E-81B4-26B27B8E01BB}"/>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B629F18E-CAA2-45A5-80B2-92D90E512C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D9F3E6-DB97-4F51-A60B-8AB994473DF0}"/>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8871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F72C-1C1D-4F2C-93A6-A436D3694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D6A860-3B9A-460E-A3B9-4297E242A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DA3EE-2492-40F1-9900-E4A7DC8C8A91}"/>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8108ADAB-2652-4D80-A02C-A7658EB241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BDACD3-FE7E-43B4-A6D3-173E41FF49D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35382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C41E-0305-4F8C-827B-DAFB21A8DB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4406B8-8566-4705-88D8-596711D1E7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4F55B1D-7186-4A34-ABBD-D0C2029CBB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57E482F-57E1-459E-A831-7B3EF64E2D8B}"/>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6" name="Marcador de pie de página 5">
            <a:extLst>
              <a:ext uri="{FF2B5EF4-FFF2-40B4-BE49-F238E27FC236}">
                <a16:creationId xmlns:a16="http://schemas.microsoft.com/office/drawing/2014/main" id="{B837B1CB-1ED5-47DD-A479-051F69ECBC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1159936-088A-4B72-83F5-0096EFE5284A}"/>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340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544A3-4048-461F-8910-B5087084BF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2601111-345C-4818-A8A7-6D2C2102E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484D4F-92AB-43B6-975A-882EC5006F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9612557-3B49-4C2C-A161-AADDCE8A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1FBCEE-4D54-44AF-8E2B-AB23150772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61CFCCA-B884-446C-B820-E006B939CEB9}"/>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8" name="Marcador de pie de página 7">
            <a:extLst>
              <a:ext uri="{FF2B5EF4-FFF2-40B4-BE49-F238E27FC236}">
                <a16:creationId xmlns:a16="http://schemas.microsoft.com/office/drawing/2014/main" id="{AEB3E3F1-2CCC-44FE-866B-22751E0D1F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4F1437B-33E5-46AD-B8EF-885A6409E24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4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D22F6-C88C-4899-8893-A7E8BDCF1C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8849C-079E-439D-8F98-55D016C22381}"/>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4" name="Marcador de pie de página 3">
            <a:extLst>
              <a:ext uri="{FF2B5EF4-FFF2-40B4-BE49-F238E27FC236}">
                <a16:creationId xmlns:a16="http://schemas.microsoft.com/office/drawing/2014/main" id="{8CDCA239-A76C-473D-B4C9-E80656C35B0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E81D35-DF98-4733-B138-D2D5C9297589}"/>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28655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E3D3EE-2550-4B67-894C-D39B00FF44AB}"/>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3" name="Marcador de pie de página 2">
            <a:extLst>
              <a:ext uri="{FF2B5EF4-FFF2-40B4-BE49-F238E27FC236}">
                <a16:creationId xmlns:a16="http://schemas.microsoft.com/office/drawing/2014/main" id="{821CD252-40A3-4A91-BCC8-C9D65D37DC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D2232F1-B0B9-4F42-BA79-A9656EBCFAC4}"/>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0087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579D-2B67-478A-A4F7-90222EF67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C8B759-E4A0-45BD-87D0-EFA4C3749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96AC1B9-87FB-4911-ACB7-08571DAB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6B80D-3BE8-4420-A456-BEF85E2301C4}"/>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6" name="Marcador de pie de página 5">
            <a:extLst>
              <a:ext uri="{FF2B5EF4-FFF2-40B4-BE49-F238E27FC236}">
                <a16:creationId xmlns:a16="http://schemas.microsoft.com/office/drawing/2014/main" id="{6F35F157-4C36-4DD9-818A-1D6E0321D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1CAE3B8-D442-4B05-BD33-B0CD8E372DE3}"/>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904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03C5-369F-4473-B154-013D273A35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D45E5B9-B022-45C8-B210-7E007B92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7C8DECF-0E37-48F2-9F67-30E4382B4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65E72C-A2A7-48C9-8914-C993E5CD284A}"/>
              </a:ext>
            </a:extLst>
          </p:cNvPr>
          <p:cNvSpPr>
            <a:spLocks noGrp="1"/>
          </p:cNvSpPr>
          <p:nvPr>
            <p:ph type="dt" sz="half" idx="10"/>
          </p:nvPr>
        </p:nvSpPr>
        <p:spPr/>
        <p:txBody>
          <a:bodyPr/>
          <a:lstStyle/>
          <a:p>
            <a:fld id="{921A8B9B-B646-4840-90BA-9498986B91F2}" type="datetimeFigureOut">
              <a:rPr lang="es-CL" smtClean="0"/>
              <a:t>17-07-2024</a:t>
            </a:fld>
            <a:endParaRPr lang="es-CL"/>
          </a:p>
        </p:txBody>
      </p:sp>
      <p:sp>
        <p:nvSpPr>
          <p:cNvPr id="6" name="Marcador de pie de página 5">
            <a:extLst>
              <a:ext uri="{FF2B5EF4-FFF2-40B4-BE49-F238E27FC236}">
                <a16:creationId xmlns:a16="http://schemas.microsoft.com/office/drawing/2014/main" id="{A1755E5B-6236-4220-BF83-50BEBF8BC5D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44147C-809E-4C5C-8D12-DD1BB7D6A63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603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F02F9-148B-4834-9591-7B5A4172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82862B1-3CB3-407E-8804-9A720DA7B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F8887D-50A5-423B-9409-E310624E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8B9B-B646-4840-90BA-9498986B91F2}" type="datetimeFigureOut">
              <a:rPr lang="es-CL" smtClean="0"/>
              <a:t>17-07-2024</a:t>
            </a:fld>
            <a:endParaRPr lang="es-CL"/>
          </a:p>
        </p:txBody>
      </p:sp>
      <p:sp>
        <p:nvSpPr>
          <p:cNvPr id="5" name="Marcador de pie de página 4">
            <a:extLst>
              <a:ext uri="{FF2B5EF4-FFF2-40B4-BE49-F238E27FC236}">
                <a16:creationId xmlns:a16="http://schemas.microsoft.com/office/drawing/2014/main" id="{7A391C83-957B-4B57-A862-B457E31C6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756987C-0B17-4181-ACFB-3131855A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90BA-2C4D-41C4-9ECA-5EB5E3D5B061}" type="slidenum">
              <a:rPr lang="es-CL" smtClean="0"/>
              <a:t>‹Nº›</a:t>
            </a:fld>
            <a:endParaRPr lang="es-CL"/>
          </a:p>
        </p:txBody>
      </p:sp>
    </p:spTree>
    <p:extLst>
      <p:ext uri="{BB962C8B-B14F-4D97-AF65-F5344CB8AC3E}">
        <p14:creationId xmlns:p14="http://schemas.microsoft.com/office/powerpoint/2010/main" val="12259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s.wikipedia.org/wiki/First_in,_first_ou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2379116-C497-41C6-A458-D041FE67DE1D}"/>
              </a:ext>
            </a:extLst>
          </p:cNvPr>
          <p:cNvSpPr>
            <a:spLocks noGrp="1"/>
          </p:cNvSpPr>
          <p:nvPr>
            <p:ph type="ctrTitle"/>
          </p:nvPr>
        </p:nvSpPr>
        <p:spPr>
          <a:xfrm>
            <a:off x="670382" y="762000"/>
            <a:ext cx="5333999" cy="926123"/>
          </a:xfrm>
        </p:spPr>
        <p:txBody>
          <a:bodyPr anchor="t">
            <a:noAutofit/>
          </a:bodyPr>
          <a:lstStyle/>
          <a:p>
            <a:r>
              <a:rPr lang="es-ES" sz="2400" b="1" dirty="0"/>
              <a:t>CLASE 14 MODULO IV</a:t>
            </a:r>
            <a:br>
              <a:rPr lang="es-ES" sz="2400" b="1" dirty="0"/>
            </a:br>
            <a:r>
              <a:rPr lang="es-ES" sz="2400" b="1" dirty="0"/>
              <a:t>TALLER DE HABILIDADES EN FARAMCIA</a:t>
            </a:r>
            <a:endParaRPr lang="es-CL" sz="2400" b="1" dirty="0"/>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A9E015A-0275-4FA3-9D11-E7BD5FAB92F3}"/>
              </a:ext>
            </a:extLst>
          </p:cNvPr>
          <p:cNvSpPr>
            <a:spLocks noGrp="1"/>
          </p:cNvSpPr>
          <p:nvPr>
            <p:ph type="subTitle" idx="1"/>
          </p:nvPr>
        </p:nvSpPr>
        <p:spPr>
          <a:xfrm>
            <a:off x="7433481" y="714028"/>
            <a:ext cx="4033895" cy="974095"/>
          </a:xfrm>
        </p:spPr>
        <p:txBody>
          <a:bodyPr anchor="t">
            <a:normAutofit/>
          </a:bodyPr>
          <a:lstStyle/>
          <a:p>
            <a:r>
              <a:rPr lang="es-ES" b="1" dirty="0">
                <a:solidFill>
                  <a:schemeClr val="accent1">
                    <a:lumMod val="75000"/>
                  </a:schemeClr>
                </a:solidFill>
              </a:rPr>
              <a:t>CURSO DE  AUXILIAR EN FARMACIA</a:t>
            </a:r>
          </a:p>
          <a:p>
            <a:pPr algn="l"/>
            <a:endParaRPr lang="es-CL" dirty="0"/>
          </a:p>
        </p:txBody>
      </p:sp>
      <p:pic>
        <p:nvPicPr>
          <p:cNvPr id="5" name="Imagen 4">
            <a:extLst>
              <a:ext uri="{FF2B5EF4-FFF2-40B4-BE49-F238E27FC236}">
                <a16:creationId xmlns:a16="http://schemas.microsoft.com/office/drawing/2014/main" id="{4A68DD54-03CA-4708-8EDA-C3A851E15904}"/>
              </a:ext>
            </a:extLst>
          </p:cNvPr>
          <p:cNvPicPr>
            <a:picLocks noChangeAspect="1"/>
          </p:cNvPicPr>
          <p:nvPr/>
        </p:nvPicPr>
        <p:blipFill>
          <a:blip r:embed="rId2"/>
          <a:stretch>
            <a:fillRect/>
          </a:stretch>
        </p:blipFill>
        <p:spPr>
          <a:xfrm>
            <a:off x="777420" y="3136773"/>
            <a:ext cx="5226961" cy="1991223"/>
          </a:xfrm>
          <a:prstGeom prst="rect">
            <a:avLst/>
          </a:prstGeom>
        </p:spPr>
      </p:pic>
      <p:pic>
        <p:nvPicPr>
          <p:cNvPr id="4" name="Imagen 3" descr="Imagen que contiene firmar, dibujo, señal, cuarto&#10;&#10;Descripción generada automáticamente">
            <a:extLst>
              <a:ext uri="{FF2B5EF4-FFF2-40B4-BE49-F238E27FC236}">
                <a16:creationId xmlns:a16="http://schemas.microsoft.com/office/drawing/2014/main" id="{B8FB4F42-61E6-49B8-9A8D-C87814530C8D}"/>
              </a:ext>
            </a:extLst>
          </p:cNvPr>
          <p:cNvPicPr/>
          <p:nvPr/>
        </p:nvPicPr>
        <p:blipFill>
          <a:blip r:embed="rId3"/>
          <a:stretch>
            <a:fillRect/>
          </a:stretch>
        </p:blipFill>
        <p:spPr>
          <a:xfrm>
            <a:off x="7638838" y="2708448"/>
            <a:ext cx="3801353" cy="3421218"/>
          </a:xfrm>
          <a:prstGeom prst="rect">
            <a:avLst/>
          </a:prstGeom>
        </p:spPr>
      </p:pic>
      <p:sp>
        <p:nvSpPr>
          <p:cNvPr id="9" name="CuadroTexto 8">
            <a:extLst>
              <a:ext uri="{FF2B5EF4-FFF2-40B4-BE49-F238E27FC236}">
                <a16:creationId xmlns:a16="http://schemas.microsoft.com/office/drawing/2014/main" id="{51EFF35B-306B-48CC-9E4E-5127818A46F1}"/>
              </a:ext>
            </a:extLst>
          </p:cNvPr>
          <p:cNvSpPr txBox="1"/>
          <p:nvPr/>
        </p:nvSpPr>
        <p:spPr>
          <a:xfrm>
            <a:off x="1111976" y="5288988"/>
            <a:ext cx="3572566" cy="1169551"/>
          </a:xfrm>
          <a:prstGeom prst="rect">
            <a:avLst/>
          </a:prstGeom>
          <a:noFill/>
        </p:spPr>
        <p:txBody>
          <a:bodyPr wrap="square">
            <a:spAutoFit/>
          </a:bodyPr>
          <a:lstStyle/>
          <a:p>
            <a:pPr algn="l"/>
            <a:r>
              <a:rPr lang="es-CL" sz="1400" b="1" i="0" dirty="0">
                <a:solidFill>
                  <a:schemeClr val="tx1">
                    <a:lumMod val="95000"/>
                    <a:lumOff val="5000"/>
                  </a:schemeClr>
                </a:solidFill>
                <a:effectLst/>
                <a:latin typeface="Open Sans" panose="020B0606030504020204" pitchFamily="34" charset="0"/>
              </a:rPr>
              <a:t>PERFECCIONAT</a:t>
            </a:r>
          </a:p>
          <a:p>
            <a:pPr algn="l"/>
            <a:r>
              <a:rPr lang="es-CL" sz="1400" b="1" i="0" dirty="0">
                <a:solidFill>
                  <a:schemeClr val="tx1">
                    <a:lumMod val="95000"/>
                    <a:lumOff val="5000"/>
                  </a:schemeClr>
                </a:solidFill>
                <a:effectLst/>
                <a:latin typeface="Open Sans" panose="020B0606030504020204" pitchFamily="34" charset="0"/>
              </a:rPr>
              <a:t>www.perfeccionat.cl</a:t>
            </a:r>
          </a:p>
          <a:p>
            <a:pPr algn="l"/>
            <a:r>
              <a:rPr lang="es-CL" sz="1400" b="1" i="0" dirty="0">
                <a:solidFill>
                  <a:schemeClr val="tx1">
                    <a:lumMod val="95000"/>
                    <a:lumOff val="5000"/>
                  </a:schemeClr>
                </a:solidFill>
                <a:effectLst/>
                <a:latin typeface="Open Sans" panose="020B0606030504020204" pitchFamily="34" charset="0"/>
              </a:rPr>
              <a:t>+569 780 02 980</a:t>
            </a:r>
          </a:p>
          <a:p>
            <a:pPr algn="l"/>
            <a:r>
              <a:rPr lang="es-CL" sz="1400" b="1" i="0" dirty="0">
                <a:solidFill>
                  <a:schemeClr val="tx1">
                    <a:lumMod val="95000"/>
                    <a:lumOff val="5000"/>
                  </a:schemeClr>
                </a:solidFill>
                <a:effectLst/>
                <a:latin typeface="Open Sans" panose="020B0606030504020204" pitchFamily="34" charset="0"/>
              </a:rPr>
              <a:t>contacto@perfeccionat.cl</a:t>
            </a:r>
          </a:p>
          <a:p>
            <a:pPr algn="l"/>
            <a:r>
              <a:rPr lang="es-CL" sz="1400" b="1" i="0" dirty="0">
                <a:solidFill>
                  <a:schemeClr val="tx1">
                    <a:lumMod val="95000"/>
                    <a:lumOff val="5000"/>
                  </a:schemeClr>
                </a:solidFill>
                <a:effectLst/>
                <a:latin typeface="Open Sans" panose="020B0606030504020204" pitchFamily="34" charset="0"/>
              </a:rPr>
              <a:t>Av. Irarrázaval 2401 oficina 512</a:t>
            </a:r>
          </a:p>
        </p:txBody>
      </p:sp>
    </p:spTree>
    <p:extLst>
      <p:ext uri="{BB962C8B-B14F-4D97-AF65-F5344CB8AC3E}">
        <p14:creationId xmlns:p14="http://schemas.microsoft.com/office/powerpoint/2010/main" val="23608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321273"/>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877335" y="1545243"/>
            <a:ext cx="4847448" cy="470000"/>
          </a:xfrm>
          <a:prstGeom prst="rect">
            <a:avLst/>
          </a:prstGeom>
          <a:noFill/>
        </p:spPr>
        <p:txBody>
          <a:bodyPr wrap="square">
            <a:spAutoFit/>
          </a:bodyPr>
          <a:lstStyle/>
          <a:p>
            <a:pPr>
              <a:lnSpc>
                <a:spcPct val="107000"/>
              </a:lnSpc>
              <a:spcAft>
                <a:spcPts val="800"/>
              </a:spcAft>
            </a:pPr>
            <a:r>
              <a:rPr lang="es-ES"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F3858C85-7872-46BE-8B3B-4EC3FAE5EEDB}"/>
              </a:ext>
            </a:extLst>
          </p:cNvPr>
          <p:cNvSpPr txBox="1"/>
          <p:nvPr/>
        </p:nvSpPr>
        <p:spPr>
          <a:xfrm>
            <a:off x="566928" y="2536052"/>
            <a:ext cx="10948182" cy="4247317"/>
          </a:xfrm>
          <a:prstGeom prst="rect">
            <a:avLst/>
          </a:prstGeom>
          <a:noFill/>
        </p:spPr>
        <p:txBody>
          <a:bodyPr wrap="square">
            <a:spAutoFit/>
          </a:bodyPr>
          <a:lstStyle/>
          <a:p>
            <a:pPr algn="just"/>
            <a:r>
              <a:rPr lang="es-ES" sz="1800" b="1" dirty="0">
                <a:solidFill>
                  <a:srgbClr val="000000"/>
                </a:solidFill>
                <a:effectLst/>
                <a:latin typeface="Arial" panose="020B0604020202020204" pitchFamily="34" charset="0"/>
                <a:ea typeface="Tahoma" panose="020B0604030504040204" pitchFamily="34" charset="0"/>
              </a:rPr>
              <a:t>Recepción de pedidos en farmacia.</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La recepción de pedidos en farmacia  se realiza en la bodega del local, en caso que no exista una bodega delimitada en una zona para colocar los envases que  contienenen los medicamentos que han sido enviados por los proveedores.</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b="1" dirty="0">
                <a:solidFill>
                  <a:srgbClr val="000000"/>
                </a:solidFill>
                <a:effectLst/>
                <a:latin typeface="Arial" panose="020B0604020202020204" pitchFamily="34" charset="0"/>
                <a:ea typeface="Tahoma" panose="020B0604030504040204" pitchFamily="34" charset="0"/>
              </a:rPr>
              <a:t>Se realizan dos tipos de inspección a los productos y demás insumos.</a:t>
            </a:r>
            <a:endParaRPr lang="es-CL" sz="1800" b="1" dirty="0">
              <a:effectLst/>
              <a:latin typeface="Tahoma" panose="020B0604030504040204" pitchFamily="34" charset="0"/>
              <a:ea typeface="Tahoma" panose="020B0604030504040204" pitchFamily="34" charset="0"/>
            </a:endParaRPr>
          </a:p>
          <a:p>
            <a:pPr marL="342900" lvl="0" indent="-342900" algn="just">
              <a:buFont typeface="+mj-lt"/>
              <a:buAutoNum type="alphaLcParenR"/>
            </a:pPr>
            <a:r>
              <a:rPr lang="es-ES" sz="1800" dirty="0">
                <a:solidFill>
                  <a:srgbClr val="000000"/>
                </a:solidFill>
                <a:effectLst/>
                <a:latin typeface="Arial" panose="020B0604020202020204" pitchFamily="34" charset="0"/>
                <a:ea typeface="Tahoma" panose="020B0604030504040204" pitchFamily="34" charset="0"/>
              </a:rPr>
              <a:t>Inspección general: se  revisan condiciones generales del producto como conservcación del embalaje secundario (cajas externas) o el embalaje primario (caja o recipiente donde  se encuentra la forma farmacéutica). Se debe corroborar que se hayan recibido la cantidad de unidades que se detalla en factura y que corresponda al producto declarado en factura.</a:t>
            </a:r>
            <a:endParaRPr lang="es-CL" sz="1800" dirty="0">
              <a:effectLst/>
              <a:latin typeface="Tahoma" panose="020B0604030504040204" pitchFamily="34" charset="0"/>
              <a:ea typeface="Tahoma" panose="020B0604030504040204" pitchFamily="34" charset="0"/>
            </a:endParaRPr>
          </a:p>
          <a:p>
            <a:pPr marL="342900" lvl="0" indent="-342900" algn="just">
              <a:buFont typeface="+mj-lt"/>
              <a:buAutoNum type="alphaLcParenR"/>
            </a:pPr>
            <a:r>
              <a:rPr lang="es-ES" sz="1800" dirty="0">
                <a:solidFill>
                  <a:srgbClr val="000000"/>
                </a:solidFill>
                <a:effectLst/>
                <a:latin typeface="Arial" panose="020B0604020202020204" pitchFamily="34" charset="0"/>
                <a:ea typeface="Tahoma" panose="020B0604030504040204" pitchFamily="34" charset="0"/>
              </a:rPr>
              <a:t>Inspección técnica: la realiza el personal Técnico en Farmacia o el Químico-Farmacéutico, se revisa lote y venciemiento, además en el caso de los productos controlados se  realiza solo por el Químico-Farmacéutico. Se debe corroborar su cantidad, el tipo de producto en correspondencia con la factura y el lote/ vencimiento.</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18524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321273"/>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877335" y="1545243"/>
            <a:ext cx="4847448" cy="470000"/>
          </a:xfrm>
          <a:prstGeom prst="rect">
            <a:avLst/>
          </a:prstGeom>
          <a:noFill/>
        </p:spPr>
        <p:txBody>
          <a:bodyPr wrap="square">
            <a:spAutoFit/>
          </a:bodyPr>
          <a:lstStyle/>
          <a:p>
            <a:pPr>
              <a:lnSpc>
                <a:spcPct val="107000"/>
              </a:lnSpc>
              <a:spcAft>
                <a:spcPts val="800"/>
              </a:spcAft>
            </a:pPr>
            <a:r>
              <a:rPr lang="es-ES"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F3858C85-7872-46BE-8B3B-4EC3FAE5EEDB}"/>
              </a:ext>
            </a:extLst>
          </p:cNvPr>
          <p:cNvSpPr txBox="1"/>
          <p:nvPr/>
        </p:nvSpPr>
        <p:spPr>
          <a:xfrm>
            <a:off x="566928" y="2536052"/>
            <a:ext cx="7381318" cy="3582647"/>
          </a:xfrm>
          <a:prstGeom prst="rect">
            <a:avLst/>
          </a:prstGeom>
          <a:noFill/>
        </p:spPr>
        <p:txBody>
          <a:bodyPr wrap="square">
            <a:spAutoFit/>
          </a:bodyPr>
          <a:lstStyle/>
          <a:p>
            <a:pPr algn="just"/>
            <a:r>
              <a:rPr lang="es-ES" sz="1800" b="1" dirty="0">
                <a:solidFill>
                  <a:srgbClr val="000000"/>
                </a:solidFill>
                <a:effectLst/>
                <a:latin typeface="Arial" panose="020B0604020202020204" pitchFamily="34" charset="0"/>
                <a:ea typeface="Tahoma" panose="020B0604030504040204" pitchFamily="34" charset="0"/>
              </a:rPr>
              <a:t>Almacenamiento y reposición de productos en sala.</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p>
          <a:p>
            <a:pPr algn="just"/>
            <a:endParaRPr lang="es-ES" dirty="0">
              <a:solidFill>
                <a:srgbClr val="000000"/>
              </a:solidFill>
              <a:latin typeface="Arial" panose="020B0604020202020204" pitchFamily="34" charset="0"/>
              <a:ea typeface="Tahoma" panose="020B0604030504040204" pitchFamily="34"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a) Nombre: Nombre con que figura el producto en el sistema.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b) Código: Fue necesario introducir los códigos que identifican a cada uno de los productos que se manejan, tanto el código original del producto (SKU) como el código que se le asigna internamente a cada uno de ellos.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c) Categoría: Se debió indicar a qué categoría correspondía cada producto que se mostraba en el sistema informático.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CL" sz="1800" dirty="0">
              <a:effectLst/>
              <a:latin typeface="Tahoma" panose="020B0604030504040204" pitchFamily="34" charset="0"/>
              <a:ea typeface="Tahoma" panose="020B0604030504040204" pitchFamily="34" charset="0"/>
            </a:endParaRPr>
          </a:p>
        </p:txBody>
      </p:sp>
      <p:pic>
        <p:nvPicPr>
          <p:cNvPr id="2050" name="Picture 2" descr="17,298 imágenes, fotos de stock ...">
            <a:extLst>
              <a:ext uri="{FF2B5EF4-FFF2-40B4-BE49-F238E27FC236}">
                <a16:creationId xmlns:a16="http://schemas.microsoft.com/office/drawing/2014/main" id="{1826F6D5-B7A7-47FA-9FD2-013ECD10B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306" y="2920032"/>
            <a:ext cx="3731257" cy="245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7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321273"/>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877335" y="1545243"/>
            <a:ext cx="4847448" cy="470000"/>
          </a:xfrm>
          <a:prstGeom prst="rect">
            <a:avLst/>
          </a:prstGeom>
          <a:noFill/>
        </p:spPr>
        <p:txBody>
          <a:bodyPr wrap="square">
            <a:spAutoFit/>
          </a:bodyPr>
          <a:lstStyle/>
          <a:p>
            <a:pPr>
              <a:lnSpc>
                <a:spcPct val="107000"/>
              </a:lnSpc>
              <a:spcAft>
                <a:spcPts val="800"/>
              </a:spcAft>
            </a:pPr>
            <a:r>
              <a:rPr lang="es-ES"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F3858C85-7872-46BE-8B3B-4EC3FAE5EEDB}"/>
              </a:ext>
            </a:extLst>
          </p:cNvPr>
          <p:cNvSpPr txBox="1"/>
          <p:nvPr/>
        </p:nvSpPr>
        <p:spPr>
          <a:xfrm>
            <a:off x="558209" y="2140125"/>
            <a:ext cx="7381318" cy="3769173"/>
          </a:xfrm>
          <a:prstGeom prst="rect">
            <a:avLst/>
          </a:prstGeom>
          <a:noFill/>
        </p:spPr>
        <p:txBody>
          <a:bodyPr wrap="square">
            <a:spAutoFit/>
          </a:bodyPr>
          <a:lstStyle/>
          <a:p>
            <a:pPr algn="just"/>
            <a:r>
              <a:rPr lang="es-ES" sz="1800" b="1" dirty="0">
                <a:solidFill>
                  <a:srgbClr val="000000"/>
                </a:solidFill>
                <a:effectLst/>
                <a:latin typeface="Arial" panose="020B0604020202020204" pitchFamily="34" charset="0"/>
                <a:ea typeface="Tahoma" panose="020B0604030504040204" pitchFamily="34" charset="0"/>
              </a:rPr>
              <a:t>Almacenamiento y reposición de productos en sala.</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p>
          <a:p>
            <a:pPr algn="just"/>
            <a:endParaRPr lang="es-ES" dirty="0">
              <a:solidFill>
                <a:srgbClr val="000000"/>
              </a:solidFill>
              <a:latin typeface="Arial" panose="020B0604020202020204" pitchFamily="34" charset="0"/>
              <a:ea typeface="Tahoma" panose="020B0604030504040204" pitchFamily="34"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d) Valores de Referencia: Los valores de referencia se indicaron para establecer de manera clara las fluctuaciones de precio que puede tener cada producto que se adquiere, lo cual pudiera servir al momento de negociar los precios a los que se tranzan los bienes.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 e) Stocks históricos: Los stocks históricos de cada producto están asociados al nivel de stock a través del tiempo, para poder tomar dichos datos en cuenta al momento de realizar planeaciones a mediano o largo plazo como el plan anual de compras.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L" sz="1800" dirty="0">
              <a:effectLst/>
              <a:latin typeface="Tahoma" panose="020B0604030504040204" pitchFamily="34" charset="0"/>
              <a:ea typeface="Tahoma" panose="020B0604030504040204" pitchFamily="34" charset="0"/>
            </a:endParaRPr>
          </a:p>
        </p:txBody>
      </p:sp>
      <p:pic>
        <p:nvPicPr>
          <p:cNvPr id="4" name="Imagen 3">
            <a:extLst>
              <a:ext uri="{FF2B5EF4-FFF2-40B4-BE49-F238E27FC236}">
                <a16:creationId xmlns:a16="http://schemas.microsoft.com/office/drawing/2014/main" id="{0542AA96-FAA3-4657-8285-2B76D7316D46}"/>
              </a:ext>
            </a:extLst>
          </p:cNvPr>
          <p:cNvPicPr>
            <a:picLocks noChangeAspect="1"/>
          </p:cNvPicPr>
          <p:nvPr/>
        </p:nvPicPr>
        <p:blipFill>
          <a:blip r:embed="rId2"/>
          <a:stretch>
            <a:fillRect/>
          </a:stretch>
        </p:blipFill>
        <p:spPr>
          <a:xfrm>
            <a:off x="8154505" y="2875650"/>
            <a:ext cx="3568103" cy="2672633"/>
          </a:xfrm>
          <a:prstGeom prst="rect">
            <a:avLst/>
          </a:prstGeom>
        </p:spPr>
      </p:pic>
    </p:spTree>
    <p:extLst>
      <p:ext uri="{BB962C8B-B14F-4D97-AF65-F5344CB8AC3E}">
        <p14:creationId xmlns:p14="http://schemas.microsoft.com/office/powerpoint/2010/main" val="70865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321273"/>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877335" y="1545243"/>
            <a:ext cx="4847448" cy="470000"/>
          </a:xfrm>
          <a:prstGeom prst="rect">
            <a:avLst/>
          </a:prstGeom>
          <a:noFill/>
        </p:spPr>
        <p:txBody>
          <a:bodyPr wrap="square">
            <a:spAutoFit/>
          </a:bodyPr>
          <a:lstStyle/>
          <a:p>
            <a:pPr>
              <a:lnSpc>
                <a:spcPct val="107000"/>
              </a:lnSpc>
              <a:spcAft>
                <a:spcPts val="800"/>
              </a:spcAft>
            </a:pPr>
            <a:r>
              <a:rPr lang="es-ES"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4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F3858C85-7872-46BE-8B3B-4EC3FAE5EEDB}"/>
              </a:ext>
            </a:extLst>
          </p:cNvPr>
          <p:cNvSpPr txBox="1"/>
          <p:nvPr/>
        </p:nvSpPr>
        <p:spPr>
          <a:xfrm>
            <a:off x="558209" y="2140125"/>
            <a:ext cx="7381318" cy="3492174"/>
          </a:xfrm>
          <a:prstGeom prst="rect">
            <a:avLst/>
          </a:prstGeom>
          <a:noFill/>
        </p:spPr>
        <p:txBody>
          <a:bodyPr wrap="square">
            <a:spAutoFit/>
          </a:bodyPr>
          <a:lstStyle/>
          <a:p>
            <a:pPr algn="just"/>
            <a:r>
              <a:rPr lang="es-ES" sz="1800" b="1" dirty="0">
                <a:solidFill>
                  <a:srgbClr val="000000"/>
                </a:solidFill>
                <a:effectLst/>
                <a:latin typeface="Arial" panose="020B0604020202020204" pitchFamily="34" charset="0"/>
                <a:ea typeface="Tahoma" panose="020B0604030504040204" pitchFamily="34" charset="0"/>
              </a:rPr>
              <a:t>Almacenamiento y reposición de productos en sala.</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f) Precio de compra: Se incluyó también el precio en que finalmente se compra el insumo, para poder ir actualizando el valor de referencia y el valor histórico.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g) Consumo semanal / mensual / anual: Se incluyó el consumo promedio de cada producto con el fin de poder establecer cuándo se deberá efectuar una compra (aunque no se realice una solicitud de compra). De esta manera se podría anticipar ante un eventual quiebre de stock</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L" sz="1800" dirty="0">
              <a:effectLst/>
              <a:latin typeface="Tahoma" panose="020B0604030504040204" pitchFamily="34" charset="0"/>
              <a:ea typeface="Tahoma" panose="020B0604030504040204" pitchFamily="34" charset="0"/>
            </a:endParaRPr>
          </a:p>
        </p:txBody>
      </p:sp>
      <p:pic>
        <p:nvPicPr>
          <p:cNvPr id="3" name="Imagen 2">
            <a:extLst>
              <a:ext uri="{FF2B5EF4-FFF2-40B4-BE49-F238E27FC236}">
                <a16:creationId xmlns:a16="http://schemas.microsoft.com/office/drawing/2014/main" id="{44DEBDFF-8567-4D31-86A5-1B90EC6BE2CB}"/>
              </a:ext>
            </a:extLst>
          </p:cNvPr>
          <p:cNvPicPr>
            <a:picLocks noChangeAspect="1"/>
          </p:cNvPicPr>
          <p:nvPr/>
        </p:nvPicPr>
        <p:blipFill>
          <a:blip r:embed="rId2"/>
          <a:stretch>
            <a:fillRect/>
          </a:stretch>
        </p:blipFill>
        <p:spPr>
          <a:xfrm>
            <a:off x="8515174" y="2715028"/>
            <a:ext cx="2791880" cy="2938527"/>
          </a:xfrm>
          <a:prstGeom prst="rect">
            <a:avLst/>
          </a:prstGeom>
        </p:spPr>
      </p:pic>
    </p:spTree>
    <p:extLst>
      <p:ext uri="{BB962C8B-B14F-4D97-AF65-F5344CB8AC3E}">
        <p14:creationId xmlns:p14="http://schemas.microsoft.com/office/powerpoint/2010/main" val="165394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729688" y="2129017"/>
            <a:ext cx="7640589" cy="407035"/>
          </a:xfrm>
          <a:prstGeom prst="rect">
            <a:avLst/>
          </a:prstGeom>
          <a:noFill/>
        </p:spPr>
        <p:txBody>
          <a:bodyPr wrap="square">
            <a:spAutoFit/>
          </a:bodyPr>
          <a:lstStyle/>
          <a:p>
            <a:pPr>
              <a:lnSpc>
                <a:spcPct val="107000"/>
              </a:lnSpc>
              <a:spcAft>
                <a:spcPts val="800"/>
              </a:spcAft>
            </a:pPr>
            <a:r>
              <a:rPr lang="es-ES" sz="2000" b="1" kern="100" dirty="0">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41C95BBF-87EF-4D9A-B732-7AFA16BDA1E1}"/>
              </a:ext>
            </a:extLst>
          </p:cNvPr>
          <p:cNvSpPr txBox="1"/>
          <p:nvPr/>
        </p:nvSpPr>
        <p:spPr>
          <a:xfrm>
            <a:off x="729688" y="2698164"/>
            <a:ext cx="4729003" cy="2862322"/>
          </a:xfrm>
          <a:prstGeom prst="rect">
            <a:avLst/>
          </a:prstGeom>
          <a:noFill/>
        </p:spPr>
        <p:txBody>
          <a:bodyPr wrap="square" rtlCol="0">
            <a:spAutoFit/>
          </a:bodyPr>
          <a:lstStyle/>
          <a:p>
            <a:r>
              <a:rPr lang="es-ES" sz="2000" u="sng" dirty="0"/>
              <a:t>Sistema FEFO</a:t>
            </a:r>
          </a:p>
          <a:p>
            <a:r>
              <a:rPr lang="es-CL" sz="2000" b="0" i="0" dirty="0">
                <a:effectLst/>
                <a:latin typeface="Primary"/>
              </a:rPr>
              <a:t>El </a:t>
            </a:r>
            <a:r>
              <a:rPr lang="es-CL" sz="2000" b="1" i="0" dirty="0">
                <a:effectLst/>
                <a:latin typeface="Secondary"/>
              </a:rPr>
              <a:t>FEFO </a:t>
            </a:r>
            <a:r>
              <a:rPr lang="es-CL" sz="2000" b="0" i="0" dirty="0">
                <a:effectLst/>
                <a:latin typeface="Primary"/>
              </a:rPr>
              <a:t>(First Expires, First Out) / </a:t>
            </a:r>
            <a:r>
              <a:rPr lang="es-CL" sz="2000" b="1" i="0" strike="noStrike" dirty="0">
                <a:effectLst/>
                <a:latin typeface="Secondary"/>
                <a:hlinkClick r:id="rId2">
                  <a:extLst>
                    <a:ext uri="{A12FA001-AC4F-418D-AE19-62706E023703}">
                      <ahyp:hlinkClr xmlns:ahyp="http://schemas.microsoft.com/office/drawing/2018/hyperlinkcolor" val="tx"/>
                    </a:ext>
                  </a:extLst>
                </a:hlinkClick>
              </a:rPr>
              <a:t>FIFO</a:t>
            </a:r>
            <a:r>
              <a:rPr lang="es-CL" sz="2000" b="0" i="0" dirty="0">
                <a:effectLst/>
                <a:latin typeface="Primary"/>
              </a:rPr>
              <a:t> (First In, First Out) </a:t>
            </a:r>
            <a:r>
              <a:rPr lang="es-CL" sz="2000" b="1" i="0" dirty="0">
                <a:effectLst/>
                <a:latin typeface="Secondary"/>
              </a:rPr>
              <a:t>es una técnica de gestión de la carga que trata de distribuir los productos (hacerlos fluir por la cadena de suministro</a:t>
            </a:r>
            <a:r>
              <a:rPr lang="es-CL" sz="2000" b="0" i="0" dirty="0">
                <a:effectLst/>
                <a:latin typeface="Primary"/>
              </a:rPr>
              <a:t> seleccionando primero los que caduquen antes (</a:t>
            </a:r>
            <a:r>
              <a:rPr lang="es-CL" sz="2000" b="1" i="0" dirty="0">
                <a:effectLst/>
                <a:latin typeface="Secondary"/>
              </a:rPr>
              <a:t>First Expires, First Out</a:t>
            </a:r>
            <a:r>
              <a:rPr lang="es-CL" sz="2000" b="0" i="0" dirty="0">
                <a:effectLst/>
                <a:latin typeface="Primary"/>
              </a:rPr>
              <a:t>) y a igualdad de caducidad los más antiguos (</a:t>
            </a:r>
            <a:r>
              <a:rPr lang="es-CL" sz="2000" b="1" i="0" dirty="0">
                <a:effectLst/>
                <a:latin typeface="Secondary"/>
              </a:rPr>
              <a:t>First in, First Out</a:t>
            </a:r>
            <a:r>
              <a:rPr lang="es-CL" sz="2000" b="0" i="0" dirty="0">
                <a:effectLst/>
                <a:latin typeface="Primary"/>
              </a:rPr>
              <a:t>).</a:t>
            </a:r>
            <a:endParaRPr lang="es-CL" sz="2000" dirty="0"/>
          </a:p>
        </p:txBody>
      </p:sp>
      <p:pic>
        <p:nvPicPr>
          <p:cNvPr id="1026" name="Picture 2" descr="Medicamentos: “no hay desabastecimiento ...">
            <a:extLst>
              <a:ext uri="{FF2B5EF4-FFF2-40B4-BE49-F238E27FC236}">
                <a16:creationId xmlns:a16="http://schemas.microsoft.com/office/drawing/2014/main" id="{0C5F83CC-B364-491D-8409-873875CD2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681" y="2317554"/>
            <a:ext cx="5115861" cy="340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004950" y="210932"/>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697225" y="1163980"/>
            <a:ext cx="7640589" cy="407035"/>
          </a:xfrm>
          <a:prstGeom prst="rect">
            <a:avLst/>
          </a:prstGeom>
          <a:noFill/>
        </p:spPr>
        <p:txBody>
          <a:bodyPr wrap="square">
            <a:spAutoFit/>
          </a:bodyPr>
          <a:lstStyle/>
          <a:p>
            <a:pPr>
              <a:lnSpc>
                <a:spcPct val="107000"/>
              </a:lnSpc>
              <a:spcAft>
                <a:spcPts val="800"/>
              </a:spcAft>
            </a:pPr>
            <a:r>
              <a:rPr lang="es-ES" sz="2000" b="1" kern="100" dirty="0">
                <a:latin typeface="Calibri" panose="020F0502020204030204" pitchFamily="34" charset="0"/>
                <a:ea typeface="Times New Roman" panose="02020603050405020304" pitchFamily="18" charset="0"/>
                <a:cs typeface="Times New Roman" panose="02020603050405020304" pitchFamily="18" charset="0"/>
              </a:rPr>
              <a:t>CONFECCION DE NOTAS DE CREDITO</a:t>
            </a:r>
            <a:endParaRPr lang="es-CL"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B943FF62-6A37-433B-9DD2-D3FEEB864405}"/>
              </a:ext>
            </a:extLst>
          </p:cNvPr>
          <p:cNvSpPr txBox="1"/>
          <p:nvPr/>
        </p:nvSpPr>
        <p:spPr>
          <a:xfrm>
            <a:off x="649226" y="1625553"/>
            <a:ext cx="6096000" cy="3693319"/>
          </a:xfrm>
          <a:prstGeom prst="rect">
            <a:avLst/>
          </a:prstGeom>
          <a:noFill/>
        </p:spPr>
        <p:txBody>
          <a:bodyPr wrap="square">
            <a:spAutoFit/>
          </a:bodyPr>
          <a:lstStyle/>
          <a:p>
            <a:pPr algn="just"/>
            <a:r>
              <a:rPr lang="es-ES" sz="1800" b="1" dirty="0">
                <a:solidFill>
                  <a:srgbClr val="000000"/>
                </a:solidFill>
                <a:effectLst/>
                <a:latin typeface="Arial" panose="020B0604020202020204" pitchFamily="34" charset="0"/>
                <a:ea typeface="Tahoma" panose="020B0604030504040204" pitchFamily="34" charset="0"/>
              </a:rPr>
              <a:t>Confección de notas de crédito y devoluciones a los clientes.</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La devolución de un producto es un procedimiento en ocasiones complejo y puede  deberse a diversas causas:</a:t>
            </a:r>
            <a:endParaRPr lang="es-CL" sz="1800" dirty="0">
              <a:effectLst/>
              <a:latin typeface="Tahoma" panose="020B0604030504040204" pitchFamily="34" charset="0"/>
              <a:ea typeface="Tahoma" panose="020B0604030504040204" pitchFamily="34" charset="0"/>
            </a:endParaRPr>
          </a:p>
          <a:p>
            <a:pPr marL="342900" lvl="0" indent="-342900" algn="just">
              <a:buFont typeface="Wingdings" panose="05000000000000000000" pitchFamily="2" charset="2"/>
              <a:buChar char=""/>
            </a:pPr>
            <a:r>
              <a:rPr lang="es-ES" sz="1800" dirty="0">
                <a:solidFill>
                  <a:srgbClr val="000000"/>
                </a:solidFill>
                <a:effectLst/>
                <a:latin typeface="Arial" panose="020B0604020202020204" pitchFamily="34" charset="0"/>
                <a:ea typeface="Tahoma" panose="020B0604030504040204" pitchFamily="34" charset="0"/>
              </a:rPr>
              <a:t>No correspondencia en el tipo de producto </a:t>
            </a:r>
            <a:r>
              <a:rPr lang="es-ES" sz="1800">
                <a:solidFill>
                  <a:srgbClr val="000000"/>
                </a:solidFill>
                <a:effectLst/>
                <a:latin typeface="Arial" panose="020B0604020202020204" pitchFamily="34" charset="0"/>
                <a:ea typeface="Tahoma" panose="020B0604030504040204" pitchFamily="34" charset="0"/>
              </a:rPr>
              <a:t>dispensado (con </a:t>
            </a:r>
            <a:r>
              <a:rPr lang="es-ES" sz="1800" dirty="0">
                <a:solidFill>
                  <a:srgbClr val="000000"/>
                </a:solidFill>
                <a:effectLst/>
                <a:latin typeface="Arial" panose="020B0604020202020204" pitchFamily="34" charset="0"/>
                <a:ea typeface="Tahoma" panose="020B0604030504040204" pitchFamily="34" charset="0"/>
              </a:rPr>
              <a:t>la receta o con lo solicitado por el cliente verbalmente), o por errores en la dosis del producto que no corresponde a la que se  prescribió.</a:t>
            </a:r>
            <a:endParaRPr lang="es-CL" sz="1800" dirty="0">
              <a:effectLst/>
              <a:latin typeface="Tahoma" panose="020B0604030504040204" pitchFamily="34" charset="0"/>
              <a:ea typeface="Tahoma" panose="020B0604030504040204" pitchFamily="34" charset="0"/>
            </a:endParaRPr>
          </a:p>
          <a:p>
            <a:pPr marL="342900" lvl="0" indent="-342900" algn="just">
              <a:buFont typeface="Wingdings" panose="05000000000000000000" pitchFamily="2" charset="2"/>
              <a:buChar char=""/>
            </a:pPr>
            <a:r>
              <a:rPr lang="es-ES" sz="1800" dirty="0">
                <a:solidFill>
                  <a:srgbClr val="000000"/>
                </a:solidFill>
                <a:effectLst/>
                <a:latin typeface="Arial" panose="020B0604020202020204" pitchFamily="34" charset="0"/>
                <a:ea typeface="Tahoma" panose="020B0604030504040204" pitchFamily="34" charset="0"/>
              </a:rPr>
              <a:t>Producto con problemas tecnológicos ( problemas de  elaboración), manchados o en mal estado.</a:t>
            </a:r>
            <a:endParaRPr lang="es-CL" sz="1800" dirty="0">
              <a:effectLst/>
              <a:latin typeface="Tahoma" panose="020B0604030504040204" pitchFamily="34" charset="0"/>
              <a:ea typeface="Tahoma" panose="020B0604030504040204" pitchFamily="34" charset="0"/>
            </a:endParaRPr>
          </a:p>
          <a:p>
            <a:pPr marL="342900" lvl="0" indent="-342900" algn="just">
              <a:buFont typeface="Wingdings" panose="05000000000000000000" pitchFamily="2" charset="2"/>
              <a:buChar char=""/>
            </a:pPr>
            <a:r>
              <a:rPr lang="es-ES" sz="1800" dirty="0">
                <a:solidFill>
                  <a:srgbClr val="000000"/>
                </a:solidFill>
                <a:effectLst/>
                <a:latin typeface="Arial" panose="020B0604020202020204" pitchFamily="34" charset="0"/>
                <a:ea typeface="Tahoma" panose="020B0604030504040204" pitchFamily="34" charset="0"/>
              </a:rPr>
              <a:t>Productos con errores en precio de venta y similares</a:t>
            </a:r>
            <a:endParaRPr lang="es-CL" dirty="0">
              <a:latin typeface="Tahoma" panose="020B0604030504040204" pitchFamily="34" charset="0"/>
              <a:ea typeface="Tahoma" panose="020B0604030504040204" pitchFamily="34" charset="0"/>
            </a:endParaRPr>
          </a:p>
          <a:p>
            <a:pPr marL="342900" lvl="0" indent="-342900" algn="just">
              <a:buFont typeface="Wingdings" panose="05000000000000000000" pitchFamily="2" charset="2"/>
              <a:buChar char=""/>
            </a:pPr>
            <a:r>
              <a:rPr lang="es-CL" sz="1800" kern="100" dirty="0">
                <a:solidFill>
                  <a:srgbClr val="000000"/>
                </a:solidFill>
                <a:effectLst/>
                <a:latin typeface="Arial" panose="020B0604020202020204" pitchFamily="34" charset="0"/>
                <a:ea typeface="Times New Roman" panose="02020603050405020304" pitchFamily="18" charset="0"/>
              </a:rPr>
              <a:t>Otras causas para devoluciones</a:t>
            </a:r>
            <a:endParaRPr lang="es-CL" dirty="0"/>
          </a:p>
        </p:txBody>
      </p:sp>
      <p:pic>
        <p:nvPicPr>
          <p:cNvPr id="4" name="Imagen 3">
            <a:extLst>
              <a:ext uri="{FF2B5EF4-FFF2-40B4-BE49-F238E27FC236}">
                <a16:creationId xmlns:a16="http://schemas.microsoft.com/office/drawing/2014/main" id="{4BB62085-8C08-490B-B602-DC773472EE3F}"/>
              </a:ext>
            </a:extLst>
          </p:cNvPr>
          <p:cNvPicPr>
            <a:picLocks noChangeAspect="1"/>
          </p:cNvPicPr>
          <p:nvPr/>
        </p:nvPicPr>
        <p:blipFill>
          <a:blip r:embed="rId2"/>
          <a:stretch>
            <a:fillRect/>
          </a:stretch>
        </p:blipFill>
        <p:spPr>
          <a:xfrm>
            <a:off x="7315200" y="2633868"/>
            <a:ext cx="4556414" cy="3575729"/>
          </a:xfrm>
          <a:prstGeom prst="rect">
            <a:avLst/>
          </a:prstGeom>
        </p:spPr>
      </p:pic>
      <p:sp>
        <p:nvSpPr>
          <p:cNvPr id="5" name="CuadroTexto 4">
            <a:extLst>
              <a:ext uri="{FF2B5EF4-FFF2-40B4-BE49-F238E27FC236}">
                <a16:creationId xmlns:a16="http://schemas.microsoft.com/office/drawing/2014/main" id="{189E821E-6407-4DFD-A364-10D326DCDCB4}"/>
              </a:ext>
            </a:extLst>
          </p:cNvPr>
          <p:cNvSpPr txBox="1"/>
          <p:nvPr/>
        </p:nvSpPr>
        <p:spPr>
          <a:xfrm>
            <a:off x="649227" y="5467097"/>
            <a:ext cx="6095999" cy="1477328"/>
          </a:xfrm>
          <a:prstGeom prst="rect">
            <a:avLst/>
          </a:prstGeom>
          <a:solidFill>
            <a:srgbClr val="FFFF00"/>
          </a:solidFill>
        </p:spPr>
        <p:txBody>
          <a:bodyPr wrap="square" rtlCol="0">
            <a:spAutoFit/>
          </a:bodyPr>
          <a:lstStyle/>
          <a:p>
            <a:r>
              <a:rPr lang="es-ES" sz="1800" dirty="0">
                <a:solidFill>
                  <a:srgbClr val="000000"/>
                </a:solidFill>
                <a:effectLst/>
                <a:latin typeface="Arial" panose="020B0604020202020204" pitchFamily="34" charset="0"/>
                <a:ea typeface="Tahoma" panose="020B0604030504040204" pitchFamily="34" charset="0"/>
              </a:rPr>
              <a:t>La nota de Crédito de ingresa al sistema automatizado utilizando el CODIGO del auxiliar ( en ocasiones del Químico farmacéutico quien en varios locales ejecuta la nota de Crédito.</a:t>
            </a:r>
            <a:endParaRPr lang="es-CL" sz="1800" dirty="0">
              <a:effectLst/>
              <a:latin typeface="Tahoma" panose="020B0604030504040204" pitchFamily="34" charset="0"/>
              <a:ea typeface="Tahoma" panose="020B0604030504040204" pitchFamily="34" charset="0"/>
            </a:endParaRPr>
          </a:p>
          <a:p>
            <a:endParaRPr lang="es-CL" dirty="0"/>
          </a:p>
        </p:txBody>
      </p:sp>
    </p:spTree>
    <p:extLst>
      <p:ext uri="{BB962C8B-B14F-4D97-AF65-F5344CB8AC3E}">
        <p14:creationId xmlns:p14="http://schemas.microsoft.com/office/powerpoint/2010/main" val="79226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729688" y="2129017"/>
            <a:ext cx="7640589" cy="407035"/>
          </a:xfrm>
          <a:prstGeom prst="rect">
            <a:avLst/>
          </a:prstGeom>
          <a:noFill/>
        </p:spPr>
        <p:txBody>
          <a:bodyPr wrap="square">
            <a:spAutoFit/>
          </a:bodyPr>
          <a:lstStyle/>
          <a:p>
            <a:pPr>
              <a:lnSpc>
                <a:spcPct val="107000"/>
              </a:lnSpc>
              <a:spcAft>
                <a:spcPts val="800"/>
              </a:spcAft>
            </a:pPr>
            <a:r>
              <a:rPr lang="es-ES" sz="2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41F61F30-E583-43EB-AF6D-A80B72324AE6}"/>
              </a:ext>
            </a:extLst>
          </p:cNvPr>
          <p:cNvSpPr txBox="1"/>
          <p:nvPr/>
        </p:nvSpPr>
        <p:spPr>
          <a:xfrm>
            <a:off x="729687" y="2813880"/>
            <a:ext cx="9736675" cy="2858668"/>
          </a:xfrm>
          <a:prstGeom prst="rect">
            <a:avLst/>
          </a:prstGeom>
          <a:noFill/>
        </p:spPr>
        <p:txBody>
          <a:bodyPr wrap="square">
            <a:spAutoFit/>
          </a:bodyPr>
          <a:lstStyle/>
          <a:p>
            <a:pPr>
              <a:lnSpc>
                <a:spcPct val="107000"/>
              </a:lnSpc>
              <a:spcAft>
                <a:spcPts val="800"/>
              </a:spcAft>
            </a:pP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ingresar los  insumos al sistema computarizado se deben agregar sus atributos.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L" sz="1800" b="1" kern="100" dirty="0">
                <a:effectLst/>
                <a:latin typeface="Arial" panose="020B0604020202020204" pitchFamily="34" charset="0"/>
                <a:ea typeface="Times New Roman" panose="02020603050405020304" pitchFamily="18" charset="0"/>
                <a:cs typeface="Times New Roman" panose="02020603050405020304" pitchFamily="18" charset="0"/>
              </a:rPr>
              <a:t>Atributos del producto: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a) Nombre: Nombre con que figura el producto en el sistema.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b) Código: Fue necesario introducir los códigos que identifican a cada uno de los productos que se manejan, tanto el código original del producto (SKU) como el código que se le asigna internamente a cada uno de ellos.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c) Categoría: Se debió indicar a qué categoría correspondía cada producto que se mostraba en el sistema informático.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66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3367448" y="1604645"/>
            <a:ext cx="7640589" cy="407035"/>
          </a:xfrm>
          <a:prstGeom prst="rect">
            <a:avLst/>
          </a:prstGeom>
          <a:noFill/>
        </p:spPr>
        <p:txBody>
          <a:bodyPr wrap="square">
            <a:spAutoFit/>
          </a:bodyPr>
          <a:lstStyle/>
          <a:p>
            <a:pPr>
              <a:lnSpc>
                <a:spcPct val="107000"/>
              </a:lnSpc>
              <a:spcAft>
                <a:spcPts val="800"/>
              </a:spcAft>
            </a:pPr>
            <a:r>
              <a:rPr lang="es-ES" sz="2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TAREAS DE ADMINISTRACIÓN</a:t>
            </a:r>
            <a:endParaRPr lang="es-CL" sz="2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41F61F30-E583-43EB-AF6D-A80B72324AE6}"/>
              </a:ext>
            </a:extLst>
          </p:cNvPr>
          <p:cNvSpPr txBox="1"/>
          <p:nvPr/>
        </p:nvSpPr>
        <p:spPr>
          <a:xfrm>
            <a:off x="626850" y="2048826"/>
            <a:ext cx="9736675" cy="5140190"/>
          </a:xfrm>
          <a:prstGeom prst="rect">
            <a:avLst/>
          </a:prstGeom>
          <a:noFill/>
        </p:spPr>
        <p:txBody>
          <a:bodyPr wrap="square">
            <a:spAutoFit/>
          </a:bodyPr>
          <a:lstStyle/>
          <a:p>
            <a:pPr>
              <a:lnSpc>
                <a:spcPct val="107000"/>
              </a:lnSpc>
              <a:spcAft>
                <a:spcPts val="800"/>
              </a:spcAft>
            </a:pP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ingresar los  insumos al sistema computarizado se deben agregar sus atributos.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L" sz="1800" b="1" kern="100" dirty="0">
                <a:effectLst/>
                <a:latin typeface="Arial" panose="020B0604020202020204" pitchFamily="34" charset="0"/>
                <a:ea typeface="Times New Roman" panose="02020603050405020304" pitchFamily="18" charset="0"/>
                <a:cs typeface="Times New Roman" panose="02020603050405020304" pitchFamily="18" charset="0"/>
              </a:rPr>
              <a:t>Atributos del producto: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d) Valores de Referencia: Los valores de referencia se indicaron para establecer de manera clara las fluctuaciones de precio que puede tener cada producto que se adquiere, lo cual pudiera servir al momento de negociar los precios a los que se tranzan los bienes.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 e) Stocks históricos: Los stocks históricos de cada producto están asociados al nivel de stock a través del tiempo, para poder tomar dichos datos en cuenta al momento de realizar planeaciones a mediano o largo plazo como el plan anual de compras.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f) Precio de compra: Se incluyó también el precio en que finalmente se compra el insumo, para poder ir actualizando el valor de referencia y el valor histórico.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g) Consumo semanal / mensual / anual: Se incluyó el consumo promedio de cada producto con el fin de poder establecer cuándo se deberá efectuar una compra (aunque no se realice una solicitud de compra). De esta manera se podría anticipar ante un eventual quiebre de stock</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34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25684" y="280394"/>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7206634-7353-4CB0-81DB-15127164BAFD}"/>
              </a:ext>
            </a:extLst>
          </p:cNvPr>
          <p:cNvSpPr txBox="1"/>
          <p:nvPr/>
        </p:nvSpPr>
        <p:spPr>
          <a:xfrm>
            <a:off x="1063032" y="2442124"/>
            <a:ext cx="3427302" cy="3785652"/>
          </a:xfrm>
          <a:prstGeom prst="rect">
            <a:avLst/>
          </a:prstGeom>
          <a:noFill/>
        </p:spPr>
        <p:txBody>
          <a:bodyPr wrap="square">
            <a:spAutoFit/>
          </a:bodyPr>
          <a:lstStyle/>
          <a:p>
            <a:pPr algn="ctr"/>
            <a:r>
              <a:rPr lang="es-ES" sz="2400" b="1" dirty="0">
                <a:solidFill>
                  <a:srgbClr val="000000"/>
                </a:solidFill>
                <a:effectLst/>
                <a:latin typeface="Arial" panose="020B0604020202020204" pitchFamily="34" charset="0"/>
                <a:ea typeface="Tahoma" panose="020B0604030504040204" pitchFamily="34" charset="0"/>
              </a:rPr>
              <a:t>Políticas de canje en unidades de farmacia.</a:t>
            </a:r>
          </a:p>
          <a:p>
            <a:pPr algn="ctr"/>
            <a:endParaRPr lang="es-ES" sz="2400" b="1" dirty="0">
              <a:solidFill>
                <a:srgbClr val="000000"/>
              </a:solidFill>
              <a:latin typeface="Arial" panose="020B0604020202020204" pitchFamily="34" charset="0"/>
              <a:ea typeface="Tahoma" panose="020B0604030504040204" pitchFamily="34" charset="0"/>
            </a:endParaRPr>
          </a:p>
          <a:p>
            <a:pPr algn="ctr"/>
            <a:r>
              <a:rPr lang="es-ES" sz="2400" b="1" dirty="0">
                <a:solidFill>
                  <a:srgbClr val="000000"/>
                </a:solidFill>
                <a:effectLst/>
                <a:latin typeface="Arial" panose="020B0604020202020204" pitchFamily="34" charset="0"/>
                <a:ea typeface="Tahoma" panose="020B0604030504040204" pitchFamily="34" charset="0"/>
              </a:rPr>
              <a:t>Control de vencimiento y almacenamiento de 	medicamentos.</a:t>
            </a:r>
          </a:p>
          <a:p>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pic>
        <p:nvPicPr>
          <p:cNvPr id="3" name="Imagen 2">
            <a:extLst>
              <a:ext uri="{FF2B5EF4-FFF2-40B4-BE49-F238E27FC236}">
                <a16:creationId xmlns:a16="http://schemas.microsoft.com/office/drawing/2014/main" id="{1DB089FB-7AB6-46B0-8754-60B859D7C594}"/>
              </a:ext>
            </a:extLst>
          </p:cNvPr>
          <p:cNvPicPr>
            <a:picLocks noChangeAspect="1"/>
          </p:cNvPicPr>
          <p:nvPr/>
        </p:nvPicPr>
        <p:blipFill>
          <a:blip r:embed="rId2"/>
          <a:stretch>
            <a:fillRect/>
          </a:stretch>
        </p:blipFill>
        <p:spPr>
          <a:xfrm>
            <a:off x="5553366" y="2442124"/>
            <a:ext cx="5772137" cy="3054735"/>
          </a:xfrm>
          <a:prstGeom prst="rect">
            <a:avLst/>
          </a:prstGeom>
        </p:spPr>
      </p:pic>
    </p:spTree>
    <p:extLst>
      <p:ext uri="{BB962C8B-B14F-4D97-AF65-F5344CB8AC3E}">
        <p14:creationId xmlns:p14="http://schemas.microsoft.com/office/powerpoint/2010/main" val="375499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25684" y="280394"/>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7206634-7353-4CB0-81DB-15127164BAFD}"/>
              </a:ext>
            </a:extLst>
          </p:cNvPr>
          <p:cNvSpPr txBox="1"/>
          <p:nvPr/>
        </p:nvSpPr>
        <p:spPr>
          <a:xfrm>
            <a:off x="826043" y="1474887"/>
            <a:ext cx="10539914" cy="5078313"/>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ahoma" panose="020B0604030504040204" pitchFamily="34" charset="0"/>
              </a:rPr>
              <a:t>Políticas de canje en unidades de farmacia.Control de vencimiento y almacenamiento de 	medicamentos.</a:t>
            </a:r>
          </a:p>
          <a:p>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El Servicio de Canje, consiste en la realización de un cambio físico, de los productos elaborados por los laboratorios productores que fungen como proveedores del establecimiento de farmacia. Los productos que hayan llegado a su fecha de expiración pueden ser sustituidos o respuestos por otros de exactamente iguales características, pero con una fecha de vencimiento adecuada para su comercialización.</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En este  proceso de confección de la solicitud de canje al labortorio participa el Químico Farmacéutico y debe acompañar la mercadería  con su guía de despacho ( por Caja o embalaje) y adjuntar la documentación específica que solicite cada proveedor.</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Las devoluciones a los proveedores muchas veces responden a causas como: errores en los pedidos que se realizaron al proveedor o productos que  han sufrido daños o se encuentran en mal estado al ser recepcionados en el establecimiento farmacéutico.</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68085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a:t> </a:t>
            </a:r>
            <a:r>
              <a:rPr lang="en-US" sz="2800" b="1">
                <a:solidFill>
                  <a:schemeClr val="accent2">
                    <a:lumMod val="50000"/>
                  </a:schemeClr>
                </a:solidFill>
              </a:rPr>
              <a:t>HABILIDADES EN FARMACIA</a:t>
            </a:r>
            <a:endParaRPr lang="en-US" sz="2800" b="1" dirty="0">
              <a:solidFill>
                <a:schemeClr val="accent2">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A92C65EA-366F-401E-B5A8-4FEABCADB17E}"/>
              </a:ext>
            </a:extLst>
          </p:cNvPr>
          <p:cNvSpPr txBox="1"/>
          <p:nvPr/>
        </p:nvSpPr>
        <p:spPr>
          <a:xfrm>
            <a:off x="768073" y="2342270"/>
            <a:ext cx="6561195" cy="4072910"/>
          </a:xfrm>
          <a:prstGeom prst="rect">
            <a:avLst/>
          </a:prstGeom>
          <a:noFill/>
        </p:spPr>
        <p:txBody>
          <a:bodyPr wrap="square" rtlCol="0">
            <a:spAutoFit/>
          </a:bodyPr>
          <a:lstStyle/>
          <a:p>
            <a:pPr algn="just">
              <a:lnSpc>
                <a:spcPct val="107000"/>
              </a:lnSpc>
              <a:spcAft>
                <a:spcPts val="800"/>
              </a:spcAft>
            </a:pPr>
            <a:r>
              <a:rPr lang="es-CL" sz="20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auxiliar de farmacia y sus funciones dentro del servicio farmacéutico.</a:t>
            </a:r>
            <a:endParaRPr lang="es-CL" sz="2000" kern="1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2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auxiliar de farmacia centra su trabajo en la dispensación/ venta y asesoramiento terapéutico a los clientes /pacientes. </a:t>
            </a:r>
            <a:endParaRPr lang="es-CL" sz="2000" kern="10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L" sz="2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2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Además realiza importantes funciones de  organización del local, reposición de productos en estantería y recepción de recetas de tipo magistral o de productos controlados </a:t>
            </a:r>
            <a:r>
              <a:rPr lang="es-CL" sz="1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viabilizar su dispensación.</a:t>
            </a:r>
            <a:endParaRPr lang="es-CL" sz="18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pic>
        <p:nvPicPr>
          <p:cNvPr id="5" name="Imagen 4">
            <a:extLst>
              <a:ext uri="{FF2B5EF4-FFF2-40B4-BE49-F238E27FC236}">
                <a16:creationId xmlns:a16="http://schemas.microsoft.com/office/drawing/2014/main" id="{56D16D8B-1F96-4053-83B7-52F9A51788CE}"/>
              </a:ext>
            </a:extLst>
          </p:cNvPr>
          <p:cNvPicPr>
            <a:picLocks noChangeAspect="1"/>
          </p:cNvPicPr>
          <p:nvPr/>
        </p:nvPicPr>
        <p:blipFill>
          <a:blip r:embed="rId2"/>
          <a:stretch>
            <a:fillRect/>
          </a:stretch>
        </p:blipFill>
        <p:spPr>
          <a:xfrm>
            <a:off x="7793357" y="2497014"/>
            <a:ext cx="3630570" cy="3341078"/>
          </a:xfrm>
          <a:prstGeom prst="rect">
            <a:avLst/>
          </a:prstGeom>
        </p:spPr>
      </p:pic>
    </p:spTree>
    <p:extLst>
      <p:ext uri="{BB962C8B-B14F-4D97-AF65-F5344CB8AC3E}">
        <p14:creationId xmlns:p14="http://schemas.microsoft.com/office/powerpoint/2010/main" val="8944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25684" y="280394"/>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7206634-7353-4CB0-81DB-15127164BAFD}"/>
              </a:ext>
            </a:extLst>
          </p:cNvPr>
          <p:cNvSpPr txBox="1"/>
          <p:nvPr/>
        </p:nvSpPr>
        <p:spPr>
          <a:xfrm>
            <a:off x="826043" y="1474887"/>
            <a:ext cx="10539914" cy="5632311"/>
          </a:xfrm>
          <a:prstGeom prst="rect">
            <a:avLst/>
          </a:prstGeom>
          <a:noFill/>
        </p:spPr>
        <p:txBody>
          <a:bodyPr wrap="square">
            <a:spAutoFit/>
          </a:bodyPr>
          <a:lstStyle/>
          <a:p>
            <a:r>
              <a:rPr lang="es-CL" sz="1800" b="1" dirty="0">
                <a:solidFill>
                  <a:srgbClr val="FF0000"/>
                </a:solidFill>
                <a:effectLst/>
                <a:latin typeface="Tahoma" panose="020B0604030504040204" pitchFamily="34" charset="0"/>
                <a:ea typeface="Tahoma" panose="020B0604030504040204" pitchFamily="34" charset="0"/>
              </a:rPr>
              <a:t>TRABAJO CON EL RETAIL FARMACÉUTICO</a:t>
            </a: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Los productos que se comercializan responden a dos grandes grupos:</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marL="342900" lvl="0" indent="-342900" algn="just">
              <a:buFont typeface="+mj-lt"/>
              <a:buAutoNum type="alphaLcParenR"/>
            </a:pPr>
            <a:r>
              <a:rPr lang="es-ES" sz="1800" b="1" dirty="0">
                <a:effectLst/>
                <a:latin typeface="Arial" panose="020B0604020202020204" pitchFamily="34" charset="0"/>
                <a:ea typeface="Tahoma" panose="020B0604030504040204" pitchFamily="34" charset="0"/>
              </a:rPr>
              <a:t>Medicamentos de venta libre (OTC, Over the Counter):</a:t>
            </a:r>
            <a:r>
              <a:rPr lang="es-ES" sz="1800" dirty="0">
                <a:effectLst/>
                <a:latin typeface="Arial" panose="020B0604020202020204" pitchFamily="34" charset="0"/>
                <a:ea typeface="Tahoma" panose="020B0604030504040204" pitchFamily="34" charset="0"/>
              </a:rPr>
              <a:t> Que son aquellos que  pueden ser adquiridos por el cliente  sin intermedio de una receta u orden médica.En este caso la  dinámica era semejante a la de un mercado competitivo. Es importante en este caso que el auxiliar tenga conocimientos farmacológicos para poder asistir al paciente sobre todo si pertenece a algunos grupos de riesgo en la aparición de efectos adversos ( ancianos, embarazadas, personas con varias patologías crónicas, tutores de menores).</a:t>
            </a:r>
            <a:endParaRPr lang="es-CL" sz="1800" dirty="0">
              <a:effectLst/>
              <a:latin typeface="Tahoma" panose="020B0604030504040204" pitchFamily="34" charset="0"/>
              <a:ea typeface="Tahoma" panose="020B0604030504040204" pitchFamily="34" charset="0"/>
            </a:endParaRPr>
          </a:p>
          <a:p>
            <a:pPr marL="457200" algn="just"/>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marL="342900" lvl="0" indent="-342900" algn="just">
              <a:buFont typeface="+mj-lt"/>
              <a:buAutoNum type="alphaLcParenR"/>
            </a:pPr>
            <a:r>
              <a:rPr lang="es-ES" sz="1800" b="1" dirty="0">
                <a:effectLst/>
                <a:latin typeface="Arial" panose="020B0604020202020204" pitchFamily="34" charset="0"/>
                <a:ea typeface="Tahoma" panose="020B0604030504040204" pitchFamily="34" charset="0"/>
              </a:rPr>
              <a:t>Medicamentos éticos (o de venta bajo receta):</a:t>
            </a:r>
            <a:r>
              <a:rPr lang="es-ES" sz="1800" dirty="0">
                <a:effectLst/>
                <a:latin typeface="Arial" panose="020B0604020202020204" pitchFamily="34" charset="0"/>
                <a:ea typeface="Tahoma" panose="020B0604030504040204" pitchFamily="34" charset="0"/>
              </a:rPr>
              <a:t> Este grupo esta sujeto a las indicaciones de la legislación del pais.Los pacientes no podían acceder a estos medicamentos sin contar con la prescripción del profesional médico. Las distintas formas de recetas incluían receta simple, receta retenida (con o sin control de stock) y receta cheque. Esto se da en el marco de una regulación que intenta prevenir sobre un uso inadecuado del medicamentos ya que pueden generar daños permanentes en el paciente si se consumen fuera de la prescripción.</a:t>
            </a:r>
            <a:endParaRPr lang="es-CL" sz="1800" dirty="0">
              <a:effectLst/>
              <a:latin typeface="Tahoma" panose="020B0604030504040204" pitchFamily="34" charset="0"/>
              <a:ea typeface="Tahoma" panose="020B0604030504040204" pitchFamily="34" charset="0"/>
            </a:endParaRPr>
          </a:p>
          <a:p>
            <a:pPr algn="just"/>
            <a:r>
              <a:rPr lang="es-ES" sz="1800" dirty="0">
                <a:solidFill>
                  <a:srgbClr val="000000"/>
                </a:solidFill>
                <a:effectLst/>
                <a:latin typeface="Arial" panose="020B0604020202020204" pitchFamily="34" charset="0"/>
                <a:ea typeface="Tahoma" panose="020B0604030504040204" pitchFamily="34" charset="0"/>
              </a:rPr>
              <a:t>.</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76092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25684" y="280394"/>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7206634-7353-4CB0-81DB-15127164BAFD}"/>
              </a:ext>
            </a:extLst>
          </p:cNvPr>
          <p:cNvSpPr txBox="1"/>
          <p:nvPr/>
        </p:nvSpPr>
        <p:spPr>
          <a:xfrm>
            <a:off x="826043" y="1474887"/>
            <a:ext cx="10539914" cy="4524315"/>
          </a:xfrm>
          <a:prstGeom prst="rect">
            <a:avLst/>
          </a:prstGeom>
          <a:noFill/>
        </p:spPr>
        <p:txBody>
          <a:bodyPr wrap="square">
            <a:spAutoFit/>
          </a:bodyPr>
          <a:lstStyle/>
          <a:p>
            <a:r>
              <a:rPr lang="es-CL" sz="1800" b="1" dirty="0">
                <a:solidFill>
                  <a:srgbClr val="FF0000"/>
                </a:solidFill>
                <a:effectLst/>
                <a:latin typeface="Tahoma" panose="020B0604030504040204" pitchFamily="34" charset="0"/>
                <a:ea typeface="Tahoma" panose="020B0604030504040204" pitchFamily="34" charset="0"/>
              </a:rPr>
              <a:t>TRABAJO CON EL RETAIL FARMACÉUTICO</a:t>
            </a: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Los productos que se comercializan responden a dos grandes grupos:</a:t>
            </a:r>
            <a:endParaRPr lang="es-CL" sz="1800" dirty="0">
              <a:effectLst/>
              <a:latin typeface="Tahoma" panose="020B0604030504040204" pitchFamily="34" charset="0"/>
              <a:ea typeface="Tahoma" panose="020B0604030504040204" pitchFamily="34" charset="0"/>
            </a:endParaRPr>
          </a:p>
          <a:p>
            <a:endParaRPr lang="es-ES" dirty="0">
              <a:solidFill>
                <a:srgbClr val="000000"/>
              </a:solidFill>
              <a:latin typeface="Arial" panose="020B060402020202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a:t>
            </a:r>
            <a:r>
              <a:rPr lang="es-ES" sz="1800" b="1" dirty="0">
                <a:effectLst/>
                <a:latin typeface="Arial" panose="020B0604020202020204" pitchFamily="34" charset="0"/>
                <a:ea typeface="Tahoma" panose="020B0604030504040204" pitchFamily="34" charset="0"/>
              </a:rPr>
              <a:t>Productos de marca</a:t>
            </a:r>
            <a:r>
              <a:rPr lang="es-ES" sz="1800" dirty="0">
                <a:effectLst/>
                <a:latin typeface="Arial" panose="020B0604020202020204" pitchFamily="34" charset="0"/>
                <a:ea typeface="Tahoma" panose="020B0604030504040204" pitchFamily="34" charset="0"/>
              </a:rPr>
              <a:t> </a:t>
            </a:r>
            <a:r>
              <a:rPr lang="es-ES" sz="1800" b="1" dirty="0">
                <a:effectLst/>
                <a:latin typeface="Arial" panose="020B0604020202020204" pitchFamily="34" charset="0"/>
                <a:ea typeface="Tahoma" panose="020B0604030504040204" pitchFamily="34" charset="0"/>
              </a:rPr>
              <a:t>comercial:</a:t>
            </a:r>
            <a:r>
              <a:rPr lang="es-ES" sz="1800" dirty="0">
                <a:effectLst/>
                <a:latin typeface="Arial" panose="020B0604020202020204" pitchFamily="34" charset="0"/>
                <a:ea typeface="Tahoma" panose="020B0604030504040204" pitchFamily="34" charset="0"/>
              </a:rPr>
              <a:t> Conocidos como “innovadores”.  Dichos productos presentan un mayor precio unitario en comparación con los medicamentos genéricos y bioequivalentes.</a:t>
            </a:r>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a:t>
            </a:r>
            <a:r>
              <a:rPr lang="es-ES" sz="1800" b="1" dirty="0">
                <a:effectLst/>
                <a:latin typeface="Arial" panose="020B0604020202020204" pitchFamily="34" charset="0"/>
                <a:ea typeface="Tahoma" panose="020B0604030504040204" pitchFamily="34" charset="0"/>
              </a:rPr>
              <a:t>Productos similares</a:t>
            </a:r>
            <a:r>
              <a:rPr lang="es-ES" sz="1800" dirty="0">
                <a:effectLst/>
                <a:latin typeface="Arial" panose="020B0604020202020204" pitchFamily="34" charset="0"/>
                <a:ea typeface="Tahoma" panose="020B0604030504040204" pitchFamily="34" charset="0"/>
              </a:rPr>
              <a:t>:Son una copia de los medicamentos innovadores, fabricados bajo una marca que respaldaba su calidad y eficacia, pero difieren en los excipientes.</a:t>
            </a:r>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a:t>
            </a:r>
            <a:r>
              <a:rPr lang="es-ES" sz="1800" b="1" dirty="0">
                <a:effectLst/>
                <a:latin typeface="Arial" panose="020B0604020202020204" pitchFamily="34" charset="0"/>
                <a:ea typeface="Tahoma" panose="020B0604030504040204" pitchFamily="34" charset="0"/>
              </a:rPr>
              <a:t>Productos Genéricos:</a:t>
            </a:r>
            <a:r>
              <a:rPr lang="es-ES" sz="1800" dirty="0">
                <a:effectLst/>
                <a:latin typeface="Arial" panose="020B0604020202020204" pitchFamily="34" charset="0"/>
                <a:ea typeface="Tahoma" panose="020B0604030504040204" pitchFamily="34" charset="0"/>
              </a:rPr>
              <a:t>Estos medicamentos eran comercializados bajo el nombre del principio activo, en la misma dosis y forma farmacéutica que los medicamentos de Marca Comercial.</a:t>
            </a:r>
            <a:endParaRPr lang="es-CL" sz="1800" dirty="0">
              <a:effectLst/>
              <a:latin typeface="Tahoma" panose="020B0604030504040204" pitchFamily="34" charset="0"/>
              <a:ea typeface="Tahoma" panose="020B0604030504040204" pitchFamily="34" charset="0"/>
            </a:endParaRPr>
          </a:p>
          <a:p>
            <a:pPr algn="just"/>
            <a:r>
              <a:rPr lang="es-ES" sz="1800" b="1" dirty="0">
                <a:effectLst/>
                <a:latin typeface="Arial" panose="020B0604020202020204" pitchFamily="34" charset="0"/>
                <a:ea typeface="Tahoma" panose="020B0604030504040204" pitchFamily="34" charset="0"/>
              </a:rPr>
              <a:t>Productos Bioequivalentes:</a:t>
            </a:r>
            <a:r>
              <a:rPr lang="es-ES" sz="1800" dirty="0">
                <a:effectLst/>
                <a:latin typeface="Arial" panose="020B0604020202020204" pitchFamily="34" charset="0"/>
                <a:ea typeface="Tahoma" panose="020B0604030504040204" pitchFamily="34" charset="0"/>
              </a:rPr>
              <a:t>Estos medicamentos eran comercializados de forma similar a los  productos genéricos pero cuentan con una Certificación de Eficacia Terapéutica  que emite el ISP (Instituto de Salud Pública). </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00688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25684" y="280394"/>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7206634-7353-4CB0-81DB-15127164BAFD}"/>
              </a:ext>
            </a:extLst>
          </p:cNvPr>
          <p:cNvSpPr txBox="1"/>
          <p:nvPr/>
        </p:nvSpPr>
        <p:spPr>
          <a:xfrm>
            <a:off x="826043" y="1474887"/>
            <a:ext cx="10539914" cy="3970318"/>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ahoma" panose="020B0604030504040204" pitchFamily="34" charset="0"/>
              </a:rPr>
              <a:t>TRABAJO CON PRODUCTOS DE COSMETICA Y BELLEZA.</a:t>
            </a:r>
          </a:p>
          <a:p>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Además de los productos farmacéuticos que componen el mercado farmacéutico en Chile, los servicios de farmacia pueden comercializar algunos preparados que se destinan al fomento del cuidado estético, la belleza y la protección de la piel y el cuerpo en general. En esta categoría se en cuentran los productos de perfumería, maquillaje, higiene y tocador, cuidado de la piel, protectores solares, productos capilares, productos infantiles, etc.</a:t>
            </a:r>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Otros establecimientos o canales de venta minorista de productos cosméticos, pueden  comercializarlos sin el concurso de la  farmacia   en este caso  pueden ser  supermercados, almacenes, perfumerías  y canales de venta directa por catálogo. </a:t>
            </a:r>
            <a:endParaRPr lang="es-CL" sz="1800" dirty="0">
              <a:effectLst/>
              <a:latin typeface="Tahoma" panose="020B060403050404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1800"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85620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9D68AA2-ACB6-4330-B1A4-0489BF5A62AE}"/>
              </a:ext>
            </a:extLst>
          </p:cNvPr>
          <p:cNvSpPr txBox="1"/>
          <p:nvPr/>
        </p:nvSpPr>
        <p:spPr>
          <a:xfrm>
            <a:off x="1185059" y="2051833"/>
            <a:ext cx="8563852" cy="369332"/>
          </a:xfrm>
          <a:prstGeom prst="rect">
            <a:avLst/>
          </a:prstGeom>
          <a:noFill/>
        </p:spPr>
        <p:txBody>
          <a:bodyPr wrap="square">
            <a:spAutoFit/>
          </a:bodyPr>
          <a:lstStyle/>
          <a:p>
            <a:r>
              <a:rPr lang="es-CL" sz="1800" b="1" kern="100" dirty="0">
                <a:solidFill>
                  <a:srgbClr val="000000"/>
                </a:solidFill>
                <a:effectLst/>
                <a:latin typeface="Arial" panose="020B0604020202020204" pitchFamily="34" charset="0"/>
                <a:ea typeface="Times New Roman" panose="02020603050405020304" pitchFamily="18" charset="0"/>
              </a:rPr>
              <a:t>Apertura de local.Asignación de fondo a cajas.Conteo de fondo de sencillo.</a:t>
            </a:r>
            <a:r>
              <a:rPr lang="es-CL" sz="1800" kern="100" dirty="0">
                <a:effectLst/>
                <a:latin typeface="Arial" panose="020B0604020202020204" pitchFamily="34" charset="0"/>
                <a:ea typeface="Times New Roman" panose="02020603050405020304" pitchFamily="18" charset="0"/>
              </a:rPr>
              <a:t> </a:t>
            </a:r>
            <a:endParaRPr lang="es-CL" dirty="0"/>
          </a:p>
        </p:txBody>
      </p:sp>
      <p:sp>
        <p:nvSpPr>
          <p:cNvPr id="4" name="CuadroTexto 3">
            <a:extLst>
              <a:ext uri="{FF2B5EF4-FFF2-40B4-BE49-F238E27FC236}">
                <a16:creationId xmlns:a16="http://schemas.microsoft.com/office/drawing/2014/main" id="{B02B692A-4ED6-46D8-B6E6-7B07963B1D72}"/>
              </a:ext>
            </a:extLst>
          </p:cNvPr>
          <p:cNvSpPr txBox="1"/>
          <p:nvPr/>
        </p:nvSpPr>
        <p:spPr>
          <a:xfrm>
            <a:off x="425805" y="2587596"/>
            <a:ext cx="6434283" cy="4062651"/>
          </a:xfrm>
          <a:prstGeom prst="rect">
            <a:avLst/>
          </a:prstGeom>
          <a:noFill/>
        </p:spPr>
        <p:txBody>
          <a:bodyPr wrap="square" rtlCol="0">
            <a:spAutoFit/>
          </a:bodyPr>
          <a:lstStyle/>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La apertura generalmente se realiza con participación del Químico Farmacéutico y el personal de seguridad que  presta servicio en la Unidad de Farmacia u otro establecimiento similar.</a:t>
            </a:r>
            <a:endParaRPr lang="es-CL" sz="24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El personal encargado de la apertura realiza la entrada ya sea con la apertura de cierres de seguridad y/o desactivando las alarmas de acuerdo a los sistemas de seguridad de cada unidad</a:t>
            </a:r>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endParaRPr lang="es-CL" dirty="0"/>
          </a:p>
        </p:txBody>
      </p:sp>
      <p:pic>
        <p:nvPicPr>
          <p:cNvPr id="5" name="Imagen 4">
            <a:extLst>
              <a:ext uri="{FF2B5EF4-FFF2-40B4-BE49-F238E27FC236}">
                <a16:creationId xmlns:a16="http://schemas.microsoft.com/office/drawing/2014/main" id="{B27CAD4B-14FD-46C5-9603-732A7ABDACEA}"/>
              </a:ext>
            </a:extLst>
          </p:cNvPr>
          <p:cNvPicPr>
            <a:picLocks noChangeAspect="1"/>
          </p:cNvPicPr>
          <p:nvPr/>
        </p:nvPicPr>
        <p:blipFill>
          <a:blip r:embed="rId2"/>
          <a:stretch>
            <a:fillRect/>
          </a:stretch>
        </p:blipFill>
        <p:spPr>
          <a:xfrm>
            <a:off x="7285893" y="3103754"/>
            <a:ext cx="4766602" cy="2669297"/>
          </a:xfrm>
          <a:prstGeom prst="rect">
            <a:avLst/>
          </a:prstGeom>
        </p:spPr>
      </p:pic>
    </p:spTree>
    <p:extLst>
      <p:ext uri="{BB962C8B-B14F-4D97-AF65-F5344CB8AC3E}">
        <p14:creationId xmlns:p14="http://schemas.microsoft.com/office/powerpoint/2010/main" val="167976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9D68AA2-ACB6-4330-B1A4-0489BF5A62AE}"/>
              </a:ext>
            </a:extLst>
          </p:cNvPr>
          <p:cNvSpPr txBox="1"/>
          <p:nvPr/>
        </p:nvSpPr>
        <p:spPr>
          <a:xfrm>
            <a:off x="1185059" y="1725234"/>
            <a:ext cx="8563852" cy="369332"/>
          </a:xfrm>
          <a:prstGeom prst="rect">
            <a:avLst/>
          </a:prstGeom>
          <a:noFill/>
        </p:spPr>
        <p:txBody>
          <a:bodyPr wrap="square">
            <a:spAutoFit/>
          </a:bodyPr>
          <a:lstStyle/>
          <a:p>
            <a:r>
              <a:rPr lang="es-CL" sz="1800" b="1" kern="100" dirty="0">
                <a:solidFill>
                  <a:srgbClr val="000000"/>
                </a:solidFill>
                <a:effectLst/>
                <a:latin typeface="Arial" panose="020B0604020202020204" pitchFamily="34" charset="0"/>
                <a:ea typeface="Times New Roman" panose="02020603050405020304" pitchFamily="18" charset="0"/>
              </a:rPr>
              <a:t>Apertura de local.Asignación de fondo a cajas.Conteo de fondo de sencillo.</a:t>
            </a:r>
            <a:r>
              <a:rPr lang="es-CL" sz="1800" kern="100" dirty="0">
                <a:effectLst/>
                <a:latin typeface="Arial" panose="020B0604020202020204" pitchFamily="34" charset="0"/>
                <a:ea typeface="Times New Roman" panose="02020603050405020304" pitchFamily="18" charset="0"/>
              </a:rPr>
              <a:t> </a:t>
            </a:r>
            <a:endParaRPr lang="es-CL" dirty="0"/>
          </a:p>
        </p:txBody>
      </p:sp>
      <p:sp>
        <p:nvSpPr>
          <p:cNvPr id="4" name="CuadroTexto 3">
            <a:extLst>
              <a:ext uri="{FF2B5EF4-FFF2-40B4-BE49-F238E27FC236}">
                <a16:creationId xmlns:a16="http://schemas.microsoft.com/office/drawing/2014/main" id="{B02B692A-4ED6-46D8-B6E6-7B07963B1D72}"/>
              </a:ext>
            </a:extLst>
          </p:cNvPr>
          <p:cNvSpPr txBox="1"/>
          <p:nvPr/>
        </p:nvSpPr>
        <p:spPr>
          <a:xfrm>
            <a:off x="449178" y="2486215"/>
            <a:ext cx="6856314" cy="3600986"/>
          </a:xfrm>
          <a:prstGeom prst="rect">
            <a:avLst/>
          </a:prstGeom>
          <a:noFill/>
        </p:spPr>
        <p:txBody>
          <a:bodyPr wrap="square" rtlCol="0">
            <a:spAutoFit/>
          </a:bodyPr>
          <a:lstStyle/>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Seguidamente se realiza la apertura de los  equipos POS de venta de acuerdo al tipo específico de sistema automatizado con el que se  labore en cada  establecimiento.</a:t>
            </a:r>
          </a:p>
          <a:p>
            <a:pPr marL="342900" lvl="0" indent="-342900" algn="just">
              <a:buFont typeface="Symbol" panose="05050102010706020507" pitchFamily="18" charset="2"/>
              <a:buChar char=""/>
            </a:pPr>
            <a:endParaRPr lang="es-ES" sz="2400" dirty="0">
              <a:effectLst/>
              <a:latin typeface="Arial" panose="020B060402020202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Para esto se requiere colocar CODIGO y CLAVE, muchas veces  con ayuda del Químico-Farmacéutico.</a:t>
            </a:r>
          </a:p>
          <a:p>
            <a:pPr marL="342900" lvl="0" indent="-342900" algn="just">
              <a:buFont typeface="Symbol" panose="05050102010706020507" pitchFamily="18" charset="2"/>
              <a:buChar char=""/>
            </a:pPr>
            <a:endParaRPr lang="es-CL" sz="1800" dirty="0">
              <a:effectLst/>
              <a:latin typeface="Tahoma" panose="020B0604030504040204" pitchFamily="34" charset="0"/>
              <a:ea typeface="Tahoma" panose="020B0604030504040204" pitchFamily="34" charset="0"/>
            </a:endParaRPr>
          </a:p>
          <a:p>
            <a:endParaRPr lang="es-CL" dirty="0"/>
          </a:p>
        </p:txBody>
      </p:sp>
      <p:pic>
        <p:nvPicPr>
          <p:cNvPr id="3" name="Imagen 2">
            <a:extLst>
              <a:ext uri="{FF2B5EF4-FFF2-40B4-BE49-F238E27FC236}">
                <a16:creationId xmlns:a16="http://schemas.microsoft.com/office/drawing/2014/main" id="{7F6FB48D-C6A0-4580-919F-9B9B6932C638}"/>
              </a:ext>
            </a:extLst>
          </p:cNvPr>
          <p:cNvPicPr>
            <a:picLocks noChangeAspect="1"/>
          </p:cNvPicPr>
          <p:nvPr/>
        </p:nvPicPr>
        <p:blipFill>
          <a:blip r:embed="rId2"/>
          <a:stretch>
            <a:fillRect/>
          </a:stretch>
        </p:blipFill>
        <p:spPr>
          <a:xfrm>
            <a:off x="7729903" y="2541250"/>
            <a:ext cx="3918407" cy="3128029"/>
          </a:xfrm>
          <a:prstGeom prst="rect">
            <a:avLst/>
          </a:prstGeom>
        </p:spPr>
      </p:pic>
    </p:spTree>
    <p:extLst>
      <p:ext uri="{BB962C8B-B14F-4D97-AF65-F5344CB8AC3E}">
        <p14:creationId xmlns:p14="http://schemas.microsoft.com/office/powerpoint/2010/main" val="326953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9D68AA2-ACB6-4330-B1A4-0489BF5A62AE}"/>
              </a:ext>
            </a:extLst>
          </p:cNvPr>
          <p:cNvSpPr txBox="1"/>
          <p:nvPr/>
        </p:nvSpPr>
        <p:spPr>
          <a:xfrm>
            <a:off x="1185059" y="1725234"/>
            <a:ext cx="8563852" cy="369332"/>
          </a:xfrm>
          <a:prstGeom prst="rect">
            <a:avLst/>
          </a:prstGeom>
          <a:noFill/>
        </p:spPr>
        <p:txBody>
          <a:bodyPr wrap="square">
            <a:spAutoFit/>
          </a:bodyPr>
          <a:lstStyle/>
          <a:p>
            <a:r>
              <a:rPr lang="es-CL" sz="1800" b="1" kern="100" dirty="0">
                <a:solidFill>
                  <a:srgbClr val="000000"/>
                </a:solidFill>
                <a:effectLst/>
                <a:latin typeface="Arial" panose="020B0604020202020204" pitchFamily="34" charset="0"/>
                <a:ea typeface="Times New Roman" panose="02020603050405020304" pitchFamily="18" charset="0"/>
              </a:rPr>
              <a:t>Apertura de local.Asignación de fondo a cajas.Conteo de fondo de sencillo.</a:t>
            </a:r>
            <a:r>
              <a:rPr lang="es-CL" sz="1800" kern="100" dirty="0">
                <a:effectLst/>
                <a:latin typeface="Arial" panose="020B0604020202020204" pitchFamily="34" charset="0"/>
                <a:ea typeface="Times New Roman" panose="02020603050405020304" pitchFamily="18" charset="0"/>
              </a:rPr>
              <a:t> </a:t>
            </a:r>
            <a:endParaRPr lang="es-CL" dirty="0"/>
          </a:p>
        </p:txBody>
      </p:sp>
      <p:sp>
        <p:nvSpPr>
          <p:cNvPr id="4" name="CuadroTexto 3">
            <a:extLst>
              <a:ext uri="{FF2B5EF4-FFF2-40B4-BE49-F238E27FC236}">
                <a16:creationId xmlns:a16="http://schemas.microsoft.com/office/drawing/2014/main" id="{B02B692A-4ED6-46D8-B6E6-7B07963B1D72}"/>
              </a:ext>
            </a:extLst>
          </p:cNvPr>
          <p:cNvSpPr txBox="1"/>
          <p:nvPr/>
        </p:nvSpPr>
        <p:spPr>
          <a:xfrm>
            <a:off x="782443" y="2354812"/>
            <a:ext cx="7264277" cy="3970318"/>
          </a:xfrm>
          <a:prstGeom prst="rect">
            <a:avLst/>
          </a:prstGeom>
          <a:noFill/>
        </p:spPr>
        <p:txBody>
          <a:bodyPr wrap="square" rtlCol="0">
            <a:spAutoFit/>
          </a:bodyPr>
          <a:lstStyle/>
          <a:p>
            <a:pPr lvl="0" algn="just"/>
            <a:endParaRPr lang="es-CL" sz="18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Posteriormente se  procede a contar el fondo de caja para poder comenzar a realizar las ventas del dia.</a:t>
            </a:r>
          </a:p>
          <a:p>
            <a:pPr marL="342900" lvl="0" indent="-342900" algn="just">
              <a:buFont typeface="Symbol" panose="05050102010706020507" pitchFamily="18" charset="2"/>
              <a:buChar char=""/>
            </a:pPr>
            <a:endParaRPr lang="es-CL" sz="24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Adicionalemente el Químico-Farmacéutico encargado del local puede  realizar algunos alcances informativos sobre aspectos propios del trabajo del turno (nuevas promociones, productos descontinuados o con bajo stock, etc).</a:t>
            </a:r>
            <a:endParaRPr lang="es-CL" sz="2400" dirty="0">
              <a:effectLst/>
              <a:latin typeface="Tahoma" panose="020B0604030504040204" pitchFamily="34" charset="0"/>
              <a:ea typeface="Tahoma" panose="020B0604030504040204" pitchFamily="34" charset="0"/>
            </a:endParaRPr>
          </a:p>
          <a:p>
            <a:endParaRPr lang="es-CL" dirty="0"/>
          </a:p>
        </p:txBody>
      </p:sp>
      <p:pic>
        <p:nvPicPr>
          <p:cNvPr id="3" name="Imagen 2">
            <a:extLst>
              <a:ext uri="{FF2B5EF4-FFF2-40B4-BE49-F238E27FC236}">
                <a16:creationId xmlns:a16="http://schemas.microsoft.com/office/drawing/2014/main" id="{B4DB0DD2-E3F0-47EB-9651-A3A7DC86ED30}"/>
              </a:ext>
            </a:extLst>
          </p:cNvPr>
          <p:cNvPicPr>
            <a:picLocks noChangeAspect="1"/>
          </p:cNvPicPr>
          <p:nvPr/>
        </p:nvPicPr>
        <p:blipFill>
          <a:blip r:embed="rId2"/>
          <a:stretch>
            <a:fillRect/>
          </a:stretch>
        </p:blipFill>
        <p:spPr>
          <a:xfrm>
            <a:off x="8130322" y="3169655"/>
            <a:ext cx="3592286" cy="2011680"/>
          </a:xfrm>
          <a:prstGeom prst="rect">
            <a:avLst/>
          </a:prstGeom>
        </p:spPr>
      </p:pic>
    </p:spTree>
    <p:extLst>
      <p:ext uri="{BB962C8B-B14F-4D97-AF65-F5344CB8AC3E}">
        <p14:creationId xmlns:p14="http://schemas.microsoft.com/office/powerpoint/2010/main" val="1059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9D68AA2-ACB6-4330-B1A4-0489BF5A62AE}"/>
              </a:ext>
            </a:extLst>
          </p:cNvPr>
          <p:cNvSpPr txBox="1"/>
          <p:nvPr/>
        </p:nvSpPr>
        <p:spPr>
          <a:xfrm>
            <a:off x="1185059" y="2051833"/>
            <a:ext cx="8563852" cy="369332"/>
          </a:xfrm>
          <a:prstGeom prst="rect">
            <a:avLst/>
          </a:prstGeom>
          <a:noFill/>
        </p:spPr>
        <p:txBody>
          <a:bodyPr wrap="square">
            <a:spAutoFit/>
          </a:bodyPr>
          <a:lstStyle/>
          <a:p>
            <a:r>
              <a:rPr lang="es-CL" sz="1800" b="1" kern="100" dirty="0">
                <a:solidFill>
                  <a:srgbClr val="000000"/>
                </a:solidFill>
                <a:effectLst/>
                <a:latin typeface="Arial" panose="020B0604020202020204" pitchFamily="34" charset="0"/>
                <a:ea typeface="Times New Roman" panose="02020603050405020304" pitchFamily="18" charset="0"/>
              </a:rPr>
              <a:t>Apertura de local.Asignación de fondo a cajas.Conteo de fondo de sencillo.</a:t>
            </a:r>
            <a:r>
              <a:rPr lang="es-CL" sz="1800" kern="100" dirty="0">
                <a:effectLst/>
                <a:latin typeface="Arial" panose="020B0604020202020204" pitchFamily="34" charset="0"/>
                <a:ea typeface="Times New Roman" panose="02020603050405020304" pitchFamily="18" charset="0"/>
              </a:rPr>
              <a:t> </a:t>
            </a:r>
            <a:endParaRPr lang="es-CL" dirty="0"/>
          </a:p>
        </p:txBody>
      </p:sp>
      <p:pic>
        <p:nvPicPr>
          <p:cNvPr id="3" name="Imagen 2">
            <a:extLst>
              <a:ext uri="{FF2B5EF4-FFF2-40B4-BE49-F238E27FC236}">
                <a16:creationId xmlns:a16="http://schemas.microsoft.com/office/drawing/2014/main" id="{C53160FA-FABD-409A-9813-8C6490CFAD25}"/>
              </a:ext>
            </a:extLst>
          </p:cNvPr>
          <p:cNvPicPr>
            <a:picLocks noChangeAspect="1"/>
          </p:cNvPicPr>
          <p:nvPr/>
        </p:nvPicPr>
        <p:blipFill>
          <a:blip r:embed="rId2"/>
          <a:stretch>
            <a:fillRect/>
          </a:stretch>
        </p:blipFill>
        <p:spPr>
          <a:xfrm>
            <a:off x="3412221" y="2789605"/>
            <a:ext cx="5619238" cy="3692063"/>
          </a:xfrm>
          <a:prstGeom prst="rect">
            <a:avLst/>
          </a:prstGeom>
        </p:spPr>
      </p:pic>
    </p:spTree>
    <p:extLst>
      <p:ext uri="{BB962C8B-B14F-4D97-AF65-F5344CB8AC3E}">
        <p14:creationId xmlns:p14="http://schemas.microsoft.com/office/powerpoint/2010/main" val="289720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9D68AA2-ACB6-4330-B1A4-0489BF5A62AE}"/>
              </a:ext>
            </a:extLst>
          </p:cNvPr>
          <p:cNvSpPr txBox="1"/>
          <p:nvPr/>
        </p:nvSpPr>
        <p:spPr>
          <a:xfrm>
            <a:off x="799840" y="2314744"/>
            <a:ext cx="6917932" cy="4247317"/>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Tahoma" panose="020B0604030504040204" pitchFamily="34" charset="0"/>
              </a:rPr>
              <a:t>Asignación de fondo a cajas. Conteo de fondo de sencillo.</a:t>
            </a:r>
            <a:endParaRPr lang="es-CL" sz="1800" dirty="0">
              <a:effectLst/>
              <a:latin typeface="Tahoma" panose="020B0604030504040204" pitchFamily="34" charset="0"/>
              <a:ea typeface="Tahoma" panose="020B0604030504040204" pitchFamily="34" charset="0"/>
            </a:endParaRPr>
          </a:p>
          <a:p>
            <a:r>
              <a:rPr lang="es-ES" sz="1800" b="1"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r>
              <a:rPr lang="es-ES" sz="2400" dirty="0">
                <a:effectLst/>
                <a:latin typeface="Arial" panose="020B0604020202020204" pitchFamily="34" charset="0"/>
                <a:ea typeface="Tahoma" panose="020B0604030504040204" pitchFamily="34" charset="0"/>
              </a:rPr>
              <a:t>En la mayoria de los  servicios de farmacia donde se  realizan ventas a clientes que pagan  con efectivo se requiere un fondo de caja para cada POS. </a:t>
            </a:r>
          </a:p>
          <a:p>
            <a:endParaRPr lang="es-ES" sz="2400" dirty="0">
              <a:latin typeface="Arial" panose="020B0604020202020204" pitchFamily="34" charset="0"/>
              <a:ea typeface="Tahoma" panose="020B0604030504040204" pitchFamily="34" charset="0"/>
            </a:endParaRPr>
          </a:p>
          <a:p>
            <a:endParaRPr lang="es-ES" sz="2400" dirty="0">
              <a:effectLst/>
              <a:latin typeface="Arial" panose="020B0604020202020204" pitchFamily="34" charset="0"/>
              <a:ea typeface="Tahoma" panose="020B0604030504040204" pitchFamily="34" charset="0"/>
            </a:endParaRPr>
          </a:p>
          <a:p>
            <a:r>
              <a:rPr lang="es-ES" sz="2400" dirty="0">
                <a:effectLst/>
                <a:latin typeface="Arial" panose="020B0604020202020204" pitchFamily="34" charset="0"/>
                <a:ea typeface="Tahoma" panose="020B0604030504040204" pitchFamily="34" charset="0"/>
              </a:rPr>
              <a:t>El arqueo debe contemplar las piezas  o billetes de acuerdo a su valor (desde 20 000 CLP hasta monedas de baja denominación).</a:t>
            </a:r>
            <a:endParaRPr lang="es-CL" sz="2400" dirty="0">
              <a:effectLst/>
              <a:latin typeface="Tahoma" panose="020B0604030504040204" pitchFamily="34" charset="0"/>
              <a:ea typeface="Tahoma" panose="020B0604030504040204" pitchFamily="34" charset="0"/>
            </a:endParaRPr>
          </a:p>
          <a:p>
            <a:r>
              <a:rPr lang="es-CL" sz="1800" b="1" kern="100" dirty="0">
                <a:solidFill>
                  <a:srgbClr val="000000"/>
                </a:solidFill>
                <a:effectLst/>
                <a:latin typeface="Arial" panose="020B0604020202020204" pitchFamily="34" charset="0"/>
                <a:ea typeface="Times New Roman" panose="02020603050405020304" pitchFamily="18" charset="0"/>
              </a:rPr>
              <a:t>.</a:t>
            </a:r>
            <a:r>
              <a:rPr lang="es-CL" sz="1800" kern="100" dirty="0">
                <a:effectLst/>
                <a:latin typeface="Arial" panose="020B0604020202020204" pitchFamily="34" charset="0"/>
                <a:ea typeface="Times New Roman" panose="02020603050405020304" pitchFamily="18" charset="0"/>
              </a:rPr>
              <a:t> </a:t>
            </a:r>
            <a:endParaRPr lang="es-CL" dirty="0"/>
          </a:p>
        </p:txBody>
      </p:sp>
      <p:pic>
        <p:nvPicPr>
          <p:cNvPr id="3" name="Imagen 2">
            <a:extLst>
              <a:ext uri="{FF2B5EF4-FFF2-40B4-BE49-F238E27FC236}">
                <a16:creationId xmlns:a16="http://schemas.microsoft.com/office/drawing/2014/main" id="{FB34F744-572D-46A1-BCFB-5D290255706E}"/>
              </a:ext>
            </a:extLst>
          </p:cNvPr>
          <p:cNvPicPr>
            <a:picLocks noChangeAspect="1"/>
          </p:cNvPicPr>
          <p:nvPr/>
        </p:nvPicPr>
        <p:blipFill>
          <a:blip r:embed="rId2"/>
          <a:stretch>
            <a:fillRect/>
          </a:stretch>
        </p:blipFill>
        <p:spPr>
          <a:xfrm>
            <a:off x="8102991" y="2881019"/>
            <a:ext cx="3703790" cy="2464704"/>
          </a:xfrm>
          <a:prstGeom prst="rect">
            <a:avLst/>
          </a:prstGeom>
        </p:spPr>
      </p:pic>
    </p:spTree>
    <p:extLst>
      <p:ext uri="{BB962C8B-B14F-4D97-AF65-F5344CB8AC3E}">
        <p14:creationId xmlns:p14="http://schemas.microsoft.com/office/powerpoint/2010/main" val="147436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3493B116-9D6C-4382-AA33-1CDC76E2887E}"/>
              </a:ext>
            </a:extLst>
          </p:cNvPr>
          <p:cNvSpPr txBox="1"/>
          <p:nvPr/>
        </p:nvSpPr>
        <p:spPr>
          <a:xfrm>
            <a:off x="753459" y="1529915"/>
            <a:ext cx="10374085" cy="4770537"/>
          </a:xfrm>
          <a:prstGeom prst="rect">
            <a:avLst/>
          </a:prstGeom>
          <a:noFill/>
        </p:spPr>
        <p:txBody>
          <a:bodyPr wrap="square">
            <a:spAutoFit/>
          </a:bodyPr>
          <a:lstStyle/>
          <a:p>
            <a:r>
              <a:rPr lang="es-ES" sz="1800" b="1" dirty="0">
                <a:effectLst/>
                <a:latin typeface="Arial" panose="020B0604020202020204" pitchFamily="34" charset="0"/>
                <a:ea typeface="Tahoma" panose="020B0604030504040204" pitchFamily="34" charset="0"/>
              </a:rPr>
              <a:t>Cierre de turnos para los auxiliares de farmacia.</a:t>
            </a:r>
            <a:endParaRPr lang="es-CL" sz="1800" dirty="0">
              <a:effectLst/>
              <a:latin typeface="Tahoma" panose="020B0604030504040204" pitchFamily="34" charset="0"/>
              <a:ea typeface="Tahoma" panose="020B0604030504040204" pitchFamily="34" charset="0"/>
            </a:endParaRPr>
          </a:p>
          <a:p>
            <a:r>
              <a:rPr lang="es-ES" sz="1800" b="1"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El cierre del local es el proceso que permite  mantener al resguardo el establecimiento, nuevamente cuenta con participación del Químico Farmacéutico y el personal de seguridad que  presta servicio en la Unidad de Farmacia u otro establecimiento similar.</a:t>
            </a:r>
            <a:endParaRPr lang="es-CL" sz="24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El personal encargado realiza la colocación de los cierres de seguridad y/o activa las alarmas de acuerdo a los sistemas de seguridad de cada unidad.  </a:t>
            </a:r>
            <a:endParaRPr lang="es-CL" sz="2400" dirty="0">
              <a:effectLst/>
              <a:latin typeface="Tahoma" panose="020B0604030504040204" pitchFamily="34" charset="0"/>
              <a:ea typeface="Tahoma" panose="020B060403050404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Previo a estas acciones  el auxiliar de farmacia ha realizado el cierre de sus POS, balance de su turno y depósito del efectivo en la zona destinada a su efecto o entrega al Químico-Farmacéutico responsable del turno</a:t>
            </a:r>
            <a:r>
              <a:rPr lang="es-ES" sz="2800" dirty="0">
                <a:effectLst/>
                <a:latin typeface="Arial" panose="020B0604020202020204" pitchFamily="34" charset="0"/>
                <a:ea typeface="Tahoma" panose="020B0604030504040204" pitchFamily="34" charset="0"/>
              </a:rPr>
              <a:t>.</a:t>
            </a:r>
            <a:endParaRPr lang="es-CL" sz="2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69127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384553" cy="1156566"/>
          </a:xfrm>
        </p:spPr>
        <p:txBody>
          <a:bodyPr vert="horz" lIns="91440" tIns="45720" rIns="91440" bIns="45720" rtlCol="0" anchor="ctr">
            <a:normAutofit/>
          </a:bodyPr>
          <a:lstStyle/>
          <a:p>
            <a:r>
              <a:rPr lang="en-US" sz="2400" b="1" dirty="0"/>
              <a:t> </a:t>
            </a:r>
            <a:r>
              <a:rPr lang="en-US" sz="2800" b="1" dirty="0">
                <a:solidFill>
                  <a:schemeClr val="accent2">
                    <a:lumMod val="50000"/>
                  </a:schemeClr>
                </a:solidFill>
              </a:rPr>
              <a:t>HABILIDADES EN FARMACIA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A9B616-F0A0-427B-A2CA-83D86FE072D0}"/>
              </a:ext>
            </a:extLst>
          </p:cNvPr>
          <p:cNvSpPr txBox="1"/>
          <p:nvPr/>
        </p:nvSpPr>
        <p:spPr>
          <a:xfrm>
            <a:off x="729688" y="2129017"/>
            <a:ext cx="6601093" cy="3676712"/>
          </a:xfrm>
          <a:prstGeom prst="rect">
            <a:avLst/>
          </a:prstGeom>
          <a:noFill/>
        </p:spPr>
        <p:txBody>
          <a:bodyPr wrap="square">
            <a:spAutoFit/>
          </a:bodyPr>
          <a:lstStyle/>
          <a:p>
            <a:pPr>
              <a:lnSpc>
                <a:spcPct val="107000"/>
              </a:lnSpc>
              <a:spcAft>
                <a:spcPts val="800"/>
              </a:spcAft>
            </a:pPr>
            <a:r>
              <a:rPr lang="es-CL" sz="20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Mantenimiento de las diferentes zonas en la farmacia</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auxiliar de farmacia colabora en el mantenimiento de su puesto de trabajo (zona de despacho) también puede organizar la estantería y  participar en la reposición de productos que  arriban desde la bodega de farmacia.</a:t>
            </a:r>
            <a:endParaRPr lang="es-CL"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Independientemente de la labor que realice cada  profesional en la unidad de farmacia es un requisito indispensable para una atención ética a los pacientes el mantener el lugar de trabajo lo mas organizado posible.</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796FBFD8-1B04-49A1-9EB1-EB2A1138B1D2}"/>
              </a:ext>
            </a:extLst>
          </p:cNvPr>
          <p:cNvPicPr>
            <a:picLocks noChangeAspect="1"/>
          </p:cNvPicPr>
          <p:nvPr/>
        </p:nvPicPr>
        <p:blipFill>
          <a:blip r:embed="rId2"/>
          <a:stretch>
            <a:fillRect/>
          </a:stretch>
        </p:blipFill>
        <p:spPr>
          <a:xfrm>
            <a:off x="7891978" y="2740342"/>
            <a:ext cx="3830630" cy="2549110"/>
          </a:xfrm>
          <a:prstGeom prst="rect">
            <a:avLst/>
          </a:prstGeom>
        </p:spPr>
      </p:pic>
    </p:spTree>
    <p:extLst>
      <p:ext uri="{BB962C8B-B14F-4D97-AF65-F5344CB8AC3E}">
        <p14:creationId xmlns:p14="http://schemas.microsoft.com/office/powerpoint/2010/main" val="10966595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TotalTime>
  <Words>2302</Words>
  <Application>Microsoft Office PowerPoint</Application>
  <PresentationFormat>Panorámica</PresentationFormat>
  <Paragraphs>157</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Arial</vt:lpstr>
      <vt:lpstr>Calibri</vt:lpstr>
      <vt:lpstr>Calibri Light</vt:lpstr>
      <vt:lpstr>Open Sans</vt:lpstr>
      <vt:lpstr>Primary</vt:lpstr>
      <vt:lpstr>Secondary</vt:lpstr>
      <vt:lpstr>Symbol</vt:lpstr>
      <vt:lpstr>Tahoma</vt:lpstr>
      <vt:lpstr>Wingdings</vt:lpstr>
      <vt:lpstr>Tema de Office</vt:lpstr>
      <vt:lpstr>CLASE 14 MODULO IV TALLER DE HABILIDADES EN FARAMCIA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lpstr> HABILIDADES EN FARMACIA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PRESENTACIÓN</dc:title>
  <dc:creator>JORGE JESUS VELOZ PEREZ</dc:creator>
  <cp:lastModifiedBy>JORGE JESUS VELOZ PEREZ</cp:lastModifiedBy>
  <cp:revision>230</cp:revision>
  <dcterms:created xsi:type="dcterms:W3CDTF">2024-05-08T16:25:42Z</dcterms:created>
  <dcterms:modified xsi:type="dcterms:W3CDTF">2024-07-17T22:48:30Z</dcterms:modified>
</cp:coreProperties>
</file>