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5" r:id="rId5"/>
    <p:sldId id="261" r:id="rId6"/>
    <p:sldId id="268" r:id="rId7"/>
    <p:sldId id="263" r:id="rId8"/>
    <p:sldId id="262" r:id="rId9"/>
    <p:sldId id="267" r:id="rId10"/>
    <p:sldId id="269" r:id="rId11"/>
    <p:sldId id="266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511140-B11E-4DEE-8EDB-3C7D3AF5F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B17B30-BD0C-453E-B145-CB20F73CA3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82291C-8661-4E08-BA08-DC46E7D1B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00265-B421-4575-BB2B-551DF1C482DB}" type="datetimeFigureOut">
              <a:rPr lang="es-CL" smtClean="0"/>
              <a:t>25-05-2024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6FA597-B996-4D7F-B1B2-D7694AE48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4BA265-4DF5-4805-92A1-C35952CD6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8638-15BD-4E72-B7D4-0D6E222FED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138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08DCA4-BE8A-4DFE-9913-EDDB2A36A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6022D78-3BE8-4DE0-B48B-C56079EF4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D648F7-7BBE-4902-A0D3-51277194D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00265-B421-4575-BB2B-551DF1C482DB}" type="datetimeFigureOut">
              <a:rPr lang="es-CL" smtClean="0"/>
              <a:t>25-05-2024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C53C55-602F-464E-8BB2-B07EAE399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A0FBF2-41C5-41E7-BEAD-FFEA3CC9E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8638-15BD-4E72-B7D4-0D6E222FED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5925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7E72314-FF75-4F51-96E2-2119EA1C62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1D68E54-A423-46FA-88D5-287D0A360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24D9B9-398A-4103-B9A7-CA0E1E247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00265-B421-4575-BB2B-551DF1C482DB}" type="datetimeFigureOut">
              <a:rPr lang="es-CL" smtClean="0"/>
              <a:t>25-05-2024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D07BDA-C1E0-409B-9A33-D7D1CE932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A3DC00-1AB5-440E-82EE-5ECF7E64F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8638-15BD-4E72-B7D4-0D6E222FED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789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FCF847-BA0C-4005-A6BF-40CA6FCC1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BFE82C-2F87-4139-9C12-2B16C0210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5FC77A-FDA0-4A39-B011-D427F1C99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00265-B421-4575-BB2B-551DF1C482DB}" type="datetimeFigureOut">
              <a:rPr lang="es-CL" smtClean="0"/>
              <a:t>25-05-2024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A50116-BCE5-471C-8B11-9E1EF8C3C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31E89B-3AE4-4CD8-9F93-6749B5822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8638-15BD-4E72-B7D4-0D6E222FED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6953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142585-4D0D-4537-B636-E84FF1579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AB5C29-E423-41D7-AC22-0943BB452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4AAB84-0E69-46CE-B247-751C7860B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00265-B421-4575-BB2B-551DF1C482DB}" type="datetimeFigureOut">
              <a:rPr lang="es-CL" smtClean="0"/>
              <a:t>25-05-2024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A9AAA2-4C37-4ADA-8290-95D906CAE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AE31DD-77CD-4506-8D00-A958A6784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8638-15BD-4E72-B7D4-0D6E222FED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9482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29D96-1B67-4B80-AA0A-2A26BEB09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7F3CBA-8F62-4EF0-9E73-9B7ADCA05B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0E7348A-D715-40F1-91B8-FA0916AB8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B0C73E-B6C2-4AF3-AA7C-907D50459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00265-B421-4575-BB2B-551DF1C482DB}" type="datetimeFigureOut">
              <a:rPr lang="es-CL" smtClean="0"/>
              <a:t>25-05-2024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C7C2C2-A531-404D-B568-8A13F0DEB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A07838-226B-4D7A-BA2D-06A9D9A2D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8638-15BD-4E72-B7D4-0D6E222FED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2558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272A4-84C0-4C35-B3E1-857093AE7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EB8CA8-C305-4A14-AE76-DCFF6EB33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C1133B-DFC4-4DFB-B900-EDDA59D78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48274CB-9E3E-4C14-9AF0-1A9D39A2ED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644C88-B8C1-46C1-A914-81C425CB07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69022A4-AA5B-4D22-BA7C-ED3A84889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00265-B421-4575-BB2B-551DF1C482DB}" type="datetimeFigureOut">
              <a:rPr lang="es-CL" smtClean="0"/>
              <a:t>25-05-2024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4E1DD4E-4E18-4E1A-B902-0D2C8A00E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D79291D-E68F-49D4-B6DA-103D562B0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8638-15BD-4E72-B7D4-0D6E222FED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437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DD939F-90EF-4A9E-98D9-0E5DCB7D5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E040550-061C-4597-8B05-4716EC1CE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00265-B421-4575-BB2B-551DF1C482DB}" type="datetimeFigureOut">
              <a:rPr lang="es-CL" smtClean="0"/>
              <a:t>25-05-2024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EE5225E-5B02-4E15-8BC8-BDE74FE4F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BEEA5C9-F53F-4292-969B-4FE454B03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8638-15BD-4E72-B7D4-0D6E222FED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282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42E79C3-445A-4C0A-9853-3F78BDAD0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00265-B421-4575-BB2B-551DF1C482DB}" type="datetimeFigureOut">
              <a:rPr lang="es-CL" smtClean="0"/>
              <a:t>25-05-2024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0A8F4F7-2EFB-4F7D-84CB-52905ED04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01AC7F1-934C-4615-8C06-9751B8462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8638-15BD-4E72-B7D4-0D6E222FED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42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B3CAAF-9BA8-4BF8-A38C-A1BE708DA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E79B85-5EB8-40BE-B91D-368F30BFC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EC41DE-E860-4EAD-99DF-C645718597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B2AE07-E349-4D25-9209-933E2ED62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00265-B421-4575-BB2B-551DF1C482DB}" type="datetimeFigureOut">
              <a:rPr lang="es-CL" smtClean="0"/>
              <a:t>25-05-2024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6F851A-BA1B-4FC5-83AB-07F45BD73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8EA60A-945F-48B5-896D-47E06BD05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8638-15BD-4E72-B7D4-0D6E222FED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254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D9E639-B937-4CE6-89E8-D78B585F9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B19C6B3-AF6E-4200-81F3-F6B6473F6E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5F33873-3553-41D8-AA6A-196B4AAC8D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02F322-9598-4406-90AE-EBE970103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00265-B421-4575-BB2B-551DF1C482DB}" type="datetimeFigureOut">
              <a:rPr lang="es-CL" smtClean="0"/>
              <a:t>25-05-2024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288715-5D08-4133-9C7B-00A4FA3D8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11F5A68-2797-4AB1-8C40-6F73A3E8F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C8638-15BD-4E72-B7D4-0D6E222FED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17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2984BCF-D8F4-4D3C-9189-14EAB63E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F42B9E-FC22-4928-B6BD-961E62C64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EF631C-9891-4ABB-BB75-B2CA7D4D7C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00265-B421-4575-BB2B-551DF1C482DB}" type="datetimeFigureOut">
              <a:rPr lang="es-CL" smtClean="0"/>
              <a:t>25-05-2024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1D734C-F6BD-40C8-84B9-3F04420941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46F761-FBB1-4996-849C-5052779D8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C8638-15BD-4E72-B7D4-0D6E222FED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066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79116-C497-41C6-A458-D041FE67D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333" y="682707"/>
            <a:ext cx="6876837" cy="1475116"/>
          </a:xfrm>
        </p:spPr>
        <p:txBody>
          <a:bodyPr anchor="t">
            <a:normAutofit fontScale="90000"/>
          </a:bodyPr>
          <a:lstStyle/>
          <a:p>
            <a:pPr algn="l"/>
            <a:r>
              <a:rPr lang="es-ES" sz="4400" dirty="0"/>
              <a:t>CLASE COMPLEMENTARIA </a:t>
            </a:r>
            <a:br>
              <a:rPr lang="es-ES" sz="4400" dirty="0"/>
            </a:br>
            <a:r>
              <a:rPr lang="es-ES" sz="4400" dirty="0"/>
              <a:t>MODULO II</a:t>
            </a:r>
            <a:br>
              <a:rPr lang="es-ES" sz="4400" dirty="0"/>
            </a:br>
            <a:r>
              <a:rPr lang="es-ES" sz="4400" dirty="0"/>
              <a:t>LEGISLACIÓN FARMACÉUTICA</a:t>
            </a:r>
            <a:endParaRPr lang="es-CL" sz="4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9E015A-0275-4FA3-9D11-E7BD5FAB92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33481" y="714028"/>
            <a:ext cx="4033895" cy="974095"/>
          </a:xfrm>
        </p:spPr>
        <p:txBody>
          <a:bodyPr anchor="t">
            <a:normAutofit/>
          </a:bodyPr>
          <a:lstStyle/>
          <a:p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CURSO DE  AUXILIAR EN FARMACIA</a:t>
            </a:r>
          </a:p>
          <a:p>
            <a:pPr algn="l"/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A68DD54-03CA-4708-8EDA-C3A851E15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420" y="3136773"/>
            <a:ext cx="5226961" cy="1991223"/>
          </a:xfrm>
          <a:prstGeom prst="rect">
            <a:avLst/>
          </a:prstGeom>
        </p:spPr>
      </p:pic>
      <p:pic>
        <p:nvPicPr>
          <p:cNvPr id="4" name="Imagen 3" descr="Imagen que contiene firmar, dibujo, señal, cuarto&#10;&#10;Descripción generada automáticamente">
            <a:extLst>
              <a:ext uri="{FF2B5EF4-FFF2-40B4-BE49-F238E27FC236}">
                <a16:creationId xmlns:a16="http://schemas.microsoft.com/office/drawing/2014/main" id="{B8FB4F42-61E6-49B8-9A8D-C87814530C8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638838" y="2708448"/>
            <a:ext cx="3801353" cy="342121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51EFF35B-306B-48CC-9E4E-5127818A46F1}"/>
              </a:ext>
            </a:extLst>
          </p:cNvPr>
          <p:cNvSpPr txBox="1"/>
          <p:nvPr/>
        </p:nvSpPr>
        <p:spPr>
          <a:xfrm>
            <a:off x="1111976" y="5288988"/>
            <a:ext cx="357256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CL" sz="1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Open Sans" panose="020B0606030504020204" pitchFamily="34" charset="0"/>
              </a:rPr>
              <a:t>PERFECCIONAT</a:t>
            </a:r>
          </a:p>
          <a:p>
            <a:pPr algn="l"/>
            <a:r>
              <a:rPr lang="es-CL" sz="1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Open Sans" panose="020B0606030504020204" pitchFamily="34" charset="0"/>
              </a:rPr>
              <a:t>www.perfeccionat.cl</a:t>
            </a:r>
          </a:p>
          <a:p>
            <a:pPr algn="l"/>
            <a:r>
              <a:rPr lang="es-CL" sz="1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Open Sans" panose="020B0606030504020204" pitchFamily="34" charset="0"/>
              </a:rPr>
              <a:t>+569 780 02 980</a:t>
            </a:r>
          </a:p>
          <a:p>
            <a:pPr algn="l"/>
            <a:r>
              <a:rPr lang="es-CL" sz="1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Open Sans" panose="020B0606030504020204" pitchFamily="34" charset="0"/>
              </a:rPr>
              <a:t>contacto@perfeccionat.cl</a:t>
            </a:r>
          </a:p>
          <a:p>
            <a:pPr algn="l"/>
            <a:r>
              <a:rPr lang="es-CL" sz="1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Open Sans" panose="020B0606030504020204" pitchFamily="34" charset="0"/>
              </a:rPr>
              <a:t>Av. Irarrázaval 2401 oficina 512</a:t>
            </a:r>
          </a:p>
        </p:txBody>
      </p:sp>
    </p:spTree>
    <p:extLst>
      <p:ext uri="{BB962C8B-B14F-4D97-AF65-F5344CB8AC3E}">
        <p14:creationId xmlns:p14="http://schemas.microsoft.com/office/powerpoint/2010/main" val="2360842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33CC4D-70BD-4C7D-B2F4-60339178B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464126" cy="732155"/>
          </a:xfrm>
          <a:solidFill>
            <a:srgbClr val="92D050"/>
          </a:solidFill>
        </p:spPr>
        <p:txBody>
          <a:bodyPr>
            <a:normAutofit/>
          </a:bodyPr>
          <a:lstStyle/>
          <a:p>
            <a:br>
              <a:rPr lang="es-ES" sz="2000" b="1" dirty="0"/>
            </a:br>
            <a:r>
              <a:rPr lang="es-ES" sz="2000" b="1" dirty="0"/>
              <a:t>MEDICAMENTOS DE  LISTA III   PSICOTRÓPICOS</a:t>
            </a:r>
            <a:endParaRPr lang="es-CL" sz="2000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D7C2BAA-683F-4F9C-80BB-9816ABFC87C3}"/>
              </a:ext>
            </a:extLst>
          </p:cNvPr>
          <p:cNvSpPr txBox="1"/>
          <p:nvPr/>
        </p:nvSpPr>
        <p:spPr>
          <a:xfrm>
            <a:off x="1179930" y="1225689"/>
            <a:ext cx="962405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highlight>
                  <a:srgbClr val="FFFF00"/>
                </a:highlight>
              </a:rPr>
              <a:t>Otros  compuestos  </a:t>
            </a:r>
          </a:p>
          <a:p>
            <a:r>
              <a:rPr lang="es-ES" b="1" dirty="0">
                <a:highlight>
                  <a:srgbClr val="FFFF00"/>
                </a:highlight>
              </a:rPr>
              <a:t>NO BARBITURICOS</a:t>
            </a:r>
          </a:p>
          <a:p>
            <a:endParaRPr lang="es-ES" dirty="0"/>
          </a:p>
          <a:p>
            <a:endParaRPr lang="es-ES" dirty="0"/>
          </a:p>
          <a:p>
            <a:r>
              <a:rPr lang="es-ES" sz="2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MEPROBAMATO: </a:t>
            </a:r>
            <a:r>
              <a:rPr lang="es-E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Acción relajante muscular, efecto hipnótico. </a:t>
            </a:r>
          </a:p>
          <a:p>
            <a:endParaRPr lang="es-ES" sz="2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s-ES" sz="2000" b="1" dirty="0"/>
          </a:p>
          <a:p>
            <a:r>
              <a:rPr lang="es-E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BUPRENORFINA:  </a:t>
            </a:r>
            <a:r>
              <a:rPr lang="es-E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Derivado de los opiodes similar a la morfina.</a:t>
            </a:r>
          </a:p>
          <a:p>
            <a:endParaRPr lang="es-ES" sz="2000" b="1" kern="1200" dirty="0">
              <a:solidFill>
                <a:schemeClr val="tx1"/>
              </a:solidFill>
              <a:latin typeface="Arial" panose="020B0604020202020204" pitchFamily="34" charset="0"/>
              <a:cs typeface="+mn-cs"/>
            </a:endParaRPr>
          </a:p>
          <a:p>
            <a:endParaRPr lang="es-ES" sz="2000" b="1" dirty="0">
              <a:effectLst/>
              <a:latin typeface="Arial" panose="020B0604020202020204" pitchFamily="34" charset="0"/>
              <a:ea typeface="+mn-ea"/>
            </a:endParaRPr>
          </a:p>
          <a:p>
            <a:r>
              <a:rPr lang="es-E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FLUNITRAZEPAM:  </a:t>
            </a:r>
            <a:r>
              <a:rPr lang="es-E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única benzodiacepina que pretenece a la lista III</a:t>
            </a:r>
            <a:r>
              <a:rPr lang="es-E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s-ES" sz="2000" b="1" dirty="0">
              <a:latin typeface="Arial" panose="020B0604020202020204" pitchFamily="34" charset="0"/>
            </a:endParaRPr>
          </a:p>
          <a:p>
            <a:endParaRPr lang="es-ES" sz="18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endParaRPr lang="es-ES" dirty="0">
              <a:latin typeface="Arial" panose="020B0604020202020204" pitchFamily="34" charset="0"/>
            </a:endParaRPr>
          </a:p>
          <a:p>
            <a:r>
              <a:rPr lang="es-E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PENTAZOCINA: </a:t>
            </a:r>
            <a:r>
              <a:rPr lang="es-E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Derivado de los opiodes similar a la morfina.</a:t>
            </a:r>
          </a:p>
          <a:p>
            <a:endParaRPr lang="es-ES" sz="2000" b="1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63069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33CC4D-70BD-4C7D-B2F4-60339178B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12434" cy="732155"/>
          </a:xfrm>
          <a:solidFill>
            <a:srgbClr val="00B0F0"/>
          </a:solidFill>
        </p:spPr>
        <p:txBody>
          <a:bodyPr>
            <a:normAutofit/>
          </a:bodyPr>
          <a:lstStyle/>
          <a:p>
            <a:br>
              <a:rPr lang="es-ES" sz="2000" b="1" dirty="0"/>
            </a:br>
            <a:r>
              <a:rPr lang="es-ES" sz="2000" b="1" dirty="0"/>
              <a:t>MEDICAMENTOS DE  LISTA IV    PSICOTRÓPICOS</a:t>
            </a:r>
            <a:endParaRPr lang="es-CL" sz="2000" b="1" dirty="0"/>
          </a:p>
        </p:txBody>
      </p:sp>
      <p:graphicFrame>
        <p:nvGraphicFramePr>
          <p:cNvPr id="3" name="3 Tabla">
            <a:extLst>
              <a:ext uri="{FF2B5EF4-FFF2-40B4-BE49-F238E27FC236}">
                <a16:creationId xmlns:a16="http://schemas.microsoft.com/office/drawing/2014/main" id="{74FD5278-F46B-4FEA-A8AC-5F4425F675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6331296"/>
              </p:ext>
            </p:extLst>
          </p:nvPr>
        </p:nvGraphicFramePr>
        <p:xfrm>
          <a:off x="3251748" y="1555636"/>
          <a:ext cx="5464126" cy="4590058"/>
        </p:xfrm>
        <a:graphic>
          <a:graphicData uri="http://schemas.openxmlformats.org/drawingml/2006/table">
            <a:tbl>
              <a:tblPr firstRow="1" bandRow="1"/>
              <a:tblGrid>
                <a:gridCol w="2732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2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5195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Fármaco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Fármaco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40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dirty="0"/>
                        <a:t>Alprazolam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/>
                        <a:t>Diazepam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40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/>
                        <a:t>Bromazepam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/>
                        <a:t>Hidrato de cloral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40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/>
                        <a:t>Clobazam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dirty="0"/>
                        <a:t>Ketazolam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40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/>
                        <a:t>Clonazepam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/>
                        <a:t>Lorazepam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40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dirty="0" err="1"/>
                        <a:t>Clorazepato</a:t>
                      </a:r>
                      <a:endParaRPr sz="2000" dirty="0"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/>
                        <a:t>Midazolam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40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/>
                        <a:t>Clordiazepóxido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dirty="0"/>
                        <a:t>Triazolam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640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/>
                        <a:t>Clotiazepam</a:t>
                      </a:r>
                    </a:p>
                  </a:txBody>
                  <a:tcPr marL="45720" marR="45720" horzOverflow="overflow"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dirty="0"/>
                        <a:t>Zolpidem</a:t>
                      </a:r>
                    </a:p>
                  </a:txBody>
                  <a:tcPr marL="45720" marR="45720" horzOverflow="overflow">
                    <a:lnB w="254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726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33CC4D-70BD-4C7D-B2F4-60339178B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308188" cy="732155"/>
          </a:xfrm>
        </p:spPr>
        <p:txBody>
          <a:bodyPr>
            <a:normAutofit/>
          </a:bodyPr>
          <a:lstStyle/>
          <a:p>
            <a:r>
              <a:rPr lang="es-ES" sz="2000" b="1" dirty="0"/>
              <a:t>CLASE COMPLEMENTARIA  LEGISLACIÓN FARMACÉUTICA</a:t>
            </a:r>
            <a:endParaRPr lang="es-CL" sz="2000" b="1" dirty="0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DD3ADB8D-AE63-4113-88E2-461AB42D4BE6}"/>
              </a:ext>
            </a:extLst>
          </p:cNvPr>
          <p:cNvSpPr/>
          <p:nvPr/>
        </p:nvSpPr>
        <p:spPr>
          <a:xfrm>
            <a:off x="1139485" y="1097280"/>
            <a:ext cx="2883876" cy="63304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bg2">
                    <a:lumMod val="10000"/>
                  </a:schemeClr>
                </a:solidFill>
              </a:rPr>
              <a:t>LA RECETA MÉDICA </a:t>
            </a:r>
            <a:endParaRPr lang="es-CL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8AE40F4-4372-4A4C-92E7-6ED35AFD9433}"/>
              </a:ext>
            </a:extLst>
          </p:cNvPr>
          <p:cNvSpPr txBox="1"/>
          <p:nvPr/>
        </p:nvSpPr>
        <p:spPr>
          <a:xfrm>
            <a:off x="1139485" y="2142535"/>
            <a:ext cx="997751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 b="1" i="1" u="sng"/>
            </a:pPr>
            <a:r>
              <a:rPr lang="es-CL" sz="2400"/>
              <a:t>Receta:</a:t>
            </a:r>
            <a:r>
              <a:rPr lang="es-CL" sz="2400" b="0" u="none"/>
              <a:t> El instrumento </a:t>
            </a:r>
            <a:r>
              <a:rPr lang="es-CL" sz="2400"/>
              <a:t>privado</a:t>
            </a:r>
            <a:r>
              <a:rPr lang="es-CL" sz="2400" u="none"/>
              <a:t>, </a:t>
            </a:r>
            <a:r>
              <a:rPr lang="es-CL" sz="2400"/>
              <a:t>gráfico o electrónico</a:t>
            </a:r>
            <a:r>
              <a:rPr lang="es-CL" sz="2400" b="0" u="none"/>
              <a:t>, mediante el cual el </a:t>
            </a:r>
            <a:r>
              <a:rPr lang="es-CL" sz="2400"/>
              <a:t>profesional habilitado</a:t>
            </a:r>
            <a:r>
              <a:rPr lang="es-CL" sz="2400" b="0" u="none"/>
              <a:t> para prescribir indica a una persona identificada y previamente evaluada, como parte integrante del acto médico y por consiguiente de la relación clínica, el uso y las condiciones de empleo de un producto farmacéutico, por su denominación común internacional (D.C.I.) o su denominación de fantasía si lo prefiere.</a:t>
            </a:r>
            <a:endParaRPr lang="es-CL" sz="2400" b="0" u="none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7027AE3-5DB3-4A86-A4D0-A56EFB09E960}"/>
              </a:ext>
            </a:extLst>
          </p:cNvPr>
          <p:cNvSpPr txBox="1"/>
          <p:nvPr/>
        </p:nvSpPr>
        <p:spPr>
          <a:xfrm>
            <a:off x="2922563" y="5311448"/>
            <a:ext cx="77548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b="1" dirty="0"/>
              <a:t>Artículo 33. Decreto N° 466/1984, Minsal (Modificado por Decreto 1/15)</a:t>
            </a:r>
          </a:p>
        </p:txBody>
      </p:sp>
    </p:spTree>
    <p:extLst>
      <p:ext uri="{BB962C8B-B14F-4D97-AF65-F5344CB8AC3E}">
        <p14:creationId xmlns:p14="http://schemas.microsoft.com/office/powerpoint/2010/main" val="183716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33CC4D-70BD-4C7D-B2F4-60339178B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0052" y="552688"/>
            <a:ext cx="6308188" cy="508700"/>
          </a:xfrm>
        </p:spPr>
        <p:txBody>
          <a:bodyPr>
            <a:normAutofit fontScale="90000"/>
          </a:bodyPr>
          <a:lstStyle/>
          <a:p>
            <a:br>
              <a:rPr lang="es-ES" sz="2000" b="1" dirty="0"/>
            </a:br>
            <a:r>
              <a:rPr lang="es-ES" sz="2000" b="1" dirty="0"/>
              <a:t>RECETA CHEQUE PARA  MEDICAMENTOS ESTUPEFACIENTES</a:t>
            </a:r>
            <a:endParaRPr lang="es-CL" sz="2000" b="1" dirty="0"/>
          </a:p>
        </p:txBody>
      </p:sp>
      <p:grpSp>
        <p:nvGrpSpPr>
          <p:cNvPr id="3" name="Group 21">
            <a:extLst>
              <a:ext uri="{FF2B5EF4-FFF2-40B4-BE49-F238E27FC236}">
                <a16:creationId xmlns:a16="http://schemas.microsoft.com/office/drawing/2014/main" id="{8CF90CDF-1844-4B1A-9194-4786590F0B91}"/>
              </a:ext>
            </a:extLst>
          </p:cNvPr>
          <p:cNvGrpSpPr>
            <a:grpSpLocks/>
          </p:cNvGrpSpPr>
          <p:nvPr/>
        </p:nvGrpSpPr>
        <p:grpSpPr bwMode="auto">
          <a:xfrm>
            <a:off x="1288952" y="1301311"/>
            <a:ext cx="9979269" cy="5191564"/>
            <a:chOff x="2596" y="276"/>
            <a:chExt cx="7032" cy="4484"/>
          </a:xfrm>
        </p:grpSpPr>
        <p:pic>
          <p:nvPicPr>
            <p:cNvPr id="4" name="Picture 24">
              <a:extLst>
                <a:ext uri="{FF2B5EF4-FFF2-40B4-BE49-F238E27FC236}">
                  <a16:creationId xmlns:a16="http://schemas.microsoft.com/office/drawing/2014/main" id="{F1B331A0-7D54-4686-8989-DFB35C0DB3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6" y="276"/>
              <a:ext cx="7032" cy="4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3">
              <a:extLst>
                <a:ext uri="{FF2B5EF4-FFF2-40B4-BE49-F238E27FC236}">
                  <a16:creationId xmlns:a16="http://schemas.microsoft.com/office/drawing/2014/main" id="{9EEFE842-F260-4B71-8D57-E0A492F045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02" y="381"/>
              <a:ext cx="6735" cy="41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22">
              <a:extLst>
                <a:ext uri="{FF2B5EF4-FFF2-40B4-BE49-F238E27FC236}">
                  <a16:creationId xmlns:a16="http://schemas.microsoft.com/office/drawing/2014/main" id="{2DEC0480-36D2-4A7C-8D33-FB1FA41C4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1" y="350"/>
              <a:ext cx="6797" cy="4248"/>
            </a:xfrm>
            <a:prstGeom prst="rect">
              <a:avLst/>
            </a:prstGeom>
            <a:noFill/>
            <a:ln w="3962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CL"/>
            </a:p>
          </p:txBody>
        </p:sp>
      </p:grpSp>
    </p:spTree>
    <p:extLst>
      <p:ext uri="{BB962C8B-B14F-4D97-AF65-F5344CB8AC3E}">
        <p14:creationId xmlns:p14="http://schemas.microsoft.com/office/powerpoint/2010/main" val="323174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33CC4D-70BD-4C7D-B2F4-60339178B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0052" y="552688"/>
            <a:ext cx="6308188" cy="508700"/>
          </a:xfrm>
        </p:spPr>
        <p:txBody>
          <a:bodyPr>
            <a:normAutofit fontScale="90000"/>
          </a:bodyPr>
          <a:lstStyle/>
          <a:p>
            <a:br>
              <a:rPr lang="es-ES" sz="2000" b="1" dirty="0"/>
            </a:br>
            <a:r>
              <a:rPr lang="es-ES" sz="2000" b="1" dirty="0"/>
              <a:t>RECETA RETENIDA PARA  MEDICAMENTOS PSICOTRÓPICOS</a:t>
            </a:r>
            <a:endParaRPr lang="es-CL" sz="2000" b="1" dirty="0"/>
          </a:p>
        </p:txBody>
      </p:sp>
      <p:sp>
        <p:nvSpPr>
          <p:cNvPr id="7" name="4 CuadroTexto">
            <a:extLst>
              <a:ext uri="{FF2B5EF4-FFF2-40B4-BE49-F238E27FC236}">
                <a16:creationId xmlns:a16="http://schemas.microsoft.com/office/drawing/2014/main" id="{09F9E362-B3F5-4C3D-9749-BA5AE799C977}"/>
              </a:ext>
            </a:extLst>
          </p:cNvPr>
          <p:cNvSpPr txBox="1"/>
          <p:nvPr/>
        </p:nvSpPr>
        <p:spPr>
          <a:xfrm>
            <a:off x="3502041" y="1296105"/>
            <a:ext cx="4968554" cy="4370427"/>
          </a:xfrm>
          <a:prstGeom prst="rect">
            <a:avLst/>
          </a:prstGeom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400"/>
            </a:pPr>
            <a:endParaRPr sz="1400" dirty="0"/>
          </a:p>
          <a:p>
            <a:pPr>
              <a:defRPr sz="1400"/>
            </a:pPr>
            <a:r>
              <a:rPr sz="1400" dirty="0"/>
              <a:t>Nombre y apellido Odontólogo: </a:t>
            </a:r>
            <a:r>
              <a:rPr sz="1400" u="sng" dirty="0"/>
              <a:t> ____________________                                </a:t>
            </a:r>
            <a:r>
              <a:rPr sz="1400" dirty="0"/>
              <a:t> </a:t>
            </a:r>
          </a:p>
          <a:p>
            <a:pPr>
              <a:defRPr sz="1400"/>
            </a:pPr>
            <a:r>
              <a:rPr sz="1400" dirty="0"/>
              <a:t>Edad: _____________   RUT: ___________________________</a:t>
            </a:r>
          </a:p>
          <a:p>
            <a:pPr>
              <a:defRPr sz="1400"/>
            </a:pPr>
            <a:r>
              <a:rPr sz="1400" dirty="0"/>
              <a:t>Dirección:	 ____________________________Fecha:_______</a:t>
            </a:r>
          </a:p>
          <a:p>
            <a:pPr>
              <a:defRPr sz="1400">
                <a:latin typeface="Bradley Hand ITC"/>
                <a:ea typeface="Bradley Hand ITC"/>
                <a:cs typeface="Bradley Hand ITC"/>
                <a:sym typeface="Bradley Hand ITC"/>
              </a:defRPr>
            </a:pPr>
            <a:endParaRPr sz="1400" dirty="0"/>
          </a:p>
          <a:p>
            <a:pPr>
              <a:defRPr sz="1400">
                <a:latin typeface="Bradley Hand ITC"/>
                <a:ea typeface="Bradley Hand ITC"/>
                <a:cs typeface="Bradley Hand ITC"/>
                <a:sym typeface="Bradley Hand ITC"/>
              </a:defRPr>
            </a:pPr>
            <a:r>
              <a:rPr sz="1400" dirty="0"/>
              <a:t>Para uso no personal</a:t>
            </a:r>
          </a:p>
          <a:p>
            <a:pPr>
              <a:defRPr sz="1400"/>
            </a:pPr>
            <a:endParaRPr sz="1400" dirty="0"/>
          </a:p>
          <a:p>
            <a:pPr>
              <a:defRPr sz="2400">
                <a:latin typeface="Bradley Hand ITC"/>
                <a:ea typeface="Bradley Hand ITC"/>
                <a:cs typeface="Bradley Hand ITC"/>
                <a:sym typeface="Bradley Hand ITC"/>
              </a:defRPr>
            </a:pPr>
            <a:r>
              <a:rPr sz="2400" dirty="0"/>
              <a:t>Amparax® (Lorazepam) 2 mg</a:t>
            </a:r>
          </a:p>
          <a:p>
            <a:pPr>
              <a:defRPr sz="2400">
                <a:latin typeface="Bradley Hand ITC"/>
                <a:ea typeface="Bradley Hand ITC"/>
                <a:cs typeface="Bradley Hand ITC"/>
                <a:sym typeface="Bradley Hand ITC"/>
              </a:defRPr>
            </a:pPr>
            <a:endParaRPr sz="2400" dirty="0"/>
          </a:p>
          <a:p>
            <a:pPr>
              <a:defRPr sz="2400">
                <a:latin typeface="Bradley Hand ITC"/>
                <a:ea typeface="Bradley Hand ITC"/>
                <a:cs typeface="Bradley Hand ITC"/>
                <a:sym typeface="Bradley Hand ITC"/>
              </a:defRPr>
            </a:pPr>
            <a:r>
              <a:rPr sz="2400" dirty="0"/>
              <a:t>30 comprimidos sublinguales</a:t>
            </a:r>
          </a:p>
          <a:p>
            <a:pPr>
              <a:defRPr sz="2400">
                <a:latin typeface="Bradley Hand ITC"/>
                <a:ea typeface="Bradley Hand ITC"/>
                <a:cs typeface="Bradley Hand ITC"/>
                <a:sym typeface="Bradley Hand ITC"/>
              </a:defRPr>
            </a:pPr>
            <a:r>
              <a:rPr sz="2400" dirty="0"/>
              <a:t>Una (1) caja</a:t>
            </a:r>
          </a:p>
          <a:p>
            <a:pPr>
              <a:defRPr sz="1400"/>
            </a:pPr>
            <a:endParaRPr sz="1400" dirty="0"/>
          </a:p>
          <a:p>
            <a:pPr>
              <a:defRPr sz="1400"/>
            </a:pPr>
            <a:endParaRPr sz="1400" dirty="0"/>
          </a:p>
          <a:p>
            <a:pPr>
              <a:defRPr sz="1400"/>
            </a:pPr>
            <a:r>
              <a:rPr sz="1400" dirty="0"/>
              <a:t>		Firma profesional </a:t>
            </a:r>
          </a:p>
          <a:p>
            <a:pPr>
              <a:defRPr sz="1400"/>
            </a:pPr>
            <a:r>
              <a:rPr sz="1400" dirty="0"/>
              <a:t>		      (Timbre)</a:t>
            </a:r>
          </a:p>
          <a:p>
            <a:pPr>
              <a:defRPr sz="1400"/>
            </a:pPr>
            <a:endParaRPr sz="1400" dirty="0"/>
          </a:p>
          <a:p>
            <a:pPr>
              <a:defRPr sz="1400"/>
            </a:pPr>
            <a:r>
              <a:rPr sz="1400" dirty="0"/>
              <a:t>Pie de imprenta</a:t>
            </a:r>
          </a:p>
        </p:txBody>
      </p:sp>
    </p:spTree>
    <p:extLst>
      <p:ext uri="{BB962C8B-B14F-4D97-AF65-F5344CB8AC3E}">
        <p14:creationId xmlns:p14="http://schemas.microsoft.com/office/powerpoint/2010/main" val="1230922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33CC4D-70BD-4C7D-B2F4-60339178B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536852" cy="732155"/>
          </a:xfrm>
        </p:spPr>
        <p:txBody>
          <a:bodyPr>
            <a:normAutofit/>
          </a:bodyPr>
          <a:lstStyle/>
          <a:p>
            <a:r>
              <a:rPr lang="es-ES" sz="2000" b="1" dirty="0"/>
              <a:t>EJEMPLO RECETA MAGISTRAL</a:t>
            </a:r>
            <a:endParaRPr lang="es-CL" sz="2000" b="1" dirty="0"/>
          </a:p>
        </p:txBody>
      </p:sp>
      <p:sp>
        <p:nvSpPr>
          <p:cNvPr id="3" name="Mucositis oral:…">
            <a:extLst>
              <a:ext uri="{FF2B5EF4-FFF2-40B4-BE49-F238E27FC236}">
                <a16:creationId xmlns:a16="http://schemas.microsoft.com/office/drawing/2014/main" id="{8CF32DD5-0180-4954-B739-8ABB03387F95}"/>
              </a:ext>
            </a:extLst>
          </p:cNvPr>
          <p:cNvSpPr txBox="1"/>
          <p:nvPr/>
        </p:nvSpPr>
        <p:spPr>
          <a:xfrm>
            <a:off x="2442887" y="1333892"/>
            <a:ext cx="6898264" cy="48936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rPr sz="2400" dirty="0"/>
              <a:t>Mucositis oral: </a:t>
            </a:r>
          </a:p>
          <a:p>
            <a:pPr>
              <a:defRPr sz="2400"/>
            </a:pPr>
            <a:endParaRPr sz="2400" dirty="0"/>
          </a:p>
          <a:p>
            <a:pPr>
              <a:defRPr sz="2400"/>
            </a:pPr>
            <a:r>
              <a:rPr sz="2400" dirty="0" err="1"/>
              <a:t>Lidoca</a:t>
            </a:r>
            <a:r>
              <a:rPr lang="es-ES" sz="2400" dirty="0"/>
              <a:t>í</a:t>
            </a:r>
            <a:r>
              <a:rPr sz="2400" dirty="0" err="1"/>
              <a:t>na</a:t>
            </a:r>
            <a:r>
              <a:rPr sz="2400" dirty="0"/>
              <a:t> </a:t>
            </a:r>
            <a:r>
              <a:rPr sz="2400" dirty="0" err="1"/>
              <a:t>clorhidrato</a:t>
            </a:r>
            <a:r>
              <a:rPr sz="2400" dirty="0"/>
              <a:t>…….. 2%</a:t>
            </a:r>
          </a:p>
          <a:p>
            <a:pPr>
              <a:defRPr sz="2400"/>
            </a:pPr>
            <a:r>
              <a:rPr sz="2400" dirty="0" err="1"/>
              <a:t>Triamcinolona</a:t>
            </a:r>
            <a:r>
              <a:rPr sz="2400" dirty="0"/>
              <a:t> acetonide… 0,1%</a:t>
            </a:r>
          </a:p>
          <a:p>
            <a:pPr>
              <a:defRPr sz="2400"/>
            </a:pPr>
            <a:r>
              <a:rPr sz="2400" dirty="0" err="1"/>
              <a:t>Vaselina</a:t>
            </a:r>
            <a:r>
              <a:rPr sz="2400" dirty="0"/>
              <a:t> </a:t>
            </a:r>
            <a:r>
              <a:rPr sz="2400" dirty="0" err="1"/>
              <a:t>líquida</a:t>
            </a:r>
            <a:r>
              <a:rPr sz="2400" dirty="0"/>
              <a:t> ……………. 2%</a:t>
            </a:r>
          </a:p>
          <a:p>
            <a:pPr>
              <a:defRPr sz="2400"/>
            </a:pPr>
            <a:r>
              <a:rPr sz="2400" dirty="0" err="1"/>
              <a:t>En</a:t>
            </a:r>
            <a:r>
              <a:rPr sz="2400" dirty="0"/>
              <a:t> </a:t>
            </a:r>
            <a:r>
              <a:rPr sz="2400" dirty="0" err="1"/>
              <a:t>Orabase</a:t>
            </a:r>
            <a:r>
              <a:rPr sz="2400" dirty="0"/>
              <a:t>………………….. </a:t>
            </a:r>
            <a:r>
              <a:rPr sz="2400" dirty="0" err="1"/>
              <a:t>csp</a:t>
            </a:r>
            <a:r>
              <a:rPr sz="2400" dirty="0"/>
              <a:t> 50 g</a:t>
            </a:r>
          </a:p>
          <a:p>
            <a:pPr>
              <a:defRPr sz="2400"/>
            </a:pPr>
            <a:endParaRPr sz="2400" dirty="0"/>
          </a:p>
          <a:p>
            <a:pPr>
              <a:defRPr sz="2400"/>
            </a:pPr>
            <a:r>
              <a:rPr sz="2400" dirty="0" err="1"/>
              <a:t>En</a:t>
            </a:r>
            <a:r>
              <a:rPr sz="2400" dirty="0"/>
              <a:t> </a:t>
            </a:r>
            <a:r>
              <a:rPr sz="2400" dirty="0" err="1"/>
              <a:t>colutorio</a:t>
            </a:r>
            <a:r>
              <a:rPr sz="2400" dirty="0"/>
              <a:t>:</a:t>
            </a:r>
          </a:p>
          <a:p>
            <a:pPr>
              <a:defRPr sz="2400"/>
            </a:pPr>
            <a:r>
              <a:rPr sz="2400" dirty="0" err="1"/>
              <a:t>Lidoca</a:t>
            </a:r>
            <a:r>
              <a:rPr lang="es-ES" sz="2400" dirty="0"/>
              <a:t>í</a:t>
            </a:r>
            <a:r>
              <a:rPr sz="2400" dirty="0" err="1"/>
              <a:t>na</a:t>
            </a:r>
            <a:r>
              <a:rPr sz="2400" dirty="0"/>
              <a:t> </a:t>
            </a:r>
            <a:r>
              <a:rPr sz="2400" dirty="0" err="1"/>
              <a:t>clorhidrato</a:t>
            </a:r>
            <a:r>
              <a:rPr sz="2400" dirty="0"/>
              <a:t>………. 0,4%</a:t>
            </a:r>
          </a:p>
          <a:p>
            <a:pPr>
              <a:defRPr sz="2400"/>
            </a:pPr>
            <a:r>
              <a:rPr sz="2400" dirty="0" err="1"/>
              <a:t>Clorhexidina</a:t>
            </a:r>
            <a:r>
              <a:rPr sz="2400" dirty="0"/>
              <a:t> </a:t>
            </a:r>
            <a:r>
              <a:rPr sz="2400" dirty="0" err="1"/>
              <a:t>digluconato</a:t>
            </a:r>
            <a:r>
              <a:rPr sz="2400" dirty="0"/>
              <a:t>…. 20%</a:t>
            </a:r>
          </a:p>
          <a:p>
            <a:pPr>
              <a:defRPr sz="2400"/>
            </a:pPr>
            <a:r>
              <a:rPr sz="2400" dirty="0"/>
              <a:t>Agua </a:t>
            </a:r>
            <a:r>
              <a:rPr sz="2400" dirty="0" err="1"/>
              <a:t>purificada</a:t>
            </a:r>
            <a:r>
              <a:rPr sz="2400" dirty="0"/>
              <a:t> ……………. </a:t>
            </a:r>
            <a:r>
              <a:rPr sz="2400" dirty="0" err="1"/>
              <a:t>csp</a:t>
            </a:r>
            <a:r>
              <a:rPr sz="2400" dirty="0"/>
              <a:t> 100mL</a:t>
            </a:r>
          </a:p>
          <a:p>
            <a:pPr>
              <a:defRPr sz="2400"/>
            </a:pPr>
            <a:endParaRPr sz="2400" dirty="0"/>
          </a:p>
          <a:p>
            <a:pPr>
              <a:defRPr sz="2400"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536065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33CC4D-70BD-4C7D-B2F4-60339178B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308188" cy="732155"/>
          </a:xfrm>
        </p:spPr>
        <p:txBody>
          <a:bodyPr>
            <a:normAutofit/>
          </a:bodyPr>
          <a:lstStyle/>
          <a:p>
            <a:r>
              <a:rPr lang="es-ES" sz="2000" b="1" dirty="0"/>
              <a:t>CLASE COMPLEMENTARIA  LEGISLACIÓN FARMACÉUTICA</a:t>
            </a:r>
            <a:endParaRPr lang="es-CL" sz="2000" b="1" dirty="0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DD3ADB8D-AE63-4113-88E2-461AB42D4BE6}"/>
              </a:ext>
            </a:extLst>
          </p:cNvPr>
          <p:cNvSpPr/>
          <p:nvPr/>
        </p:nvSpPr>
        <p:spPr>
          <a:xfrm>
            <a:off x="2518117" y="1237958"/>
            <a:ext cx="5795889" cy="63304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bg2">
                    <a:lumMod val="10000"/>
                  </a:schemeClr>
                </a:solidFill>
              </a:rPr>
              <a:t>CONDICIÓN DE VENTA DE ALGUNOS MEDICAMENTOS</a:t>
            </a:r>
            <a:endParaRPr lang="es-CL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BCFFB39-DEE9-4D40-8D49-9EDCF9C8E9EA}"/>
              </a:ext>
            </a:extLst>
          </p:cNvPr>
          <p:cNvSpPr txBox="1"/>
          <p:nvPr/>
        </p:nvSpPr>
        <p:spPr>
          <a:xfrm>
            <a:off x="1206890" y="3741059"/>
            <a:ext cx="2622453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Medicamentos que  se  dispensan bajo VENTA LIBRE</a:t>
            </a:r>
            <a:endParaRPr lang="es-CL" dirty="0"/>
          </a:p>
        </p:txBody>
      </p:sp>
      <p:sp>
        <p:nvSpPr>
          <p:cNvPr id="5" name="Abrir llave 4">
            <a:extLst>
              <a:ext uri="{FF2B5EF4-FFF2-40B4-BE49-F238E27FC236}">
                <a16:creationId xmlns:a16="http://schemas.microsoft.com/office/drawing/2014/main" id="{DFFA3F1B-5C1B-470F-AC5A-26727391393C}"/>
              </a:ext>
            </a:extLst>
          </p:cNvPr>
          <p:cNvSpPr/>
          <p:nvPr/>
        </p:nvSpPr>
        <p:spPr>
          <a:xfrm>
            <a:off x="4121834" y="2391508"/>
            <a:ext cx="675249" cy="368573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6620AA7-6A92-46AC-86FD-D9799E64898E}"/>
              </a:ext>
            </a:extLst>
          </p:cNvPr>
          <p:cNvSpPr txBox="1"/>
          <p:nvPr/>
        </p:nvSpPr>
        <p:spPr>
          <a:xfrm>
            <a:off x="5089574" y="2048288"/>
            <a:ext cx="665401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dirty="0"/>
              <a:t> </a:t>
            </a:r>
            <a:r>
              <a:rPr lang="es-ES" sz="2800" dirty="0"/>
              <a:t>ANALGÉSICOS:  ejemplo: paracetamol, metamizol, ibuprofeno y otros AINEs.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sz="2800" dirty="0"/>
              <a:t>ANTIÁCIDOS: ejemplo: Sal de fruta, citrato de sodio, hidróxido de magnesio y aluminio.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sz="2800" dirty="0"/>
              <a:t>Vitaminas y suplementos nutricionales:  ejemplo: Vitamina B12 o multivitaminicos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sz="2800" dirty="0"/>
              <a:t>Algunos antihipertensivos: losartán-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sz="2800" dirty="0"/>
              <a:t>Productos  de tipo Cosmético: perfumeria, protectores solares,etc</a:t>
            </a:r>
            <a:r>
              <a:rPr lang="es-ES" dirty="0"/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ES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ES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75849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33CC4D-70BD-4C7D-B2F4-60339178B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308188" cy="732155"/>
          </a:xfrm>
        </p:spPr>
        <p:txBody>
          <a:bodyPr>
            <a:normAutofit/>
          </a:bodyPr>
          <a:lstStyle/>
          <a:p>
            <a:r>
              <a:rPr lang="es-ES" sz="2000" b="1" dirty="0"/>
              <a:t>CLASE COMPLEMENTARIA  LEGISLACIÓN FARMACÉUTICA</a:t>
            </a:r>
            <a:endParaRPr lang="es-CL" sz="2000" b="1" dirty="0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DD3ADB8D-AE63-4113-88E2-461AB42D4BE6}"/>
              </a:ext>
            </a:extLst>
          </p:cNvPr>
          <p:cNvSpPr/>
          <p:nvPr/>
        </p:nvSpPr>
        <p:spPr>
          <a:xfrm>
            <a:off x="2813539" y="1378635"/>
            <a:ext cx="5795889" cy="63304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bg2">
                    <a:lumMod val="10000"/>
                  </a:schemeClr>
                </a:solidFill>
              </a:rPr>
              <a:t>CONDICIÓN DE VENTA DE ALGUNOS MEDICAMENTOS</a:t>
            </a:r>
            <a:endParaRPr lang="es-CL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A759F4A-751B-4715-A7B4-14114876E047}"/>
              </a:ext>
            </a:extLst>
          </p:cNvPr>
          <p:cNvSpPr txBox="1"/>
          <p:nvPr/>
        </p:nvSpPr>
        <p:spPr>
          <a:xfrm>
            <a:off x="1206890" y="3741059"/>
            <a:ext cx="2622453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Medicamentos que  se  dispensan bajo </a:t>
            </a:r>
            <a:r>
              <a:rPr lang="es-ES" b="1" dirty="0"/>
              <a:t>RECETA RETENIDA</a:t>
            </a:r>
            <a:endParaRPr lang="es-CL" b="1" dirty="0"/>
          </a:p>
        </p:txBody>
      </p:sp>
      <p:sp>
        <p:nvSpPr>
          <p:cNvPr id="6" name="Abrir llave 5">
            <a:extLst>
              <a:ext uri="{FF2B5EF4-FFF2-40B4-BE49-F238E27FC236}">
                <a16:creationId xmlns:a16="http://schemas.microsoft.com/office/drawing/2014/main" id="{37B17A0E-D588-471C-B230-36A035ADC034}"/>
              </a:ext>
            </a:extLst>
          </p:cNvPr>
          <p:cNvSpPr/>
          <p:nvPr/>
        </p:nvSpPr>
        <p:spPr>
          <a:xfrm>
            <a:off x="4121834" y="2391508"/>
            <a:ext cx="675249" cy="368573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173195B-3C73-4696-9F83-24DEC733A8D8}"/>
              </a:ext>
            </a:extLst>
          </p:cNvPr>
          <p:cNvSpPr txBox="1"/>
          <p:nvPr/>
        </p:nvSpPr>
        <p:spPr>
          <a:xfrm>
            <a:off x="5089574" y="2509953"/>
            <a:ext cx="6654018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dirty="0"/>
              <a:t> </a:t>
            </a:r>
            <a:r>
              <a:rPr lang="es-ES" sz="2800" dirty="0"/>
              <a:t>OMEPRAZOL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sz="2800" dirty="0"/>
              <a:t>PREDNISONA Y OTROS CORTICOIDES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sz="2800" dirty="0"/>
              <a:t>RELAJANTES MUSCULARES: ciclobenzaprina</a:t>
            </a:r>
            <a:r>
              <a:rPr lang="es-ES" dirty="0"/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sz="2400" dirty="0"/>
              <a:t>INDUCTORES DE SUEÑO: Zopiclona y Zolpidem.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sz="2400" dirty="0"/>
              <a:t>FÁRMACOS PARA TRATAR DTH: Sibutramina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sz="2400" dirty="0"/>
              <a:t> ANTIBIOTICOS INYECTABLES: Tobramicina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sz="2400" dirty="0"/>
              <a:t> fármacos de la LISTA IV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ES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ES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85927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33CC4D-70BD-4C7D-B2F4-60339178B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464126" cy="73215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br>
              <a:rPr lang="es-ES" sz="2000" b="1" dirty="0"/>
            </a:br>
            <a:r>
              <a:rPr lang="es-ES" sz="2000" b="1" dirty="0"/>
              <a:t>MEDICAMENTOS DE  LISTA II   ESTUPEFACIENTES</a:t>
            </a:r>
            <a:endParaRPr lang="es-CL" sz="2000" b="1" dirty="0"/>
          </a:p>
        </p:txBody>
      </p:sp>
      <p:graphicFrame>
        <p:nvGraphicFramePr>
          <p:cNvPr id="6" name="3 Tabla">
            <a:extLst>
              <a:ext uri="{FF2B5EF4-FFF2-40B4-BE49-F238E27FC236}">
                <a16:creationId xmlns:a16="http://schemas.microsoft.com/office/drawing/2014/main" id="{83BC8818-B16F-4DCC-8CAD-CDE2BA20DF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8816185"/>
              </p:ext>
            </p:extLst>
          </p:nvPr>
        </p:nvGraphicFramePr>
        <p:xfrm>
          <a:off x="1186374" y="1274283"/>
          <a:ext cx="9322192" cy="5215473"/>
        </p:xfrm>
        <a:graphic>
          <a:graphicData uri="http://schemas.openxmlformats.org/drawingml/2006/table">
            <a:tbl>
              <a:tblPr firstRow="1" bandRow="1"/>
              <a:tblGrid>
                <a:gridCol w="4661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1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8246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Fármaco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s-ES" sz="2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Nombre químico</a:t>
                      </a:r>
                      <a:endParaRPr sz="20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40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ACETILDIHIDROCODEINA</a:t>
                      </a:r>
                      <a:endParaRPr sz="1600" dirty="0"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(6-acetil-7,8-dihidrocodeína)</a:t>
                      </a:r>
                      <a:endParaRPr sz="2000" dirty="0"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40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CODEINA</a:t>
                      </a:r>
                      <a:endParaRPr sz="1600" dirty="0"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(3-metilmorfina)</a:t>
                      </a:r>
                      <a:endParaRPr sz="2000" dirty="0"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40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DEXTROPROPOXIFENO</a:t>
                      </a:r>
                      <a:endParaRPr sz="1600" dirty="0"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(α-(+)-4-dimetilamino-1,2-difenil-3-metil-2-butanol propionato)</a:t>
                      </a:r>
                      <a:r>
                        <a:rPr lang="es-E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endParaRPr sz="2000" dirty="0"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49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DIHIDROCODEINA</a:t>
                      </a:r>
                      <a:endParaRPr sz="1600" dirty="0"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(7,8-dihidrocodeína)</a:t>
                      </a:r>
                      <a:endParaRPr sz="2000" dirty="0"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40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ETILMORFINA (DIONINA) </a:t>
                      </a:r>
                      <a:endParaRPr sz="1600" dirty="0"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(3-etilmorfina)</a:t>
                      </a:r>
                      <a:endParaRPr sz="2000" dirty="0"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02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FOLCODINA </a:t>
                      </a:r>
                      <a:endParaRPr sz="1600" dirty="0"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3-[2-(4-morfonil)etil]-morfina</a:t>
                      </a:r>
                      <a:endParaRPr lang="es-CL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nicocodina(6-nicotinilcodeína</a:t>
                      </a:r>
                      <a:endParaRPr sz="2000" dirty="0"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7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NICODICODINA</a:t>
                      </a:r>
                      <a:endParaRPr sz="2000" dirty="0"/>
                    </a:p>
                  </a:txBody>
                  <a:tcPr marL="45720" marR="45720" horzOverflow="overflow"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(6-nicotinildihidrocodeína)</a:t>
                      </a:r>
                      <a:endParaRPr sz="2000" dirty="0"/>
                    </a:p>
                  </a:txBody>
                  <a:tcPr marL="45720" marR="45720" horzOverflow="overflow"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77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NORCODEINA </a:t>
                      </a:r>
                      <a:endParaRPr sz="2000" dirty="0"/>
                    </a:p>
                  </a:txBody>
                  <a:tcPr marL="45720" marR="45720" horzOverflow="overflow"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(N-demetilcodeína)</a:t>
                      </a:r>
                      <a:endParaRPr sz="2000" dirty="0"/>
                    </a:p>
                  </a:txBody>
                  <a:tcPr marL="45720" marR="45720" horzOverflow="overflow"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227905"/>
                  </a:ext>
                </a:extLst>
              </a:tr>
              <a:tr h="18547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PROPIRAMO </a:t>
                      </a:r>
                      <a:endParaRPr sz="2000" dirty="0"/>
                    </a:p>
                  </a:txBody>
                  <a:tcPr marL="45720" marR="45720" horzOverflow="overflow"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(N-(1-metil-2-piperidín-etil)-N-2 piridilpropionamida)</a:t>
                      </a:r>
                      <a:endParaRPr sz="2000" dirty="0"/>
                    </a:p>
                  </a:txBody>
                  <a:tcPr marL="45720" marR="45720" horzOverflow="overflow"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037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814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33CC4D-70BD-4C7D-B2F4-60339178B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464126" cy="732155"/>
          </a:xfrm>
          <a:solidFill>
            <a:srgbClr val="92D050"/>
          </a:solidFill>
        </p:spPr>
        <p:txBody>
          <a:bodyPr>
            <a:normAutofit/>
          </a:bodyPr>
          <a:lstStyle/>
          <a:p>
            <a:br>
              <a:rPr lang="es-ES" sz="2000" b="1" dirty="0"/>
            </a:br>
            <a:r>
              <a:rPr lang="es-ES" sz="2000" b="1" dirty="0"/>
              <a:t>MEDICAMENTOS DE  LISTA III   PSICOTRÓPICOS</a:t>
            </a:r>
            <a:endParaRPr lang="es-CL" sz="2000" b="1" dirty="0"/>
          </a:p>
        </p:txBody>
      </p:sp>
      <p:graphicFrame>
        <p:nvGraphicFramePr>
          <p:cNvPr id="3" name="3 Tabla">
            <a:extLst>
              <a:ext uri="{FF2B5EF4-FFF2-40B4-BE49-F238E27FC236}">
                <a16:creationId xmlns:a16="http://schemas.microsoft.com/office/drawing/2014/main" id="{A8E25C5B-B19C-4DE5-9C49-7B23F40A44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8991321"/>
              </p:ext>
            </p:extLst>
          </p:nvPr>
        </p:nvGraphicFramePr>
        <p:xfrm>
          <a:off x="838200" y="1343411"/>
          <a:ext cx="7244862" cy="4801494"/>
        </p:xfrm>
        <a:graphic>
          <a:graphicData uri="http://schemas.openxmlformats.org/drawingml/2006/table">
            <a:tbl>
              <a:tblPr firstRow="1" bandRow="1"/>
              <a:tblGrid>
                <a:gridCol w="3249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5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Fármaco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s-CL" sz="2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Fármaco</a:t>
                      </a:r>
                    </a:p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endParaRPr sz="20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40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ALOBARBITAL </a:t>
                      </a:r>
                      <a:endParaRPr sz="2000" dirty="0"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FENOBARBITAL 	</a:t>
                      </a:r>
                      <a:endParaRPr sz="2000" dirty="0"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40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AMOBARBITAL</a:t>
                      </a:r>
                      <a:endParaRPr sz="2000" dirty="0"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HEXOBARBITAL </a:t>
                      </a:r>
                      <a:endParaRPr sz="2000" dirty="0"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40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APROBARBITAL </a:t>
                      </a:r>
                      <a:endParaRPr sz="2000" dirty="0"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MEFOBARBITAL </a:t>
                      </a:r>
                      <a:endParaRPr sz="2000" dirty="0"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40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BARBITAL </a:t>
                      </a:r>
                      <a:endParaRPr sz="2000" dirty="0"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METABARBITAL</a:t>
                      </a:r>
                      <a:endParaRPr sz="2000" dirty="0"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40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BRALLOBARBITAL </a:t>
                      </a:r>
                      <a:endParaRPr sz="2000" dirty="0"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PENTOBARBITAL </a:t>
                      </a:r>
                      <a:endParaRPr sz="2000" dirty="0"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40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BUTALBITAL 	</a:t>
                      </a:r>
                      <a:endParaRPr sz="2000" dirty="0"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PROXIBARBAL </a:t>
                      </a:r>
                      <a:endParaRPr sz="2000" dirty="0"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7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CICLOBARBITAL </a:t>
                      </a:r>
                      <a:endParaRPr sz="2000" dirty="0"/>
                    </a:p>
                  </a:txBody>
                  <a:tcPr marL="45720" marR="45720" horzOverflow="overflow"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SECBUTABARBITAL</a:t>
                      </a:r>
                      <a:endParaRPr sz="2000" dirty="0"/>
                    </a:p>
                  </a:txBody>
                  <a:tcPr marL="45720" marR="45720" horzOverflow="overflow"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77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endParaRPr sz="2000" dirty="0"/>
                    </a:p>
                  </a:txBody>
                  <a:tcPr marL="45720" marR="45720" horzOverflow="overflow"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s-E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SECOBARBITAL</a:t>
                      </a:r>
                      <a:endParaRPr sz="2000" dirty="0"/>
                    </a:p>
                  </a:txBody>
                  <a:tcPr marL="45720" marR="45720" horzOverflow="overflow"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666717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5D7C2BAA-683F-4F9C-80BB-9816ABFC87C3}"/>
              </a:ext>
            </a:extLst>
          </p:cNvPr>
          <p:cNvSpPr txBox="1"/>
          <p:nvPr/>
        </p:nvSpPr>
        <p:spPr>
          <a:xfrm>
            <a:off x="8776482" y="1343411"/>
            <a:ext cx="2349305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Otros  compuestos  </a:t>
            </a:r>
          </a:p>
          <a:p>
            <a:r>
              <a:rPr lang="es-ES" b="1" dirty="0"/>
              <a:t>NO BARBITURICOS</a:t>
            </a:r>
          </a:p>
          <a:p>
            <a:endParaRPr lang="es-ES" dirty="0"/>
          </a:p>
          <a:p>
            <a:endParaRPr lang="es-ES" dirty="0"/>
          </a:p>
          <a:p>
            <a:r>
              <a:rPr lang="es-ES" sz="2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MEPROBAMATO</a:t>
            </a:r>
          </a:p>
          <a:p>
            <a:endParaRPr lang="es-ES" sz="2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s-ES" sz="2000" b="1" dirty="0"/>
          </a:p>
          <a:p>
            <a:r>
              <a:rPr lang="es-E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BURENORFINA </a:t>
            </a:r>
          </a:p>
          <a:p>
            <a:endParaRPr lang="es-ES" sz="2000" b="1" kern="1200" dirty="0">
              <a:solidFill>
                <a:schemeClr val="tx1"/>
              </a:solidFill>
              <a:latin typeface="Arial" panose="020B0604020202020204" pitchFamily="34" charset="0"/>
              <a:cs typeface="+mn-cs"/>
            </a:endParaRPr>
          </a:p>
          <a:p>
            <a:endParaRPr lang="es-ES" sz="2000" b="1" dirty="0">
              <a:effectLst/>
              <a:latin typeface="Arial" panose="020B0604020202020204" pitchFamily="34" charset="0"/>
              <a:ea typeface="+mn-ea"/>
            </a:endParaRPr>
          </a:p>
          <a:p>
            <a:r>
              <a:rPr lang="es-E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FLUNITRAZEPAM</a:t>
            </a:r>
            <a:endParaRPr lang="es-ES" sz="2000" b="1" dirty="0">
              <a:latin typeface="Arial" panose="020B0604020202020204" pitchFamily="34" charset="0"/>
            </a:endParaRPr>
          </a:p>
          <a:p>
            <a:endParaRPr lang="es-ES" sz="18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endParaRPr lang="es-ES" dirty="0">
              <a:latin typeface="Arial" panose="020B0604020202020204" pitchFamily="34" charset="0"/>
            </a:endParaRPr>
          </a:p>
          <a:p>
            <a:r>
              <a:rPr lang="es-E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PENTAZOCINA </a:t>
            </a:r>
            <a:endParaRPr lang="es-ES" sz="2000" b="1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880943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551</Words>
  <Application>Microsoft Office PowerPoint</Application>
  <PresentationFormat>Panorámica</PresentationFormat>
  <Paragraphs>153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Bradley Hand ITC</vt:lpstr>
      <vt:lpstr>Calibri</vt:lpstr>
      <vt:lpstr>Calibri Light</vt:lpstr>
      <vt:lpstr>Open Sans</vt:lpstr>
      <vt:lpstr>Wingdings</vt:lpstr>
      <vt:lpstr>Tema de Office</vt:lpstr>
      <vt:lpstr>CLASE COMPLEMENTARIA  MODULO II LEGISLACIÓN FARMACÉUTICA</vt:lpstr>
      <vt:lpstr>CLASE COMPLEMENTARIA  LEGISLACIÓN FARMACÉUTICA</vt:lpstr>
      <vt:lpstr> RECETA CHEQUE PARA  MEDICAMENTOS ESTUPEFACIENTES</vt:lpstr>
      <vt:lpstr> RECETA RETENIDA PARA  MEDICAMENTOS PSICOTRÓPICOS</vt:lpstr>
      <vt:lpstr>EJEMPLO RECETA MAGISTRAL</vt:lpstr>
      <vt:lpstr>CLASE COMPLEMENTARIA  LEGISLACIÓN FARMACÉUTICA</vt:lpstr>
      <vt:lpstr>CLASE COMPLEMENTARIA  LEGISLACIÓN FARMACÉUTICA</vt:lpstr>
      <vt:lpstr> MEDICAMENTOS DE  LISTA II   ESTUPEFACIENTES</vt:lpstr>
      <vt:lpstr> MEDICAMENTOS DE  LISTA III   PSICOTRÓPICOS</vt:lpstr>
      <vt:lpstr> MEDICAMENTOS DE  LISTA III   PSICOTRÓPICOS</vt:lpstr>
      <vt:lpstr> MEDICAMENTOS DE  LISTA IV    PSICOTRÓPICOS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COMPLEMENTARIA  MODULO II LEGISLACIÓN FARMACÉUTICA</dc:title>
  <dc:creator>JORGE JESUS VELOZ PEREZ</dc:creator>
  <cp:lastModifiedBy>JORGE JESUS VELOZ PEREZ</cp:lastModifiedBy>
  <cp:revision>19</cp:revision>
  <dcterms:created xsi:type="dcterms:W3CDTF">2024-05-25T13:08:40Z</dcterms:created>
  <dcterms:modified xsi:type="dcterms:W3CDTF">2024-05-25T14:00:42Z</dcterms:modified>
</cp:coreProperties>
</file>