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61" r:id="rId3"/>
    <p:sldId id="260" r:id="rId4"/>
    <p:sldId id="262" r:id="rId5"/>
    <p:sldId id="263" r:id="rId6"/>
    <p:sldId id="264" r:id="rId7"/>
    <p:sldId id="265" r:id="rId8"/>
    <p:sldId id="269" r:id="rId9"/>
    <p:sldId id="270" r:id="rId10"/>
    <p:sldId id="268" r:id="rId11"/>
    <p:sldId id="266" r:id="rId12"/>
    <p:sldId id="271" r:id="rId13"/>
    <p:sldId id="275" r:id="rId14"/>
    <p:sldId id="272" r:id="rId15"/>
    <p:sldId id="273" r:id="rId16"/>
    <p:sldId id="274" r:id="rId17"/>
    <p:sldId id="276" r:id="rId18"/>
    <p:sldId id="277" r:id="rId19"/>
    <p:sldId id="278" r:id="rId2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8F5B6C-14A1-4133-8354-0382BBAF4B4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F7359623-9FD0-45C1-90E2-28AD22E38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BA90181-5628-4EC3-AED2-8CB781600498}"/>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66A4CCE4-14B3-469A-8D47-953BC2C3D7C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972476A-6A87-4CDE-9797-9F72B6973BD1}"/>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1607293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1DCA8-B490-4287-AA8A-4B9139F4F56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7CA075B-4A6B-4AF1-A4CE-E5FBDE3AD04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C6DE35D-D41B-40E4-90B9-6AB780C8B144}"/>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E787139A-3DC5-490C-A6FF-17C0EEA92D2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0B927D0-CC23-40FA-8472-E2D02916FF36}"/>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272467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A95206-95D4-4482-A59F-DDF41DF7D8E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1D83171-0EE8-437D-8065-BC228D652AC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BB94A65-E3FF-4275-86CB-0B9D10C0C88B}"/>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DB158FB0-443A-4D95-B462-ED23B1306A0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EF969EB-1EFE-4CB9-BA17-1E6ED50DC2AF}"/>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403677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FD4A5-D7DC-4339-B41D-74661761525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D437659-BD8E-4BAA-B7A4-C9D211475CA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45CC9FF-7ED6-437E-81B4-26B27B8E01BB}"/>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B629F18E-CAA2-45A5-80B2-92D90E512CB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D9F3E6-DB97-4F51-A60B-8AB994473DF0}"/>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88719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CF72C-1C1D-4F2C-93A6-A436D36944D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6D6A860-3B9A-460E-A3B9-4297E242A3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F9DA3EE-2492-40F1-9900-E4A7DC8C8A91}"/>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8108ADAB-2652-4D80-A02C-A7658EB2419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DBDACD3-FE7E-43B4-A6D3-173E41FF49DE}"/>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353828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6EC41E-0305-4F8C-827B-DAFB21A8DB0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84406B8-8566-4705-88D8-596711D1E7F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A4F55B1D-7186-4A34-ABBD-D0C2029CBB8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57E482F-57E1-459E-A831-7B3EF64E2D8B}"/>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6" name="Marcador de pie de página 5">
            <a:extLst>
              <a:ext uri="{FF2B5EF4-FFF2-40B4-BE49-F238E27FC236}">
                <a16:creationId xmlns:a16="http://schemas.microsoft.com/office/drawing/2014/main" id="{B837B1CB-1ED5-47DD-A479-051F69ECBCB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1159936-088A-4B72-83F5-0096EFE5284A}"/>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234028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F544A3-4048-461F-8910-B5087084BF9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2601111-345C-4818-A8A7-6D2C2102EC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2484D4F-92AB-43B6-975A-882EC5006FB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A9612557-3B49-4C2C-A161-AADDCE8AC1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91FBCEE-4D54-44AF-8E2B-AB231507726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61CFCCA-B884-446C-B820-E006B939CEB9}"/>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8" name="Marcador de pie de página 7">
            <a:extLst>
              <a:ext uri="{FF2B5EF4-FFF2-40B4-BE49-F238E27FC236}">
                <a16:creationId xmlns:a16="http://schemas.microsoft.com/office/drawing/2014/main" id="{AEB3E3F1-2CCC-44FE-866B-22751E0D1F98}"/>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54F1437B-33E5-46AD-B8EF-885A6409E24E}"/>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2445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D22F6-C88C-4899-8893-A7E8BDCF1CF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D808849C-079E-439D-8F98-55D016C22381}"/>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4" name="Marcador de pie de página 3">
            <a:extLst>
              <a:ext uri="{FF2B5EF4-FFF2-40B4-BE49-F238E27FC236}">
                <a16:creationId xmlns:a16="http://schemas.microsoft.com/office/drawing/2014/main" id="{8CDCA239-A76C-473D-B4C9-E80656C35B0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FE81D35-DF98-4733-B138-D2D5C9297589}"/>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1286555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BE3D3EE-2550-4B67-894C-D39B00FF44AB}"/>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3" name="Marcador de pie de página 2">
            <a:extLst>
              <a:ext uri="{FF2B5EF4-FFF2-40B4-BE49-F238E27FC236}">
                <a16:creationId xmlns:a16="http://schemas.microsoft.com/office/drawing/2014/main" id="{821CD252-40A3-4A91-BCC8-C9D65D37DCDD}"/>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D2232F1-B0B9-4F42-BA79-A9656EBCFAC4}"/>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240087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6579D-2B67-478A-A4F7-90222EF67D0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3C8B759-E4A0-45BD-87D0-EFA4C37493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96AC1B9-87FB-4911-ACB7-08571DAB1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26B80D-3BE8-4420-A456-BEF85E2301C4}"/>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6" name="Marcador de pie de página 5">
            <a:extLst>
              <a:ext uri="{FF2B5EF4-FFF2-40B4-BE49-F238E27FC236}">
                <a16:creationId xmlns:a16="http://schemas.microsoft.com/office/drawing/2014/main" id="{6F35F157-4C36-4DD9-818A-1D6E0321DF9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1CAE3B8-D442-4B05-BD33-B0CD8E372DE3}"/>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9048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603C5-369F-4473-B154-013D273A351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CD45E5B9-B022-45C8-B210-7E007B926A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7C8DECF-0E37-48F2-9F67-30E4382B4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65E72C-A2A7-48C9-8914-C993E5CD284A}"/>
              </a:ext>
            </a:extLst>
          </p:cNvPr>
          <p:cNvSpPr>
            <a:spLocks noGrp="1"/>
          </p:cNvSpPr>
          <p:nvPr>
            <p:ph type="dt" sz="half" idx="10"/>
          </p:nvPr>
        </p:nvSpPr>
        <p:spPr/>
        <p:txBody>
          <a:bodyPr/>
          <a:lstStyle/>
          <a:p>
            <a:fld id="{921A8B9B-B646-4840-90BA-9498986B91F2}" type="datetimeFigureOut">
              <a:rPr lang="es-CL" smtClean="0"/>
              <a:t>23-05-2024</a:t>
            </a:fld>
            <a:endParaRPr lang="es-CL"/>
          </a:p>
        </p:txBody>
      </p:sp>
      <p:sp>
        <p:nvSpPr>
          <p:cNvPr id="6" name="Marcador de pie de página 5">
            <a:extLst>
              <a:ext uri="{FF2B5EF4-FFF2-40B4-BE49-F238E27FC236}">
                <a16:creationId xmlns:a16="http://schemas.microsoft.com/office/drawing/2014/main" id="{A1755E5B-6236-4220-BF83-50BEBF8BC5D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F44147C-809E-4C5C-8D12-DD1BB7D6A63E}"/>
              </a:ext>
            </a:extLst>
          </p:cNvPr>
          <p:cNvSpPr>
            <a:spLocks noGrp="1"/>
          </p:cNvSpPr>
          <p:nvPr>
            <p:ph type="sldNum" sz="quarter" idx="12"/>
          </p:nvPr>
        </p:nvSpPr>
        <p:spPr/>
        <p:txBody>
          <a:bodyPr/>
          <a:lstStyle/>
          <a:p>
            <a:fld id="{047690BA-2C4D-41C4-9ECA-5EB5E3D5B061}" type="slidenum">
              <a:rPr lang="es-CL" smtClean="0"/>
              <a:t>‹Nº›</a:t>
            </a:fld>
            <a:endParaRPr lang="es-CL"/>
          </a:p>
        </p:txBody>
      </p:sp>
    </p:spTree>
    <p:extLst>
      <p:ext uri="{BB962C8B-B14F-4D97-AF65-F5344CB8AC3E}">
        <p14:creationId xmlns:p14="http://schemas.microsoft.com/office/powerpoint/2010/main" val="166033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A9F02F9-148B-4834-9591-7B5A417243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82862B1-3CB3-407E-8804-9A720DA7B8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6F8887D-50A5-423B-9409-E310624EB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A8B9B-B646-4840-90BA-9498986B91F2}" type="datetimeFigureOut">
              <a:rPr lang="es-CL" smtClean="0"/>
              <a:t>23-05-2024</a:t>
            </a:fld>
            <a:endParaRPr lang="es-CL"/>
          </a:p>
        </p:txBody>
      </p:sp>
      <p:sp>
        <p:nvSpPr>
          <p:cNvPr id="5" name="Marcador de pie de página 4">
            <a:extLst>
              <a:ext uri="{FF2B5EF4-FFF2-40B4-BE49-F238E27FC236}">
                <a16:creationId xmlns:a16="http://schemas.microsoft.com/office/drawing/2014/main" id="{7A391C83-957B-4B57-A862-B457E31C6A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A756987C-0B17-4181-ACFB-3131855A2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690BA-2C4D-41C4-9ECA-5EB5E3D5B061}" type="slidenum">
              <a:rPr lang="es-CL" smtClean="0"/>
              <a:t>‹Nº›</a:t>
            </a:fld>
            <a:endParaRPr lang="es-CL"/>
          </a:p>
        </p:txBody>
      </p:sp>
    </p:spTree>
    <p:extLst>
      <p:ext uri="{BB962C8B-B14F-4D97-AF65-F5344CB8AC3E}">
        <p14:creationId xmlns:p14="http://schemas.microsoft.com/office/powerpoint/2010/main" val="1225996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vlex.cl/vid/codigo-sanitario-23892309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CAB6D7AF-734C-43E5-AE74-E8EC5D4625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D2379116-C497-41C6-A458-D041FE67DE1D}"/>
              </a:ext>
            </a:extLst>
          </p:cNvPr>
          <p:cNvSpPr>
            <a:spLocks noGrp="1"/>
          </p:cNvSpPr>
          <p:nvPr>
            <p:ph type="ctrTitle"/>
          </p:nvPr>
        </p:nvSpPr>
        <p:spPr>
          <a:xfrm>
            <a:off x="762001" y="762001"/>
            <a:ext cx="5333999" cy="1475116"/>
          </a:xfrm>
        </p:spPr>
        <p:txBody>
          <a:bodyPr anchor="t">
            <a:normAutofit fontScale="90000"/>
          </a:bodyPr>
          <a:lstStyle/>
          <a:p>
            <a:pPr algn="l"/>
            <a:r>
              <a:rPr lang="es-ES" sz="4400"/>
              <a:t>CLASE </a:t>
            </a:r>
            <a:r>
              <a:rPr lang="es-ES" sz="4400" dirty="0"/>
              <a:t>3</a:t>
            </a:r>
            <a:r>
              <a:rPr lang="es-ES" sz="4400"/>
              <a:t> </a:t>
            </a:r>
            <a:r>
              <a:rPr lang="es-ES" sz="4400" dirty="0"/>
              <a:t>MODULO II</a:t>
            </a:r>
            <a:br>
              <a:rPr lang="es-ES" sz="4400" dirty="0"/>
            </a:br>
            <a:r>
              <a:rPr lang="es-ES" sz="4400" dirty="0"/>
              <a:t>LEGISLACIÓN FARMACÉUTICA</a:t>
            </a:r>
            <a:endParaRPr lang="es-CL" sz="4400" dirty="0"/>
          </a:p>
        </p:txBody>
      </p:sp>
      <p:sp useBgFill="1">
        <p:nvSpPr>
          <p:cNvPr id="12" name="Rectangle 11">
            <a:extLst>
              <a:ext uri="{FF2B5EF4-FFF2-40B4-BE49-F238E27FC236}">
                <a16:creationId xmlns:a16="http://schemas.microsoft.com/office/drawing/2014/main" id="{36830A5B-65B2-40C0-80F8-67EFC8A6B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1" y="0"/>
            <a:ext cx="5410196" cy="6862190"/>
          </a:xfrm>
          <a:prstGeom prst="rect">
            <a:avLst/>
          </a:prstGeom>
          <a:ln>
            <a:noFill/>
          </a:ln>
          <a:effectLst>
            <a:outerShdw blurRad="317500" dist="254000" dir="858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6A9E015A-0275-4FA3-9D11-E7BD5FAB92F3}"/>
              </a:ext>
            </a:extLst>
          </p:cNvPr>
          <p:cNvSpPr>
            <a:spLocks noGrp="1"/>
          </p:cNvSpPr>
          <p:nvPr>
            <p:ph type="subTitle" idx="1"/>
          </p:nvPr>
        </p:nvSpPr>
        <p:spPr>
          <a:xfrm>
            <a:off x="7433481" y="714028"/>
            <a:ext cx="4033895" cy="974095"/>
          </a:xfrm>
        </p:spPr>
        <p:txBody>
          <a:bodyPr anchor="t">
            <a:normAutofit/>
          </a:bodyPr>
          <a:lstStyle/>
          <a:p>
            <a:r>
              <a:rPr lang="es-ES" b="1" dirty="0">
                <a:solidFill>
                  <a:schemeClr val="accent1">
                    <a:lumMod val="75000"/>
                  </a:schemeClr>
                </a:solidFill>
              </a:rPr>
              <a:t>CURSO DE  AUXILIAR EN FARMACIA</a:t>
            </a:r>
          </a:p>
          <a:p>
            <a:pPr algn="l"/>
            <a:endParaRPr lang="es-CL" dirty="0"/>
          </a:p>
        </p:txBody>
      </p:sp>
      <p:pic>
        <p:nvPicPr>
          <p:cNvPr id="5" name="Imagen 4">
            <a:extLst>
              <a:ext uri="{FF2B5EF4-FFF2-40B4-BE49-F238E27FC236}">
                <a16:creationId xmlns:a16="http://schemas.microsoft.com/office/drawing/2014/main" id="{4A68DD54-03CA-4708-8EDA-C3A851E15904}"/>
              </a:ext>
            </a:extLst>
          </p:cNvPr>
          <p:cNvPicPr>
            <a:picLocks noChangeAspect="1"/>
          </p:cNvPicPr>
          <p:nvPr/>
        </p:nvPicPr>
        <p:blipFill>
          <a:blip r:embed="rId2"/>
          <a:stretch>
            <a:fillRect/>
          </a:stretch>
        </p:blipFill>
        <p:spPr>
          <a:xfrm>
            <a:off x="777420" y="3136773"/>
            <a:ext cx="5226961" cy="1991223"/>
          </a:xfrm>
          <a:prstGeom prst="rect">
            <a:avLst/>
          </a:prstGeom>
        </p:spPr>
      </p:pic>
      <p:pic>
        <p:nvPicPr>
          <p:cNvPr id="4" name="Imagen 3" descr="Imagen que contiene firmar, dibujo, señal, cuarto&#10;&#10;Descripción generada automáticamente">
            <a:extLst>
              <a:ext uri="{FF2B5EF4-FFF2-40B4-BE49-F238E27FC236}">
                <a16:creationId xmlns:a16="http://schemas.microsoft.com/office/drawing/2014/main" id="{B8FB4F42-61E6-49B8-9A8D-C87814530C8D}"/>
              </a:ext>
            </a:extLst>
          </p:cNvPr>
          <p:cNvPicPr/>
          <p:nvPr/>
        </p:nvPicPr>
        <p:blipFill>
          <a:blip r:embed="rId3"/>
          <a:stretch>
            <a:fillRect/>
          </a:stretch>
        </p:blipFill>
        <p:spPr>
          <a:xfrm>
            <a:off x="7638838" y="2708448"/>
            <a:ext cx="3801353" cy="3421218"/>
          </a:xfrm>
          <a:prstGeom prst="rect">
            <a:avLst/>
          </a:prstGeom>
        </p:spPr>
      </p:pic>
      <p:sp>
        <p:nvSpPr>
          <p:cNvPr id="9" name="CuadroTexto 8">
            <a:extLst>
              <a:ext uri="{FF2B5EF4-FFF2-40B4-BE49-F238E27FC236}">
                <a16:creationId xmlns:a16="http://schemas.microsoft.com/office/drawing/2014/main" id="{51EFF35B-306B-48CC-9E4E-5127818A46F1}"/>
              </a:ext>
            </a:extLst>
          </p:cNvPr>
          <p:cNvSpPr txBox="1"/>
          <p:nvPr/>
        </p:nvSpPr>
        <p:spPr>
          <a:xfrm>
            <a:off x="1111976" y="5288988"/>
            <a:ext cx="3572566" cy="1169551"/>
          </a:xfrm>
          <a:prstGeom prst="rect">
            <a:avLst/>
          </a:prstGeom>
          <a:noFill/>
        </p:spPr>
        <p:txBody>
          <a:bodyPr wrap="square">
            <a:spAutoFit/>
          </a:bodyPr>
          <a:lstStyle/>
          <a:p>
            <a:pPr algn="l"/>
            <a:r>
              <a:rPr lang="es-CL" sz="1400" b="1" i="0" dirty="0">
                <a:solidFill>
                  <a:schemeClr val="tx1">
                    <a:lumMod val="95000"/>
                    <a:lumOff val="5000"/>
                  </a:schemeClr>
                </a:solidFill>
                <a:effectLst/>
                <a:latin typeface="Open Sans" panose="020B0606030504020204" pitchFamily="34" charset="0"/>
              </a:rPr>
              <a:t>PERFECCIONAT</a:t>
            </a:r>
          </a:p>
          <a:p>
            <a:pPr algn="l"/>
            <a:r>
              <a:rPr lang="es-CL" sz="1400" b="1" i="0" dirty="0">
                <a:solidFill>
                  <a:schemeClr val="tx1">
                    <a:lumMod val="95000"/>
                    <a:lumOff val="5000"/>
                  </a:schemeClr>
                </a:solidFill>
                <a:effectLst/>
                <a:latin typeface="Open Sans" panose="020B0606030504020204" pitchFamily="34" charset="0"/>
              </a:rPr>
              <a:t>www.perfeccionat.cl</a:t>
            </a:r>
          </a:p>
          <a:p>
            <a:pPr algn="l"/>
            <a:r>
              <a:rPr lang="es-CL" sz="1400" b="1" i="0" dirty="0">
                <a:solidFill>
                  <a:schemeClr val="tx1">
                    <a:lumMod val="95000"/>
                    <a:lumOff val="5000"/>
                  </a:schemeClr>
                </a:solidFill>
                <a:effectLst/>
                <a:latin typeface="Open Sans" panose="020B0606030504020204" pitchFamily="34" charset="0"/>
              </a:rPr>
              <a:t>+569 780 02 980</a:t>
            </a:r>
          </a:p>
          <a:p>
            <a:pPr algn="l"/>
            <a:r>
              <a:rPr lang="es-CL" sz="1400" b="1" i="0" dirty="0">
                <a:solidFill>
                  <a:schemeClr val="tx1">
                    <a:lumMod val="95000"/>
                    <a:lumOff val="5000"/>
                  </a:schemeClr>
                </a:solidFill>
                <a:effectLst/>
                <a:latin typeface="Open Sans" panose="020B0606030504020204" pitchFamily="34" charset="0"/>
              </a:rPr>
              <a:t>contacto@perfeccionat.cl</a:t>
            </a:r>
          </a:p>
          <a:p>
            <a:pPr algn="l"/>
            <a:r>
              <a:rPr lang="es-CL" sz="1400" b="1" i="0" dirty="0">
                <a:solidFill>
                  <a:schemeClr val="tx1">
                    <a:lumMod val="95000"/>
                    <a:lumOff val="5000"/>
                  </a:schemeClr>
                </a:solidFill>
                <a:effectLst/>
                <a:latin typeface="Open Sans" panose="020B0606030504020204" pitchFamily="34" charset="0"/>
              </a:rPr>
              <a:t>Av. Irarrázaval 2401 oficina 512</a:t>
            </a:r>
          </a:p>
        </p:txBody>
      </p:sp>
    </p:spTree>
    <p:extLst>
      <p:ext uri="{BB962C8B-B14F-4D97-AF65-F5344CB8AC3E}">
        <p14:creationId xmlns:p14="http://schemas.microsoft.com/office/powerpoint/2010/main" val="2360842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CÓDIGO SANITARIO EN CHILE</a:t>
            </a:r>
            <a:endParaRPr lang="es-CL" sz="4000" b="1" dirty="0"/>
          </a:p>
        </p:txBody>
      </p:sp>
      <p:sp>
        <p:nvSpPr>
          <p:cNvPr id="7" name="CuadroTexto 6">
            <a:extLst>
              <a:ext uri="{FF2B5EF4-FFF2-40B4-BE49-F238E27FC236}">
                <a16:creationId xmlns:a16="http://schemas.microsoft.com/office/drawing/2014/main" id="{5E5A5704-3FBE-4191-B2B3-B9904917BA93}"/>
              </a:ext>
            </a:extLst>
          </p:cNvPr>
          <p:cNvSpPr txBox="1"/>
          <p:nvPr/>
        </p:nvSpPr>
        <p:spPr>
          <a:xfrm>
            <a:off x="1174652" y="2077727"/>
            <a:ext cx="9685605" cy="5057538"/>
          </a:xfrm>
          <a:prstGeom prst="rect">
            <a:avLst/>
          </a:prstGeom>
          <a:noFill/>
        </p:spPr>
        <p:txBody>
          <a:bodyPr wrap="square">
            <a:spAutoFit/>
          </a:bodyPr>
          <a:lstStyle/>
          <a:p>
            <a:pPr algn="just">
              <a:lnSpc>
                <a:spcPct val="107000"/>
              </a:lnSpc>
              <a:spcAft>
                <a:spcPts val="800"/>
              </a:spcAft>
            </a:pPr>
            <a:r>
              <a:rPr lang="es-CL" sz="2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Actualización del año 2023 se actualizó su vigésima tercera edición</a:t>
            </a: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2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El código sanitario ha sufrido algunas modificaciones  sobre todo asociadas al Libro V, que  establece las del ejercicio de la medicina y profesiones afines.La propuesta de cambio que se plantea, no considera modificar los aspectos específicos señalados en el actual DFL NO 725, del Ministerio de Salud, para las profesiones en él consideradas (Ejemplo: Artículo 113 bis, referido al Tecnólogo Médico con mención en oftalmología),ni materias referidas a intervenciones específicas (Ejemplo: Artículo 119, referido a la interrupción voluntaria del embarazo). </a:t>
            </a:r>
            <a:endParaRPr lang="es-CL"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004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4" name="CuadroTexto 3">
            <a:extLst>
              <a:ext uri="{FF2B5EF4-FFF2-40B4-BE49-F238E27FC236}">
                <a16:creationId xmlns:a16="http://schemas.microsoft.com/office/drawing/2014/main" id="{89680C05-089A-48F6-AA4C-713EB6E4ACF4}"/>
              </a:ext>
            </a:extLst>
          </p:cNvPr>
          <p:cNvSpPr txBox="1"/>
          <p:nvPr/>
        </p:nvSpPr>
        <p:spPr>
          <a:xfrm>
            <a:off x="1167618" y="2278847"/>
            <a:ext cx="9622302" cy="3447098"/>
          </a:xfrm>
          <a:prstGeom prst="rect">
            <a:avLst/>
          </a:prstGeom>
          <a:noFill/>
        </p:spPr>
        <p:txBody>
          <a:bodyPr wrap="square" rtlCol="0">
            <a:spAutoFit/>
          </a:bodyPr>
          <a:lstStyle/>
          <a:p>
            <a:r>
              <a:rPr lang="es-ES" sz="2000" b="1" dirty="0">
                <a:solidFill>
                  <a:srgbClr val="4472C4"/>
                </a:solidFill>
                <a:effectLst/>
                <a:latin typeface="Arial" panose="020B0604020202020204" pitchFamily="34" charset="0"/>
                <a:ea typeface="Tahoma" panose="020B0604030504040204" pitchFamily="34" charset="0"/>
              </a:rPr>
              <a:t>Reglamento de Farmacia-D466/83. </a:t>
            </a:r>
            <a:endParaRPr lang="es-CL" sz="2000" dirty="0">
              <a:effectLst/>
              <a:latin typeface="Tahoma" panose="020B0604030504040204" pitchFamily="34" charset="0"/>
              <a:ea typeface="Tahoma" panose="020B0604030504040204" pitchFamily="34" charset="0"/>
            </a:endParaRPr>
          </a:p>
          <a:p>
            <a:r>
              <a:rPr lang="es-ES" sz="2000" b="1" dirty="0">
                <a:solidFill>
                  <a:srgbClr val="4472C4"/>
                </a:solidFill>
                <a:effectLst/>
                <a:latin typeface="Arial" panose="020B0604020202020204" pitchFamily="34" charset="0"/>
                <a:ea typeface="Tahoma" panose="020B0604030504040204" pitchFamily="34" charset="0"/>
              </a:rPr>
              <a:t> </a:t>
            </a:r>
            <a:endParaRPr lang="es-CL" sz="2000" dirty="0">
              <a:effectLst/>
              <a:latin typeface="Tahoma" panose="020B0604030504040204" pitchFamily="34" charset="0"/>
              <a:ea typeface="Tahoma" panose="020B0604030504040204" pitchFamily="34" charset="0"/>
            </a:endParaRPr>
          </a:p>
          <a:p>
            <a:pPr algn="just"/>
            <a:r>
              <a:rPr lang="es-ES" sz="2000" dirty="0">
                <a:effectLst/>
                <a:latin typeface="Arial" panose="020B0604020202020204" pitchFamily="34" charset="0"/>
                <a:ea typeface="Tahoma" panose="020B0604030504040204" pitchFamily="34" charset="0"/>
              </a:rPr>
              <a:t>Este documento fue publicado el 12 de marzo de 1985 y permite establecer las reglamentaciones  relacionadas con el  trabajo en </a:t>
            </a:r>
            <a:r>
              <a:rPr lang="es-ES" sz="2000" dirty="0">
                <a:solidFill>
                  <a:srgbClr val="000000"/>
                </a:solidFill>
                <a:effectLst/>
                <a:latin typeface="Arial" panose="020B0604020202020204" pitchFamily="34" charset="0"/>
                <a:ea typeface="Tahoma" panose="020B0604030504040204" pitchFamily="34" charset="0"/>
              </a:rPr>
              <a:t>Farmacias, Droguerías, Almacenes Farmacéuticos y Botiquines Autorizados.</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 </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Sus disposiciones más importantes establece las condiciones sanitarias en que deben efectuarse la distribución,elaboración, fraccionamiento y expendio de productos farmacéuticos así como alimentos de uso médico en los establecimientos de farmacia y otros similares</a:t>
            </a:r>
            <a:endParaRPr lang="es-CL" sz="2000" dirty="0">
              <a:effectLst/>
              <a:latin typeface="Tahoma" panose="020B0604030504040204" pitchFamily="34" charset="0"/>
              <a:ea typeface="Tahoma" panose="020B0604030504040204" pitchFamily="34" charset="0"/>
            </a:endParaRPr>
          </a:p>
          <a:p>
            <a:endParaRPr lang="es-CL" dirty="0"/>
          </a:p>
        </p:txBody>
      </p:sp>
    </p:spTree>
    <p:extLst>
      <p:ext uri="{BB962C8B-B14F-4D97-AF65-F5344CB8AC3E}">
        <p14:creationId xmlns:p14="http://schemas.microsoft.com/office/powerpoint/2010/main" val="3641554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F414E0C7-745A-4645-B56C-F6BC2974A044}"/>
              </a:ext>
            </a:extLst>
          </p:cNvPr>
          <p:cNvSpPr txBox="1"/>
          <p:nvPr/>
        </p:nvSpPr>
        <p:spPr>
          <a:xfrm>
            <a:off x="812409" y="2026837"/>
            <a:ext cx="10118188" cy="4216539"/>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Reglamento de productos estupefacientes-D404/83:</a:t>
            </a:r>
            <a:endParaRPr lang="es-CL" sz="1800" dirty="0">
              <a:effectLst/>
              <a:latin typeface="Tahoma" panose="020B0604030504040204" pitchFamily="34" charset="0"/>
              <a:ea typeface="Tahoma" panose="020B0604030504040204" pitchFamily="34" charset="0"/>
            </a:endParaRPr>
          </a:p>
          <a:p>
            <a:r>
              <a:rPr lang="es-ES" sz="2400" b="1" dirty="0">
                <a:solidFill>
                  <a:srgbClr val="4472C4"/>
                </a:solidFill>
                <a:effectLst/>
                <a:latin typeface="Arial" panose="020B0604020202020204" pitchFamily="34" charset="0"/>
                <a:ea typeface="Tahoma" panose="020B0604030504040204" pitchFamily="34" charset="0"/>
              </a:rPr>
              <a:t> </a:t>
            </a:r>
            <a:endParaRPr lang="es-CL" sz="2000" dirty="0">
              <a:effectLst/>
              <a:latin typeface="Tahoma" panose="020B0604030504040204" pitchFamily="34" charset="0"/>
              <a:ea typeface="Tahoma" panose="020B0604030504040204" pitchFamily="34" charset="0"/>
            </a:endParaRPr>
          </a:p>
          <a:p>
            <a:pPr algn="just"/>
            <a:r>
              <a:rPr lang="es-ES" sz="2000" dirty="0">
                <a:effectLst/>
                <a:latin typeface="Arial" panose="020B0604020202020204" pitchFamily="34" charset="0"/>
                <a:ea typeface="Tahoma" panose="020B0604030504040204" pitchFamily="34" charset="0"/>
              </a:rPr>
              <a:t>Este documento, pormulgado de 2 de noviembre de 1983,establece las principales directrices relacionadas con la adquisición,contiene </a:t>
            </a:r>
            <a:r>
              <a:rPr lang="es-ES" sz="2000" dirty="0">
                <a:solidFill>
                  <a:srgbClr val="000000"/>
                </a:solidFill>
                <a:effectLst/>
                <a:latin typeface="Arial" panose="020B0604020202020204" pitchFamily="34" charset="0"/>
                <a:ea typeface="Tahoma" panose="020B0604030504040204" pitchFamily="34" charset="0"/>
              </a:rPr>
              <a:t>las normas que complementan el </a:t>
            </a:r>
            <a:r>
              <a:rPr lang="es-ES" sz="2000" u="sng" dirty="0">
                <a:solidFill>
                  <a:srgbClr val="000000"/>
                </a:solidFill>
                <a:effectLst/>
                <a:latin typeface="Arial" panose="020B0604020202020204" pitchFamily="34" charset="0"/>
                <a:ea typeface="Tahoma" panose="020B0604030504040204" pitchFamily="34" charset="0"/>
                <a:hlinkClick r:id="rId2"/>
              </a:rPr>
              <a:t>Código Sanitario</a:t>
            </a:r>
            <a:r>
              <a:rPr lang="es-ES" sz="2000" dirty="0">
                <a:solidFill>
                  <a:srgbClr val="000000"/>
                </a:solidFill>
                <a:effectLst/>
                <a:latin typeface="Arial" panose="020B0604020202020204" pitchFamily="34" charset="0"/>
                <a:ea typeface="Tahoma" panose="020B0604030504040204" pitchFamily="34" charset="0"/>
              </a:rPr>
              <a:t> en materia de sustancias, drogas y demás productos denominados Estupefacientes.</a:t>
            </a:r>
            <a:endParaRPr lang="es-CL" sz="2000" dirty="0">
              <a:effectLst/>
              <a:latin typeface="Tahoma" panose="020B0604030504040204" pitchFamily="34" charset="0"/>
              <a:ea typeface="Tahoma" panose="020B0604030504040204" pitchFamily="34" charset="0"/>
            </a:endParaRPr>
          </a:p>
          <a:p>
            <a:r>
              <a:rPr lang="es-ES" sz="2000" dirty="0">
                <a:solidFill>
                  <a:srgbClr val="000000"/>
                </a:solidFill>
                <a:effectLst/>
                <a:latin typeface="Arial" panose="020B0604020202020204" pitchFamily="34" charset="0"/>
                <a:ea typeface="Tahoma" panose="020B0604030504040204" pitchFamily="34" charset="0"/>
              </a:rPr>
              <a:t> </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Dentro de las indicaciones que contiene se encuentran disposiciones legales para la importación, exportación, tránsito, extracción, producción, fabricación, fraccionamiento,preparación, distribución, transporte, transferencia a cualquier título, expendio, posesión, tenencia y uso de las drogas, preparados y demás productos estupefacientes se someterán a las normas del presente reglamento.</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a:t>
            </a:r>
            <a:endParaRPr lang="es-CL" sz="20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3702777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F414E0C7-745A-4645-B56C-F6BC2974A044}"/>
              </a:ext>
            </a:extLst>
          </p:cNvPr>
          <p:cNvSpPr txBox="1"/>
          <p:nvPr/>
        </p:nvSpPr>
        <p:spPr>
          <a:xfrm>
            <a:off x="812409" y="2026837"/>
            <a:ext cx="10118188" cy="3416320"/>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Reglamento de productos estupefacientes-D404/83:</a:t>
            </a:r>
            <a:endParaRPr lang="es-CL" sz="1800" dirty="0">
              <a:effectLst/>
              <a:latin typeface="Tahoma" panose="020B0604030504040204" pitchFamily="34" charset="0"/>
              <a:ea typeface="Tahoma" panose="020B0604030504040204" pitchFamily="34" charset="0"/>
            </a:endParaRPr>
          </a:p>
          <a:p>
            <a:r>
              <a:rPr lang="es-ES" sz="2400" b="1" dirty="0">
                <a:solidFill>
                  <a:srgbClr val="4472C4"/>
                </a:solidFill>
                <a:effectLst/>
                <a:latin typeface="Arial" panose="020B0604020202020204" pitchFamily="34" charset="0"/>
                <a:ea typeface="Tahoma" panose="020B0604030504040204" pitchFamily="34" charset="0"/>
              </a:rPr>
              <a:t> </a:t>
            </a:r>
            <a:endParaRPr lang="es-CL" sz="2400" dirty="0">
              <a:effectLst/>
              <a:latin typeface="Tahoma" panose="020B0604030504040204" pitchFamily="34" charset="0"/>
              <a:ea typeface="Tahoma" panose="020B0604030504040204" pitchFamily="34" charset="0"/>
            </a:endParaRPr>
          </a:p>
          <a:p>
            <a:pPr algn="just"/>
            <a:r>
              <a:rPr lang="es-ES" sz="2400" dirty="0">
                <a:solidFill>
                  <a:srgbClr val="000000"/>
                </a:solidFill>
                <a:effectLst/>
                <a:latin typeface="Arial" panose="020B0604020202020204" pitchFamily="34" charset="0"/>
                <a:ea typeface="Tahoma" panose="020B0604030504040204" pitchFamily="34" charset="0"/>
              </a:rPr>
              <a:t>Establece los requisitos que deben contemplar los certificados de importación o exportación de los productos estupefacientes (con una validez de 4 meses).Regula la tenencia de estos medicamentos en las unidades de farmacia y otros servicios autorizados, donde se debe contar con una estantería excluisva y bajo llave. Así mismo determina que el Químico Farmacéutico, Director Técnico es el responsable de estos productos.</a:t>
            </a:r>
            <a:endParaRPr lang="es-CL" sz="24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369647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CB3A89CD-A2E5-45E3-B696-3A62633EB5A2}"/>
              </a:ext>
            </a:extLst>
          </p:cNvPr>
          <p:cNvSpPr txBox="1"/>
          <p:nvPr/>
        </p:nvSpPr>
        <p:spPr>
          <a:xfrm>
            <a:off x="1346980" y="1905692"/>
            <a:ext cx="9189722" cy="4185761"/>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Reglamento de productos psicotrópicos-D405/83.</a:t>
            </a:r>
            <a:endParaRPr lang="es-CL" sz="1800" dirty="0">
              <a:effectLst/>
              <a:latin typeface="Tahoma" panose="020B0604030504040204" pitchFamily="34" charset="0"/>
              <a:ea typeface="Tahoma" panose="020B0604030504040204" pitchFamily="34" charset="0"/>
            </a:endParaRPr>
          </a:p>
          <a:p>
            <a:r>
              <a:rPr lang="es-ES" sz="1800" dirty="0">
                <a:effectLst/>
                <a:latin typeface="Arial" panose="020B0604020202020204" pitchFamily="34" charset="0"/>
                <a:ea typeface="Tahoma" panose="020B0604030504040204" pitchFamily="34" charset="0"/>
              </a:rPr>
              <a:t> </a:t>
            </a:r>
            <a:endParaRPr lang="es-CL" sz="1800" dirty="0">
              <a:effectLst/>
              <a:latin typeface="Tahoma" panose="020B0604030504040204" pitchFamily="34" charset="0"/>
              <a:ea typeface="Tahoma" panose="020B0604030504040204" pitchFamily="34" charset="0"/>
            </a:endParaRPr>
          </a:p>
          <a:p>
            <a:pPr algn="just"/>
            <a:r>
              <a:rPr lang="es-ES" sz="2000" dirty="0">
                <a:effectLst/>
                <a:latin typeface="Arial" panose="020B0604020202020204" pitchFamily="34" charset="0"/>
                <a:ea typeface="Tahoma" panose="020B0604030504040204" pitchFamily="34" charset="0"/>
              </a:rPr>
              <a:t>Al igual que el D404, se  publicó el 2 de noviembre de 1983. Este reglamento determina las normas estipuladas para l</a:t>
            </a:r>
            <a:r>
              <a:rPr lang="es-ES" sz="2000" dirty="0">
                <a:solidFill>
                  <a:srgbClr val="000000"/>
                </a:solidFill>
                <a:effectLst/>
                <a:latin typeface="Arial" panose="020B0604020202020204" pitchFamily="34" charset="0"/>
                <a:ea typeface="Tahoma" panose="020B0604030504040204" pitchFamily="34" charset="0"/>
              </a:rPr>
              <a:t>a importación, exportación, tránsito,extracción, producción, fabricación, fraccionamiento, preparación, distribución, transporte, transferencia a cualquier título, expendio, posesión, tenencia y uso de las drogas, preparados y demás productos psicotrópicos.</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 </a:t>
            </a:r>
            <a:endParaRPr lang="es-CL" sz="2000" dirty="0">
              <a:effectLst/>
              <a:latin typeface="Tahoma" panose="020B0604030504040204" pitchFamily="34" charset="0"/>
              <a:ea typeface="Tahoma" panose="020B0604030504040204" pitchFamily="34" charset="0"/>
            </a:endParaRPr>
          </a:p>
          <a:p>
            <a:pPr algn="just"/>
            <a:r>
              <a:rPr lang="es-ES" sz="2000" dirty="0">
                <a:solidFill>
                  <a:srgbClr val="000000"/>
                </a:solidFill>
                <a:effectLst/>
                <a:latin typeface="Arial" panose="020B0604020202020204" pitchFamily="34" charset="0"/>
                <a:ea typeface="Tahoma" panose="020B0604030504040204" pitchFamily="34" charset="0"/>
              </a:rPr>
              <a:t>De igual forma se refiere a los requisitos para los certificados de importación/ exportación y su obtención. Además, de forma similar a los estupefacientes, establece las condiciones idóneas para su tenencia y dispensación, a cargo del Químico Farmacéutico.</a:t>
            </a:r>
            <a:endParaRPr lang="es-CL" sz="2000" dirty="0">
              <a:effectLst/>
              <a:latin typeface="Tahoma" panose="020B0604030504040204" pitchFamily="34" charset="0"/>
              <a:ea typeface="Tahoma" panose="020B0604030504040204" pitchFamily="34" charset="0"/>
            </a:endParaRPr>
          </a:p>
          <a:p>
            <a:r>
              <a:rPr lang="es-ES" sz="2400" b="1" dirty="0">
                <a:solidFill>
                  <a:srgbClr val="4472C4"/>
                </a:solidFill>
                <a:effectLst/>
                <a:latin typeface="Arial" panose="020B0604020202020204" pitchFamily="34" charset="0"/>
                <a:ea typeface="Tahoma" panose="020B0604030504040204" pitchFamily="34" charset="0"/>
              </a:rPr>
              <a:t> </a:t>
            </a:r>
            <a:endParaRPr lang="es-CL" sz="18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22487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E04410F2-3670-40E4-B072-3EC03DD3D6E9}"/>
              </a:ext>
            </a:extLst>
          </p:cNvPr>
          <p:cNvSpPr txBox="1"/>
          <p:nvPr/>
        </p:nvSpPr>
        <p:spPr>
          <a:xfrm>
            <a:off x="677395" y="1595021"/>
            <a:ext cx="10436081" cy="5262979"/>
          </a:xfrm>
          <a:prstGeom prst="rect">
            <a:avLst/>
          </a:prstGeom>
          <a:noFill/>
        </p:spPr>
        <p:txBody>
          <a:bodyPr wrap="square">
            <a:spAutoFit/>
          </a:bodyPr>
          <a:lstStyle/>
          <a:p>
            <a:pPr algn="just"/>
            <a:r>
              <a:rPr lang="es-ES" sz="2400" b="1" dirty="0">
                <a:solidFill>
                  <a:srgbClr val="4472C4"/>
                </a:solidFill>
                <a:effectLst/>
                <a:latin typeface="Arial" panose="020B0604020202020204" pitchFamily="34" charset="0"/>
                <a:ea typeface="Tahoma" panose="020B0604030504040204" pitchFamily="34" charset="0"/>
              </a:rPr>
              <a:t>Reglamento del Sistema Nacional de Control de los Productos Farmacéuticos de Uso Humano</a:t>
            </a:r>
            <a:r>
              <a:rPr lang="es-ES" sz="1800" dirty="0">
                <a:solidFill>
                  <a:srgbClr val="4472C4"/>
                </a:solidFill>
                <a:effectLst/>
                <a:latin typeface="Tahoma" panose="020B0604030504040204" pitchFamily="34" charset="0"/>
                <a:ea typeface="Tahoma" panose="020B0604030504040204" pitchFamily="34" charset="0"/>
                <a:cs typeface="Calibri" panose="020F0502020204030204" pitchFamily="34" charset="0"/>
              </a:rPr>
              <a:t>-</a:t>
            </a:r>
            <a:r>
              <a:rPr lang="es-ES" sz="2400" b="1" dirty="0">
                <a:solidFill>
                  <a:srgbClr val="4472C4"/>
                </a:solidFill>
                <a:effectLst/>
                <a:latin typeface="Arial" panose="020B0604020202020204" pitchFamily="34" charset="0"/>
                <a:ea typeface="Tahoma" panose="020B0604030504040204" pitchFamily="34" charset="0"/>
              </a:rPr>
              <a:t>D3/10.</a:t>
            </a:r>
            <a:endParaRPr lang="es-CL" sz="1800" dirty="0">
              <a:effectLst/>
              <a:latin typeface="Tahoma" panose="020B0604030504040204" pitchFamily="34" charset="0"/>
              <a:ea typeface="Tahoma" panose="020B0604030504040204" pitchFamily="34" charset="0"/>
            </a:endParaRPr>
          </a:p>
          <a:p>
            <a:pPr algn="just"/>
            <a:r>
              <a:rPr lang="es-ES" sz="1800" dirty="0">
                <a:effectLst/>
                <a:latin typeface="Arial" panose="020B0604020202020204" pitchFamily="34" charset="0"/>
                <a:ea typeface="Tahoma" panose="020B0604030504040204" pitchFamily="34" charset="0"/>
              </a:rPr>
              <a:t>El documento se  publicó el 25 de enero de 2010. Este reglamento </a:t>
            </a:r>
            <a:r>
              <a:rPr lang="es-ES" sz="1800" dirty="0">
                <a:solidFill>
                  <a:srgbClr val="000000"/>
                </a:solidFill>
                <a:effectLst/>
                <a:latin typeface="Arial" panose="020B0604020202020204" pitchFamily="34" charset="0"/>
                <a:ea typeface="Tahoma" panose="020B0604030504040204" pitchFamily="34" charset="0"/>
              </a:rPr>
              <a:t>incluye las normas técnicas, administrativas y demás condiciones o requisitos que debe cumplir el registro,importación, internación y exportación, producción, almacenamiento y tenencia, distribución a título gratuito u oneroso, publicidad e información de los productos farmacéuticos, así como su utilización con fines de investigación científica.</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Establece las indicaciones requeridas para el Registro Sanitario de productos farmacéuticos en Chile (obligaciones de  sus titulares,solicitud, vigencia,cancelación/suspensión y tipos de registro).</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Determina pautas para el envase y rotulado de  formas farmacéuticas y los requisitos para su importación/ exportación.</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Relaciona la labor de los distintos tipos de laboratorios con las </a:t>
            </a:r>
            <a:r>
              <a:rPr lang="es-ES" sz="1800" dirty="0">
                <a:solidFill>
                  <a:srgbClr val="000000"/>
                </a:solidFill>
                <a:effectLst/>
                <a:latin typeface="Arial" panose="020B0604020202020204" pitchFamily="34" charset="0"/>
                <a:ea typeface="Tahoma" panose="020B0604030504040204" pitchFamily="34" charset="0"/>
              </a:rPr>
              <a:t>Buenas Prácticas de Manufactura y de Laborario. Además entrega herramientas para  establecer los sistemas de aseguramiento de la calidad en dichos laboratorios farmacéuticos.</a:t>
            </a:r>
            <a:endParaRPr lang="es-CL" sz="1800" dirty="0">
              <a:effectLst/>
              <a:latin typeface="Tahoma" panose="020B0604030504040204" pitchFamily="34" charset="0"/>
              <a:ea typeface="Tahoma" panose="020B0604030504040204" pitchFamily="34" charset="0"/>
            </a:endParaRPr>
          </a:p>
          <a:p>
            <a:pPr marL="457200" algn="just"/>
            <a:r>
              <a:rPr lang="es-ES" sz="1800" dirty="0">
                <a:effectLst/>
                <a:latin typeface="Arial" panose="020B0604020202020204" pitchFamily="34" charset="0"/>
                <a:ea typeface="Tahoma" panose="020B0604030504040204" pitchFamily="34" charset="0"/>
              </a:rPr>
              <a:t> </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solidFill>
                  <a:srgbClr val="000000"/>
                </a:solidFill>
                <a:effectLst/>
                <a:latin typeface="Arial" panose="020B0604020202020204" pitchFamily="34" charset="0"/>
                <a:ea typeface="Tahoma" panose="020B0604030504040204" pitchFamily="34" charset="0"/>
              </a:rPr>
              <a:t>Finalmente aborda temas como la vigilancia sanitaria, la publicidad relacionada con los productos farmacéuticos y las principales sanciones aplicables.</a:t>
            </a:r>
            <a:endParaRPr lang="es-CL" sz="18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3167376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C37C573F-6D20-4DEA-A2B2-1E3D723BCF2D}"/>
              </a:ext>
            </a:extLst>
          </p:cNvPr>
          <p:cNvSpPr txBox="1"/>
          <p:nvPr/>
        </p:nvSpPr>
        <p:spPr>
          <a:xfrm>
            <a:off x="1174653" y="1729117"/>
            <a:ext cx="9741876" cy="4062651"/>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Reglamento para recetarios magistrales-D79/10.</a:t>
            </a:r>
          </a:p>
          <a:p>
            <a:endParaRPr lang="es-CL" sz="1800" dirty="0">
              <a:effectLst/>
              <a:latin typeface="Tahoma" panose="020B0604030504040204" pitchFamily="34" charset="0"/>
              <a:ea typeface="Tahoma" panose="020B0604030504040204" pitchFamily="34" charset="0"/>
            </a:endParaRPr>
          </a:p>
          <a:p>
            <a:pPr algn="just"/>
            <a:r>
              <a:rPr lang="es-ES" sz="1800" dirty="0">
                <a:effectLst/>
                <a:latin typeface="Arial" panose="020B0604020202020204" pitchFamily="34" charset="0"/>
                <a:ea typeface="Tahoma" panose="020B0604030504040204" pitchFamily="34" charset="0"/>
              </a:rPr>
              <a:t>Esta Norma Técnica se creó con el objetivo de  regular el trabajo en determinados establecimientos asociados a los servicios de farmacia y otros similares,en este caso los recetarios Magistrales. Se  publicó el 4 de agosto de 2010.Se </a:t>
            </a:r>
            <a:r>
              <a:rPr lang="es-ES" sz="1800" dirty="0">
                <a:solidFill>
                  <a:srgbClr val="000000"/>
                </a:solidFill>
                <a:effectLst/>
                <a:latin typeface="Arial" panose="020B0604020202020204" pitchFamily="34" charset="0"/>
                <a:ea typeface="Tahoma" panose="020B0604030504040204" pitchFamily="34" charset="0"/>
              </a:rPr>
              <a:t>aplica al registro, elaboración, almacenamiento, tenencia, traslado, expendio y dispensación de los preparados farmacéuticos y de los preparados cosméticos de carácter magistral, que sean prescritos por un profesional habilitado (químico farmacéutico o técnico en farmacia).</a:t>
            </a:r>
            <a:endParaRPr lang="es-CL" sz="1800" dirty="0">
              <a:effectLst/>
              <a:latin typeface="Tahoma" panose="020B0604030504040204" pitchFamily="34" charset="0"/>
              <a:ea typeface="Tahoma" panose="020B0604030504040204" pitchFamily="34" charset="0"/>
            </a:endParaRPr>
          </a:p>
          <a:p>
            <a:pPr algn="just"/>
            <a:r>
              <a:rPr lang="es-ES" sz="1800" dirty="0">
                <a:solidFill>
                  <a:srgbClr val="000000"/>
                </a:solidFill>
                <a:effectLst/>
                <a:latin typeface="Arial" panose="020B0604020202020204" pitchFamily="34" charset="0"/>
                <a:ea typeface="Tahoma" panose="020B0604030504040204" pitchFamily="34" charset="0"/>
              </a:rPr>
              <a:t> </a:t>
            </a:r>
            <a:endParaRPr lang="es-CL" sz="1800" dirty="0">
              <a:effectLst/>
              <a:latin typeface="Tahoma" panose="020B0604030504040204" pitchFamily="34" charset="0"/>
              <a:ea typeface="Tahoma" panose="020B0604030504040204" pitchFamily="34" charset="0"/>
            </a:endParaRPr>
          </a:p>
          <a:p>
            <a:pPr algn="just"/>
            <a:r>
              <a:rPr lang="es-ES" sz="1800" dirty="0">
                <a:solidFill>
                  <a:srgbClr val="000000"/>
                </a:solidFill>
                <a:effectLst/>
                <a:latin typeface="Arial" panose="020B0604020202020204" pitchFamily="34" charset="0"/>
                <a:ea typeface="Tahoma" panose="020B0604030504040204" pitchFamily="34" charset="0"/>
              </a:rPr>
              <a:t>En este documentos se establece los conceptos de:producto magistral, producto oficinal, producto cosmético y las disposiciones para su elaboración en dichos recetarios. Además indica las condiciones para la elaboración y funcionamiento de los recetarios magistrales. En esta norma se determinan los requisitos para el almacenamiento,traslado, dispensación y expendio de dichos productos.</a:t>
            </a:r>
            <a:endParaRPr lang="es-CL" sz="18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543378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C37C573F-6D20-4DEA-A2B2-1E3D723BCF2D}"/>
              </a:ext>
            </a:extLst>
          </p:cNvPr>
          <p:cNvSpPr txBox="1"/>
          <p:nvPr/>
        </p:nvSpPr>
        <p:spPr>
          <a:xfrm>
            <a:off x="1174653" y="1729117"/>
            <a:ext cx="9741876" cy="369332"/>
          </a:xfrm>
          <a:prstGeom prst="rect">
            <a:avLst/>
          </a:prstGeom>
          <a:noFill/>
        </p:spPr>
        <p:txBody>
          <a:bodyPr wrap="square">
            <a:spAutoFit/>
          </a:bodyPr>
          <a:lstStyle/>
          <a:p>
            <a:r>
              <a:rPr lang="es-ES" sz="1800" dirty="0">
                <a:solidFill>
                  <a:srgbClr val="000000"/>
                </a:solidFill>
                <a:effectLst/>
                <a:latin typeface="Arial" panose="020B0604020202020204" pitchFamily="34" charset="0"/>
                <a:ea typeface="Tahoma" panose="020B0604030504040204" pitchFamily="34" charset="0"/>
              </a:rPr>
              <a:t>.</a:t>
            </a:r>
            <a:endParaRPr lang="es-CL" sz="1800" dirty="0">
              <a:effectLst/>
              <a:latin typeface="Tahoma" panose="020B0604030504040204" pitchFamily="34" charset="0"/>
              <a:ea typeface="Tahoma" panose="020B0604030504040204" pitchFamily="34" charset="0"/>
            </a:endParaRPr>
          </a:p>
        </p:txBody>
      </p:sp>
      <p:sp>
        <p:nvSpPr>
          <p:cNvPr id="7" name="CuadroTexto 6">
            <a:extLst>
              <a:ext uri="{FF2B5EF4-FFF2-40B4-BE49-F238E27FC236}">
                <a16:creationId xmlns:a16="http://schemas.microsoft.com/office/drawing/2014/main" id="{192C09B4-C1B2-4061-A302-39B3ACA3830D}"/>
              </a:ext>
            </a:extLst>
          </p:cNvPr>
          <p:cNvSpPr txBox="1"/>
          <p:nvPr/>
        </p:nvSpPr>
        <p:spPr>
          <a:xfrm>
            <a:off x="944682" y="1729117"/>
            <a:ext cx="10295404" cy="4154984"/>
          </a:xfrm>
          <a:prstGeom prst="rect">
            <a:avLst/>
          </a:prstGeom>
          <a:noFill/>
        </p:spPr>
        <p:txBody>
          <a:bodyPr wrap="square">
            <a:spAutoFit/>
          </a:bodyPr>
          <a:lstStyle/>
          <a:p>
            <a:pPr algn="just"/>
            <a:r>
              <a:rPr lang="es-ES" sz="2400" b="1" dirty="0">
                <a:solidFill>
                  <a:srgbClr val="4472C4"/>
                </a:solidFill>
                <a:effectLst/>
                <a:latin typeface="Arial" panose="020B0604020202020204" pitchFamily="34" charset="0"/>
                <a:ea typeface="Tahoma" panose="020B0604030504040204" pitchFamily="34" charset="0"/>
              </a:rPr>
              <a:t>Buenas prácticas de manufactura y distribución para productos fármacéuticos Norma Técnica 127.ISP.</a:t>
            </a:r>
            <a:endParaRPr lang="es-CL" sz="1800" dirty="0">
              <a:effectLst/>
              <a:latin typeface="Tahoma" panose="020B0604030504040204" pitchFamily="34" charset="0"/>
              <a:ea typeface="Tahoma" panose="020B0604030504040204" pitchFamily="34" charset="0"/>
            </a:endParaRPr>
          </a:p>
          <a:p>
            <a:pPr algn="just"/>
            <a:r>
              <a:rPr lang="es-ES" sz="1800" dirty="0">
                <a:effectLst/>
                <a:latin typeface="Arial" panose="020B0604020202020204" pitchFamily="34" charset="0"/>
                <a:ea typeface="Tahoma" panose="020B0604030504040204" pitchFamily="34" charset="0"/>
              </a:rPr>
              <a:t> Está referida a la elaboración(manufactura) de productos farmacéuticos en los laboratorios autorizados.</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Referencia los requisitos de almacenamiento que permiten garantizar la seguridad,eficacia y calidad de los medicamentos, además determina condiciones para su etiquetado.</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Establece la documentación utilizada en los almacenes para medicamentos.</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Se refiere al control y rotación de inventarios en lugares de almacenamiento de medicamentos.</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Ofrece pautas para el manejo de productos devueltos o retenidos, en mal estado en los almacenes.</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effectLst/>
                <a:latin typeface="Arial" panose="020B0604020202020204" pitchFamily="34" charset="0"/>
                <a:ea typeface="Tahoma" panose="020B0604030504040204" pitchFamily="34" charset="0"/>
              </a:rPr>
              <a:t>Relacionada con esta norma existe un apartado: Buenas Practicas de Distribución de productos farmacéuticos (a veces conocida como NT 147).Donde se establecen indicaciones relacionadas con los contenedores de envio de medicamentos desde el almacén, su etiquetado y los requisitos físicos y sanitarios que deben reunir las bahías de almacenamiento.</a:t>
            </a:r>
            <a:endParaRPr lang="es-CL" sz="18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612971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C37C573F-6D20-4DEA-A2B2-1E3D723BCF2D}"/>
              </a:ext>
            </a:extLst>
          </p:cNvPr>
          <p:cNvSpPr txBox="1"/>
          <p:nvPr/>
        </p:nvSpPr>
        <p:spPr>
          <a:xfrm>
            <a:off x="1174653" y="1729117"/>
            <a:ext cx="9741876" cy="369332"/>
          </a:xfrm>
          <a:prstGeom prst="rect">
            <a:avLst/>
          </a:prstGeom>
          <a:noFill/>
        </p:spPr>
        <p:txBody>
          <a:bodyPr wrap="square">
            <a:spAutoFit/>
          </a:bodyPr>
          <a:lstStyle/>
          <a:p>
            <a:r>
              <a:rPr lang="es-ES" sz="1800" dirty="0">
                <a:solidFill>
                  <a:srgbClr val="000000"/>
                </a:solidFill>
                <a:effectLst/>
                <a:latin typeface="Arial" panose="020B0604020202020204" pitchFamily="34" charset="0"/>
                <a:ea typeface="Tahoma" panose="020B0604030504040204" pitchFamily="34" charset="0"/>
              </a:rPr>
              <a:t>.</a:t>
            </a:r>
            <a:endParaRPr lang="es-CL" sz="1800" dirty="0">
              <a:effectLst/>
              <a:latin typeface="Tahoma" panose="020B0604030504040204" pitchFamily="34" charset="0"/>
              <a:ea typeface="Tahoma" panose="020B0604030504040204" pitchFamily="34" charset="0"/>
            </a:endParaRPr>
          </a:p>
        </p:txBody>
      </p:sp>
      <p:sp>
        <p:nvSpPr>
          <p:cNvPr id="7" name="CuadroTexto 6">
            <a:extLst>
              <a:ext uri="{FF2B5EF4-FFF2-40B4-BE49-F238E27FC236}">
                <a16:creationId xmlns:a16="http://schemas.microsoft.com/office/drawing/2014/main" id="{E8B316A2-CB99-495F-BD9C-742577D37A1A}"/>
              </a:ext>
            </a:extLst>
          </p:cNvPr>
          <p:cNvSpPr txBox="1"/>
          <p:nvPr/>
        </p:nvSpPr>
        <p:spPr>
          <a:xfrm>
            <a:off x="826477" y="2092956"/>
            <a:ext cx="10190870" cy="4154984"/>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Decreto D239/02: Elaboración de productos cosméticos.</a:t>
            </a:r>
          </a:p>
          <a:p>
            <a:endParaRPr lang="es-CL" sz="2400" dirty="0">
              <a:effectLst/>
              <a:latin typeface="Tahoma" panose="020B0604030504040204" pitchFamily="34" charset="0"/>
              <a:ea typeface="Tahoma" panose="020B0604030504040204" pitchFamily="34" charset="0"/>
            </a:endParaRPr>
          </a:p>
          <a:p>
            <a:pPr algn="just"/>
            <a:r>
              <a:rPr lang="es-ES" sz="2400" dirty="0">
                <a:effectLst/>
                <a:latin typeface="Arial" panose="020B0604020202020204" pitchFamily="34" charset="0"/>
                <a:ea typeface="Tahoma" panose="020B0604030504040204" pitchFamily="34" charset="0"/>
              </a:rPr>
              <a:t>El decreto se publicó el 20 de septiembre de 2002. Se refiere a las indicaciones que deben orientarse en el caso del</a:t>
            </a:r>
            <a:r>
              <a:rPr lang="es-ES" sz="2400" dirty="0">
                <a:solidFill>
                  <a:srgbClr val="000000"/>
                </a:solidFill>
                <a:effectLst/>
                <a:latin typeface="Courier New" panose="02070309020205020404" pitchFamily="49" charset="0"/>
                <a:ea typeface="Tahoma" panose="020B0604030504040204" pitchFamily="34" charset="0"/>
              </a:rPr>
              <a:t> </a:t>
            </a:r>
            <a:r>
              <a:rPr lang="es-ES" sz="2400" dirty="0">
                <a:solidFill>
                  <a:srgbClr val="000000"/>
                </a:solidFill>
                <a:effectLst/>
                <a:latin typeface="Arial" panose="020B0604020202020204" pitchFamily="34" charset="0"/>
                <a:ea typeface="Tahoma" panose="020B0604030504040204" pitchFamily="34" charset="0"/>
              </a:rPr>
              <a:t>registro, importación, producción, almacenamiento, tenencia, expendio o distribución a cualquier título y la publicidad y promoción de los productos cosméticos. Ofrece indicaciones sobre los ingredientes que se encuentran permitidos para su elaboración, los requerimientos que deben reunir los laboratorios que los producen. Además establece las condiciones para su elaboración, control de calidad, acciones de publicidad y promoción, así como el control de mercado.</a:t>
            </a:r>
            <a:endParaRPr lang="es-CL" sz="24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54558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fontScale="90000"/>
          </a:bodyPr>
          <a:lstStyle/>
          <a:p>
            <a:r>
              <a:rPr lang="es-ES" sz="4000" dirty="0"/>
              <a:t> PRINCIPALES REGLAMENTOS  </a:t>
            </a:r>
            <a:br>
              <a:rPr lang="es-ES" sz="4000" dirty="0"/>
            </a:br>
            <a:r>
              <a:rPr lang="es-ES" sz="4000" dirty="0"/>
              <a:t>TRABAJO EN FARMACIA</a:t>
            </a:r>
            <a:endParaRPr lang="es-CL" sz="4000" b="1" dirty="0"/>
          </a:p>
        </p:txBody>
      </p:sp>
      <p:sp>
        <p:nvSpPr>
          <p:cNvPr id="6" name="CuadroTexto 5">
            <a:extLst>
              <a:ext uri="{FF2B5EF4-FFF2-40B4-BE49-F238E27FC236}">
                <a16:creationId xmlns:a16="http://schemas.microsoft.com/office/drawing/2014/main" id="{C37C573F-6D20-4DEA-A2B2-1E3D723BCF2D}"/>
              </a:ext>
            </a:extLst>
          </p:cNvPr>
          <p:cNvSpPr txBox="1"/>
          <p:nvPr/>
        </p:nvSpPr>
        <p:spPr>
          <a:xfrm>
            <a:off x="1174653" y="1729117"/>
            <a:ext cx="9741876" cy="369332"/>
          </a:xfrm>
          <a:prstGeom prst="rect">
            <a:avLst/>
          </a:prstGeom>
          <a:noFill/>
        </p:spPr>
        <p:txBody>
          <a:bodyPr wrap="square">
            <a:spAutoFit/>
          </a:bodyPr>
          <a:lstStyle/>
          <a:p>
            <a:r>
              <a:rPr lang="es-ES" sz="1800" dirty="0">
                <a:solidFill>
                  <a:srgbClr val="000000"/>
                </a:solidFill>
                <a:effectLst/>
                <a:latin typeface="Arial" panose="020B0604020202020204" pitchFamily="34" charset="0"/>
                <a:ea typeface="Tahoma" panose="020B0604030504040204" pitchFamily="34" charset="0"/>
              </a:rPr>
              <a:t>.</a:t>
            </a:r>
            <a:endParaRPr lang="es-CL" sz="1800" dirty="0">
              <a:effectLst/>
              <a:latin typeface="Tahoma" panose="020B0604030504040204" pitchFamily="34" charset="0"/>
              <a:ea typeface="Tahoma" panose="020B0604030504040204" pitchFamily="34" charset="0"/>
            </a:endParaRPr>
          </a:p>
        </p:txBody>
      </p:sp>
      <p:sp>
        <p:nvSpPr>
          <p:cNvPr id="7" name="CuadroTexto 6">
            <a:extLst>
              <a:ext uri="{FF2B5EF4-FFF2-40B4-BE49-F238E27FC236}">
                <a16:creationId xmlns:a16="http://schemas.microsoft.com/office/drawing/2014/main" id="{67596EA3-28EC-4126-8CC6-B6171AC80F6F}"/>
              </a:ext>
            </a:extLst>
          </p:cNvPr>
          <p:cNvSpPr txBox="1"/>
          <p:nvPr/>
        </p:nvSpPr>
        <p:spPr>
          <a:xfrm>
            <a:off x="1361048" y="2278847"/>
            <a:ext cx="8711419" cy="3693319"/>
          </a:xfrm>
          <a:prstGeom prst="rect">
            <a:avLst/>
          </a:prstGeom>
          <a:noFill/>
        </p:spPr>
        <p:txBody>
          <a:bodyPr wrap="square">
            <a:spAutoFit/>
          </a:bodyPr>
          <a:lstStyle/>
          <a:p>
            <a:r>
              <a:rPr lang="es-ES" sz="2400" b="1" dirty="0">
                <a:solidFill>
                  <a:srgbClr val="4472C4"/>
                </a:solidFill>
                <a:effectLst/>
                <a:latin typeface="Arial" panose="020B0604020202020204" pitchFamily="34" charset="0"/>
                <a:ea typeface="Tahoma" panose="020B0604030504040204" pitchFamily="34" charset="0"/>
              </a:rPr>
              <a:t>Decreto D148/03: Protocolo para  manejo de residuos peligrosos.</a:t>
            </a:r>
          </a:p>
          <a:p>
            <a:endParaRPr lang="es-CL" sz="1800" dirty="0">
              <a:effectLst/>
              <a:latin typeface="Tahoma" panose="020B0604030504040204" pitchFamily="34" charset="0"/>
              <a:ea typeface="Tahoma" panose="020B0604030504040204" pitchFamily="34" charset="0"/>
            </a:endParaRPr>
          </a:p>
          <a:p>
            <a:pPr algn="just"/>
            <a:r>
              <a:rPr lang="es-ES" sz="2400" dirty="0">
                <a:effectLst/>
                <a:latin typeface="Arial" panose="020B0604020202020204" pitchFamily="34" charset="0"/>
                <a:ea typeface="Tahoma" panose="020B0604030504040204" pitchFamily="34" charset="0"/>
              </a:rPr>
              <a:t>El decreto se  publicó el 12 de junio del 2003 y se refiere al manejo de residuos peligrosos y su identificación, clasificación, almacenamiento y transporte desde los servicios de farmacia o establecimientos relacionados.</a:t>
            </a:r>
          </a:p>
          <a:p>
            <a:pPr algn="just"/>
            <a:r>
              <a:rPr lang="es-ES" sz="2400" dirty="0">
                <a:effectLst/>
                <a:latin typeface="Arial" panose="020B0604020202020204" pitchFamily="34" charset="0"/>
                <a:ea typeface="Tahoma" panose="020B0604030504040204" pitchFamily="34" charset="0"/>
              </a:rPr>
              <a:t>Establce el sistema de declaración de residuos peligrosos y las principales sanciones relacionadas con dichos procedimientos.</a:t>
            </a:r>
            <a:endParaRPr lang="es-CL" sz="24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409948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AC936-5D63-48F7-8F2E-FD7FA078C494}"/>
              </a:ext>
            </a:extLst>
          </p:cNvPr>
          <p:cNvSpPr>
            <a:spLocks noGrp="1"/>
          </p:cNvSpPr>
          <p:nvPr>
            <p:ph type="title"/>
          </p:nvPr>
        </p:nvSpPr>
        <p:spPr/>
        <p:txBody>
          <a:bodyPr/>
          <a:lstStyle/>
          <a:p>
            <a:r>
              <a:rPr lang="es-ES" dirty="0"/>
              <a:t>Resultados de aprendizaje</a:t>
            </a:r>
            <a:endParaRPr lang="es-CL" dirty="0"/>
          </a:p>
        </p:txBody>
      </p:sp>
      <p:sp>
        <p:nvSpPr>
          <p:cNvPr id="3" name="Marcador de contenido 2">
            <a:extLst>
              <a:ext uri="{FF2B5EF4-FFF2-40B4-BE49-F238E27FC236}">
                <a16:creationId xmlns:a16="http://schemas.microsoft.com/office/drawing/2014/main" id="{29F1F275-CC14-4594-A542-17F48F912168}"/>
              </a:ext>
            </a:extLst>
          </p:cNvPr>
          <p:cNvSpPr>
            <a:spLocks noGrp="1"/>
          </p:cNvSpPr>
          <p:nvPr>
            <p:ph idx="1"/>
          </p:nvPr>
        </p:nvSpPr>
        <p:spPr>
          <a:xfrm>
            <a:off x="838200" y="1825625"/>
            <a:ext cx="10219006" cy="3984332"/>
          </a:xfrm>
        </p:spPr>
        <p:txBody>
          <a:bodyPr>
            <a:normAutofit/>
          </a:bodyPr>
          <a:lstStyle/>
          <a:p>
            <a:pPr marL="342900" lvl="0" indent="-342900" algn="just">
              <a:buFont typeface="Symbol" panose="05050102010706020507" pitchFamily="18" charset="2"/>
              <a:buChar char=""/>
            </a:pPr>
            <a:r>
              <a:rPr lang="es-ES" dirty="0">
                <a:effectLst/>
                <a:latin typeface="Arial" panose="020B0604020202020204" pitchFamily="34" charset="0"/>
                <a:ea typeface="Tahoma" panose="020B0604030504040204" pitchFamily="34" charset="0"/>
              </a:rPr>
              <a:t>Valorar la importancia de los principales tipos de regulaciones legales en el área de medicamentos en Chile.</a:t>
            </a:r>
          </a:p>
          <a:p>
            <a:pPr marL="342900" lvl="0" indent="-342900" algn="just">
              <a:buFont typeface="Symbol" panose="05050102010706020507" pitchFamily="18" charset="2"/>
              <a:buChar char=""/>
            </a:pPr>
            <a:endParaRPr lang="es-CL" dirty="0">
              <a:effectLst/>
              <a:latin typeface="Tahoma" panose="020B0604030504040204" pitchFamily="34" charset="0"/>
              <a:ea typeface="Tahoma" panose="020B0604030504040204" pitchFamily="34" charset="0"/>
            </a:endParaRPr>
          </a:p>
          <a:p>
            <a:pPr marL="342900" marR="186690" lvl="0" indent="-342900" algn="just">
              <a:spcAft>
                <a:spcPts val="0"/>
              </a:spcAft>
              <a:buFont typeface="Symbol" panose="05050102010706020507" pitchFamily="18" charset="2"/>
              <a:buChar char=""/>
            </a:pPr>
            <a:r>
              <a:rPr lang="es-ES_tradnl" dirty="0">
                <a:effectLst/>
                <a:latin typeface="Arial" panose="020B0604020202020204" pitchFamily="34" charset="0"/>
                <a:ea typeface="Tahoma" panose="020B0604030504040204" pitchFamily="34" charset="0"/>
              </a:rPr>
              <a:t>Enumerar documentos de la legislación chilena asociada a servicios de farmacia relacionadas con el almacenamiento y dispensación de productos farmacéuticos y dispositivos médicos.</a:t>
            </a:r>
            <a:endParaRPr lang="es-CL" dirty="0">
              <a:effectLst/>
              <a:latin typeface="Tahoma" panose="020B0604030504040204" pitchFamily="34" charset="0"/>
              <a:ea typeface="Tahoma" panose="020B0604030504040204" pitchFamily="34" charset="0"/>
            </a:endParaRPr>
          </a:p>
          <a:p>
            <a:endParaRPr lang="es-CL" dirty="0"/>
          </a:p>
        </p:txBody>
      </p:sp>
    </p:spTree>
    <p:extLst>
      <p:ext uri="{BB962C8B-B14F-4D97-AF65-F5344CB8AC3E}">
        <p14:creationId xmlns:p14="http://schemas.microsoft.com/office/powerpoint/2010/main" val="7088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9521681" cy="927377"/>
          </a:xfrm>
        </p:spPr>
        <p:txBody>
          <a:bodyPr>
            <a:normAutofit fontScale="90000"/>
          </a:bodyPr>
          <a:lstStyle/>
          <a:p>
            <a:r>
              <a:rPr lang="es-ES" sz="4000" dirty="0"/>
              <a:t> </a:t>
            </a:r>
            <a:r>
              <a:rPr lang="es-ES" sz="3100" b="1" dirty="0"/>
              <a:t>MARCO LEGAL EN CHILE- significado para el trabajo en Farmacia</a:t>
            </a:r>
            <a:endParaRPr lang="es-CL" sz="3100" b="1" dirty="0"/>
          </a:p>
        </p:txBody>
      </p:sp>
      <p:sp>
        <p:nvSpPr>
          <p:cNvPr id="8" name="CuadroTexto 7">
            <a:extLst>
              <a:ext uri="{FF2B5EF4-FFF2-40B4-BE49-F238E27FC236}">
                <a16:creationId xmlns:a16="http://schemas.microsoft.com/office/drawing/2014/main" id="{26B1609B-A550-41CC-AECF-FCDFA0A84B05}"/>
              </a:ext>
            </a:extLst>
          </p:cNvPr>
          <p:cNvSpPr txBox="1"/>
          <p:nvPr/>
        </p:nvSpPr>
        <p:spPr>
          <a:xfrm>
            <a:off x="752661" y="2262233"/>
            <a:ext cx="6309321" cy="3416320"/>
          </a:xfrm>
          <a:prstGeom prst="rect">
            <a:avLst/>
          </a:prstGeom>
          <a:noFill/>
        </p:spPr>
        <p:txBody>
          <a:bodyPr wrap="square" rtlCol="0">
            <a:spAutoFit/>
          </a:bodyPr>
          <a:lstStyle/>
          <a:p>
            <a:pPr algn="just"/>
            <a:r>
              <a:rPr lang="es-CL" sz="2400" kern="100" dirty="0">
                <a:solidFill>
                  <a:srgbClr val="000000"/>
                </a:solidFill>
                <a:effectLst/>
                <a:latin typeface="Arial" panose="020B0604020202020204" pitchFamily="34" charset="0"/>
                <a:ea typeface="Times New Roman" panose="02020603050405020304" pitchFamily="18" charset="0"/>
              </a:rPr>
              <a:t>En chile la </a:t>
            </a:r>
            <a:r>
              <a:rPr lang="es-CL" sz="2400" i="1" kern="100" dirty="0">
                <a:solidFill>
                  <a:srgbClr val="000000"/>
                </a:solidFill>
                <a:effectLst/>
                <a:latin typeface="Arial" panose="020B0604020202020204" pitchFamily="34" charset="0"/>
                <a:ea typeface="Times New Roman" panose="02020603050405020304" pitchFamily="18" charset="0"/>
              </a:rPr>
              <a:t>legislación farmacéutica</a:t>
            </a:r>
            <a:r>
              <a:rPr lang="es-CL" sz="2400" kern="100" dirty="0">
                <a:solidFill>
                  <a:srgbClr val="000000"/>
                </a:solidFill>
                <a:effectLst/>
                <a:latin typeface="Arial" panose="020B0604020202020204" pitchFamily="34" charset="0"/>
                <a:ea typeface="Times New Roman" panose="02020603050405020304" pitchFamily="18" charset="0"/>
              </a:rPr>
              <a:t> orienta al  </a:t>
            </a:r>
            <a:r>
              <a:rPr lang="es-CL" sz="2400" i="1" kern="100" dirty="0">
                <a:solidFill>
                  <a:srgbClr val="000000"/>
                </a:solidFill>
                <a:effectLst/>
                <a:latin typeface="Arial" panose="020B0604020202020204" pitchFamily="34" charset="0"/>
                <a:ea typeface="Times New Roman" panose="02020603050405020304" pitchFamily="18" charset="0"/>
              </a:rPr>
              <a:t>farmacéutico en el proceso de</a:t>
            </a:r>
            <a:r>
              <a:rPr lang="es-CL" sz="2400" kern="100" dirty="0">
                <a:solidFill>
                  <a:srgbClr val="000000"/>
                </a:solidFill>
                <a:effectLst/>
                <a:latin typeface="Arial" panose="020B0604020202020204" pitchFamily="34" charset="0"/>
                <a:ea typeface="Times New Roman" panose="02020603050405020304" pitchFamily="18" charset="0"/>
              </a:rPr>
              <a:t> dispensación de los diferentes productos farmacéuticos y favorece el cumplimiento de la  indicación terapéutica que ejecutan los prescriptores:</a:t>
            </a:r>
          </a:p>
          <a:p>
            <a:pPr marL="342900" indent="-342900" algn="just">
              <a:buFont typeface="Arial" panose="020B0604020202020204" pitchFamily="34" charset="0"/>
              <a:buChar char="•"/>
            </a:pPr>
            <a:r>
              <a:rPr lang="es-CL" sz="2400" kern="100" dirty="0">
                <a:solidFill>
                  <a:srgbClr val="000000"/>
                </a:solidFill>
                <a:effectLst/>
                <a:latin typeface="Arial" panose="020B0604020202020204" pitchFamily="34" charset="0"/>
                <a:ea typeface="Times New Roman" panose="02020603050405020304" pitchFamily="18" charset="0"/>
              </a:rPr>
              <a:t>Médicos</a:t>
            </a:r>
            <a:endParaRPr lang="es-CL" sz="2400" kern="100" dirty="0">
              <a:solidFill>
                <a:srgbClr val="000000"/>
              </a:solidFill>
              <a:latin typeface="Arial" panose="020B0604020202020204" pitchFamily="34" charset="0"/>
              <a:ea typeface="Times New Roman" panose="02020603050405020304" pitchFamily="18" charset="0"/>
            </a:endParaRPr>
          </a:p>
          <a:p>
            <a:pPr marL="342900" indent="-342900" algn="just">
              <a:buFont typeface="Arial" panose="020B0604020202020204" pitchFamily="34" charset="0"/>
              <a:buChar char="•"/>
            </a:pPr>
            <a:r>
              <a:rPr lang="es-CL" sz="2400" kern="100" dirty="0">
                <a:solidFill>
                  <a:srgbClr val="000000"/>
                </a:solidFill>
                <a:effectLst/>
                <a:latin typeface="Arial" panose="020B0604020202020204" pitchFamily="34" charset="0"/>
                <a:ea typeface="Times New Roman" panose="02020603050405020304" pitchFamily="18" charset="0"/>
              </a:rPr>
              <a:t>Odontólogos</a:t>
            </a:r>
          </a:p>
          <a:p>
            <a:pPr marL="342900" indent="-342900" algn="just">
              <a:buFont typeface="Arial" panose="020B0604020202020204" pitchFamily="34" charset="0"/>
              <a:buChar char="•"/>
            </a:pPr>
            <a:r>
              <a:rPr lang="es-CL" sz="2400" kern="100" dirty="0">
                <a:solidFill>
                  <a:srgbClr val="000000"/>
                </a:solidFill>
                <a:effectLst/>
                <a:latin typeface="Arial" panose="020B0604020202020204" pitchFamily="34" charset="0"/>
                <a:ea typeface="Times New Roman" panose="02020603050405020304" pitchFamily="18" charset="0"/>
              </a:rPr>
              <a:t>Matrones</a:t>
            </a:r>
            <a:endParaRPr lang="es-CL" sz="2400" dirty="0"/>
          </a:p>
        </p:txBody>
      </p:sp>
      <p:pic>
        <p:nvPicPr>
          <p:cNvPr id="3" name="Imagen 2">
            <a:extLst>
              <a:ext uri="{FF2B5EF4-FFF2-40B4-BE49-F238E27FC236}">
                <a16:creationId xmlns:a16="http://schemas.microsoft.com/office/drawing/2014/main" id="{C758D0A9-60CB-4F0B-BED1-6F0B41EDBFDE}"/>
              </a:ext>
            </a:extLst>
          </p:cNvPr>
          <p:cNvPicPr>
            <a:picLocks noChangeAspect="1"/>
          </p:cNvPicPr>
          <p:nvPr/>
        </p:nvPicPr>
        <p:blipFill>
          <a:blip r:embed="rId2"/>
          <a:stretch>
            <a:fillRect/>
          </a:stretch>
        </p:blipFill>
        <p:spPr>
          <a:xfrm>
            <a:off x="7376279" y="2262233"/>
            <a:ext cx="4234136" cy="2951064"/>
          </a:xfrm>
          <a:prstGeom prst="rect">
            <a:avLst/>
          </a:prstGeom>
        </p:spPr>
      </p:pic>
    </p:spTree>
    <p:extLst>
      <p:ext uri="{BB962C8B-B14F-4D97-AF65-F5344CB8AC3E}">
        <p14:creationId xmlns:p14="http://schemas.microsoft.com/office/powerpoint/2010/main" val="8865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MARCO LEGAL EN CHILE</a:t>
            </a:r>
            <a:endParaRPr lang="es-CL" sz="4000" b="1" dirty="0"/>
          </a:p>
        </p:txBody>
      </p:sp>
      <p:sp>
        <p:nvSpPr>
          <p:cNvPr id="3" name="CuadroTexto 2">
            <a:extLst>
              <a:ext uri="{FF2B5EF4-FFF2-40B4-BE49-F238E27FC236}">
                <a16:creationId xmlns:a16="http://schemas.microsoft.com/office/drawing/2014/main" id="{32CC8C25-5156-45BB-B709-F520293156F2}"/>
              </a:ext>
            </a:extLst>
          </p:cNvPr>
          <p:cNvSpPr txBox="1"/>
          <p:nvPr/>
        </p:nvSpPr>
        <p:spPr>
          <a:xfrm>
            <a:off x="944682" y="2153286"/>
            <a:ext cx="7807569" cy="4154984"/>
          </a:xfrm>
          <a:prstGeom prst="rect">
            <a:avLst/>
          </a:prstGeom>
          <a:noFill/>
        </p:spPr>
        <p:txBody>
          <a:bodyPr wrap="square" rtlCol="0">
            <a:spAutoFit/>
          </a:bodyPr>
          <a:lstStyle/>
          <a:p>
            <a:pPr algn="just"/>
            <a:r>
              <a:rPr lang="es-CL" sz="2400" kern="100" dirty="0">
                <a:effectLst/>
                <a:latin typeface="Arial" panose="020B0604020202020204" pitchFamily="34" charset="0"/>
                <a:ea typeface="Times New Roman" panose="02020603050405020304" pitchFamily="18" charset="0"/>
              </a:rPr>
              <a:t>El farmacéutico debe conocer la legislación relacionada con su área  para  poder ejercer los derechos que le da y los deberes que le asigna. </a:t>
            </a:r>
          </a:p>
          <a:p>
            <a:pPr algn="just"/>
            <a:endParaRPr lang="es-CL" sz="2400" kern="100" dirty="0">
              <a:latin typeface="Arial" panose="020B0604020202020204" pitchFamily="34" charset="0"/>
              <a:ea typeface="Times New Roman" panose="02020603050405020304" pitchFamily="18" charset="0"/>
            </a:endParaRPr>
          </a:p>
          <a:p>
            <a:pPr algn="just"/>
            <a:r>
              <a:rPr lang="es-CL" sz="2400" kern="100" dirty="0">
                <a:effectLst/>
                <a:latin typeface="Arial" panose="020B0604020202020204" pitchFamily="34" charset="0"/>
                <a:ea typeface="Times New Roman" panose="02020603050405020304" pitchFamily="18" charset="0"/>
              </a:rPr>
              <a:t>La legislación farmacéutica se centra, en primer lugar, en las normas legales que guían al profesional farmacéutico en la oficina de farmacia, y en segundo lugar, en las normas legales que afectan la actividad farmacéutica en lo referente al diseño, </a:t>
            </a:r>
            <a:r>
              <a:rPr lang="es-CL" sz="2400" b="1" kern="100" dirty="0">
                <a:effectLst/>
                <a:latin typeface="Arial" panose="020B0604020202020204" pitchFamily="34" charset="0"/>
                <a:ea typeface="Times New Roman" panose="02020603050405020304" pitchFamily="18" charset="0"/>
              </a:rPr>
              <a:t>obtención, conservación, distribución y dispensación de medicamentos </a:t>
            </a:r>
            <a:endParaRPr lang="es-CL" sz="2400" b="1" dirty="0"/>
          </a:p>
        </p:txBody>
      </p:sp>
      <p:pic>
        <p:nvPicPr>
          <p:cNvPr id="4" name="Imagen 3">
            <a:extLst>
              <a:ext uri="{FF2B5EF4-FFF2-40B4-BE49-F238E27FC236}">
                <a16:creationId xmlns:a16="http://schemas.microsoft.com/office/drawing/2014/main" id="{3AAE7633-4395-4343-A96C-22DB734693EA}"/>
              </a:ext>
            </a:extLst>
          </p:cNvPr>
          <p:cNvPicPr>
            <a:picLocks noChangeAspect="1"/>
          </p:cNvPicPr>
          <p:nvPr/>
        </p:nvPicPr>
        <p:blipFill>
          <a:blip r:embed="rId2"/>
          <a:stretch>
            <a:fillRect/>
          </a:stretch>
        </p:blipFill>
        <p:spPr>
          <a:xfrm>
            <a:off x="8957650" y="3192266"/>
            <a:ext cx="3028950" cy="1514475"/>
          </a:xfrm>
          <a:prstGeom prst="rect">
            <a:avLst/>
          </a:prstGeom>
        </p:spPr>
      </p:pic>
    </p:spTree>
    <p:extLst>
      <p:ext uri="{BB962C8B-B14F-4D97-AF65-F5344CB8AC3E}">
        <p14:creationId xmlns:p14="http://schemas.microsoft.com/office/powerpoint/2010/main" val="60554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MARCO LEGAL EN CHILE</a:t>
            </a:r>
            <a:endParaRPr lang="es-CL" sz="4000" b="1" dirty="0"/>
          </a:p>
        </p:txBody>
      </p:sp>
      <p:sp>
        <p:nvSpPr>
          <p:cNvPr id="3" name="CuadroTexto 2">
            <a:extLst>
              <a:ext uri="{FF2B5EF4-FFF2-40B4-BE49-F238E27FC236}">
                <a16:creationId xmlns:a16="http://schemas.microsoft.com/office/drawing/2014/main" id="{32CC8C25-5156-45BB-B709-F520293156F2}"/>
              </a:ext>
            </a:extLst>
          </p:cNvPr>
          <p:cNvSpPr txBox="1"/>
          <p:nvPr/>
        </p:nvSpPr>
        <p:spPr>
          <a:xfrm>
            <a:off x="1151206" y="4341415"/>
            <a:ext cx="10215489" cy="2677656"/>
          </a:xfrm>
          <a:prstGeom prst="rect">
            <a:avLst/>
          </a:prstGeom>
          <a:noFill/>
        </p:spPr>
        <p:txBody>
          <a:bodyPr wrap="square" rtlCol="0">
            <a:spAutoFit/>
          </a:bodyPr>
          <a:lstStyle/>
          <a:p>
            <a:pPr algn="just"/>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El Sistema regulador de Medicamentos en Chile  tiene al </a:t>
            </a:r>
            <a:r>
              <a:rPr lang="es-CL" sz="1800" b="1" kern="0" dirty="0">
                <a:effectLst/>
                <a:latin typeface="Arial" panose="020B0604020202020204" pitchFamily="34" charset="0"/>
                <a:ea typeface="Times New Roman" panose="02020603050405020304" pitchFamily="18" charset="0"/>
                <a:cs typeface="Times New Roman" panose="02020603050405020304" pitchFamily="18" charset="0"/>
              </a:rPr>
              <a:t>Instituto de Salud Pública de Chile </a:t>
            </a:r>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es la Autoridad Reguladora de Medicamentos ¨per se¨¨ y las </a:t>
            </a:r>
            <a:r>
              <a:rPr lang="es-CL" sz="1800" b="1" kern="0" dirty="0">
                <a:effectLst/>
                <a:latin typeface="Arial" panose="020B0604020202020204" pitchFamily="34" charset="0"/>
                <a:ea typeface="Times New Roman" panose="02020603050405020304" pitchFamily="18" charset="0"/>
                <a:cs typeface="Times New Roman" panose="02020603050405020304" pitchFamily="18" charset="0"/>
              </a:rPr>
              <a:t>Secretarias Regionales Ministeriales de</a:t>
            </a:r>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1800" b="1" kern="0" dirty="0">
                <a:effectLst/>
                <a:latin typeface="Arial" panose="020B0604020202020204" pitchFamily="34" charset="0"/>
                <a:ea typeface="Times New Roman" panose="02020603050405020304" pitchFamily="18" charset="0"/>
                <a:cs typeface="Times New Roman" panose="02020603050405020304" pitchFamily="18" charset="0"/>
              </a:rPr>
              <a:t>Salud</a:t>
            </a:r>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 son los organismos desconcentrados del Ministerio de Salud, que permiten complementar las actividades de fiscalización.</a:t>
            </a:r>
          </a:p>
          <a:p>
            <a:pPr algn="just"/>
            <a:endParaRPr lang="es-CL" kern="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La </a:t>
            </a:r>
            <a:r>
              <a:rPr lang="es-CL" sz="1800" b="1" kern="0" dirty="0">
                <a:effectLst/>
                <a:latin typeface="Arial" panose="020B0604020202020204" pitchFamily="34" charset="0"/>
                <a:ea typeface="Times New Roman" panose="02020603050405020304" pitchFamily="18" charset="0"/>
                <a:cs typeface="Times New Roman" panose="02020603050405020304" pitchFamily="18" charset="0"/>
              </a:rPr>
              <a:t>Autoridad Reguladora Nacional de Medicamentos (ARN), </a:t>
            </a:r>
            <a:r>
              <a:rPr lang="es-CL" sz="1800" kern="0" dirty="0">
                <a:effectLst/>
                <a:latin typeface="Arial" panose="020B0604020202020204" pitchFamily="34" charset="0"/>
                <a:ea typeface="Times New Roman" panose="02020603050405020304" pitchFamily="18" charset="0"/>
                <a:cs typeface="Times New Roman" panose="02020603050405020304" pitchFamily="18" charset="0"/>
              </a:rPr>
              <a:t>es el organismo del estado que asume la función de fiscalizar y regular los medicamentos con sumo detalle, de tal forma de asegurar la eficacia, calidad e inocuidad de los productos.</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s-CL" sz="2400" b="1" dirty="0"/>
          </a:p>
        </p:txBody>
      </p:sp>
      <p:sp>
        <p:nvSpPr>
          <p:cNvPr id="5" name="Rectángulo: esquinas redondeadas 4">
            <a:extLst>
              <a:ext uri="{FF2B5EF4-FFF2-40B4-BE49-F238E27FC236}">
                <a16:creationId xmlns:a16="http://schemas.microsoft.com/office/drawing/2014/main" id="{58745894-C350-43F7-BBFA-58CF5A745F75}"/>
              </a:ext>
            </a:extLst>
          </p:cNvPr>
          <p:cNvSpPr/>
          <p:nvPr/>
        </p:nvSpPr>
        <p:spPr>
          <a:xfrm>
            <a:off x="4684542" y="1849193"/>
            <a:ext cx="2757267" cy="9847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rPr>
              <a:t>MINSAL CHILE</a:t>
            </a:r>
            <a:endParaRPr lang="es-CL" sz="2800" b="1" dirty="0">
              <a:solidFill>
                <a:schemeClr val="tx1"/>
              </a:solidFill>
            </a:endParaRPr>
          </a:p>
        </p:txBody>
      </p:sp>
      <p:sp>
        <p:nvSpPr>
          <p:cNvPr id="8" name="Rectángulo: esquinas redondeadas 7">
            <a:extLst>
              <a:ext uri="{FF2B5EF4-FFF2-40B4-BE49-F238E27FC236}">
                <a16:creationId xmlns:a16="http://schemas.microsoft.com/office/drawing/2014/main" id="{2EECE6AD-0C66-45E5-9FB6-58B87083F840}"/>
              </a:ext>
            </a:extLst>
          </p:cNvPr>
          <p:cNvSpPr/>
          <p:nvPr/>
        </p:nvSpPr>
        <p:spPr>
          <a:xfrm>
            <a:off x="1151207" y="2995002"/>
            <a:ext cx="3533335" cy="9847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rPr>
              <a:t>ISP INSTITUTO SALUD PÚBLICA</a:t>
            </a:r>
            <a:endParaRPr lang="es-CL" sz="2000" b="1" dirty="0">
              <a:solidFill>
                <a:schemeClr val="tx1"/>
              </a:solidFill>
            </a:endParaRPr>
          </a:p>
        </p:txBody>
      </p:sp>
      <p:sp>
        <p:nvSpPr>
          <p:cNvPr id="10" name="Rectángulo: esquinas redondeadas 9">
            <a:extLst>
              <a:ext uri="{FF2B5EF4-FFF2-40B4-BE49-F238E27FC236}">
                <a16:creationId xmlns:a16="http://schemas.microsoft.com/office/drawing/2014/main" id="{2DACB3E2-E9CB-4BFB-87E5-9391218EE52D}"/>
              </a:ext>
            </a:extLst>
          </p:cNvPr>
          <p:cNvSpPr/>
          <p:nvPr/>
        </p:nvSpPr>
        <p:spPr>
          <a:xfrm>
            <a:off x="6941233" y="2954008"/>
            <a:ext cx="3533335" cy="9847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chemeClr val="tx1"/>
                </a:solidFill>
              </a:rPr>
              <a:t>SEREMIS DE SALUD REGIONALES</a:t>
            </a:r>
            <a:endParaRPr lang="es-CL" sz="2000" b="1" dirty="0">
              <a:solidFill>
                <a:schemeClr val="tx1"/>
              </a:solidFill>
            </a:endParaRPr>
          </a:p>
        </p:txBody>
      </p:sp>
    </p:spTree>
    <p:extLst>
      <p:ext uri="{BB962C8B-B14F-4D97-AF65-F5344CB8AC3E}">
        <p14:creationId xmlns:p14="http://schemas.microsoft.com/office/powerpoint/2010/main" val="8618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b="1" dirty="0"/>
              <a:t>CÓDIGO SANITARIO EN CHILE</a:t>
            </a:r>
            <a:endParaRPr lang="es-CL" sz="4000" b="1" dirty="0"/>
          </a:p>
        </p:txBody>
      </p:sp>
      <p:sp>
        <p:nvSpPr>
          <p:cNvPr id="3" name="CuadroTexto 2">
            <a:extLst>
              <a:ext uri="{FF2B5EF4-FFF2-40B4-BE49-F238E27FC236}">
                <a16:creationId xmlns:a16="http://schemas.microsoft.com/office/drawing/2014/main" id="{32CC8C25-5156-45BB-B709-F520293156F2}"/>
              </a:ext>
            </a:extLst>
          </p:cNvPr>
          <p:cNvSpPr txBox="1"/>
          <p:nvPr/>
        </p:nvSpPr>
        <p:spPr>
          <a:xfrm>
            <a:off x="944682" y="2153286"/>
            <a:ext cx="7807569" cy="3785652"/>
          </a:xfrm>
          <a:prstGeom prst="rect">
            <a:avLst/>
          </a:prstGeom>
          <a:noFill/>
        </p:spPr>
        <p:txBody>
          <a:bodyPr wrap="square" rtlCol="0">
            <a:spAutoFit/>
          </a:bodyPr>
          <a:lstStyle/>
          <a:p>
            <a:pPr algn="just"/>
            <a:r>
              <a:rPr lang="es-CL" sz="24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El Código Sanitario en Chile representa una piedra angular dentro del marco jurídico que establece las bases de la institucionalidad sanitaria chilena.</a:t>
            </a:r>
          </a:p>
          <a:p>
            <a:pPr algn="just"/>
            <a:endParaRPr lang="es-CL" sz="2400" kern="1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r>
              <a:rPr lang="es-CL" sz="24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Rige todas las cuestiones relacionadas con el fomento, protección y recuperación de la salud en la población del  país y permite sistematizar los fundamentos del quehacer de los profesionales relacionados con el área de salud, estableciento claramente sus obligaciones.</a:t>
            </a:r>
            <a:endParaRPr lang="es-CL"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s-CL" sz="2400" b="1" dirty="0"/>
          </a:p>
        </p:txBody>
      </p:sp>
      <p:pic>
        <p:nvPicPr>
          <p:cNvPr id="4" name="Imagen 3">
            <a:extLst>
              <a:ext uri="{FF2B5EF4-FFF2-40B4-BE49-F238E27FC236}">
                <a16:creationId xmlns:a16="http://schemas.microsoft.com/office/drawing/2014/main" id="{935D79C2-EBC3-4479-BF40-4758F00A0F90}"/>
              </a:ext>
            </a:extLst>
          </p:cNvPr>
          <p:cNvPicPr>
            <a:picLocks noChangeAspect="1"/>
          </p:cNvPicPr>
          <p:nvPr/>
        </p:nvPicPr>
        <p:blipFill>
          <a:blip r:embed="rId2"/>
          <a:stretch>
            <a:fillRect/>
          </a:stretch>
        </p:blipFill>
        <p:spPr>
          <a:xfrm>
            <a:off x="9252145" y="2265191"/>
            <a:ext cx="2480310" cy="3535761"/>
          </a:xfrm>
          <a:prstGeom prst="rect">
            <a:avLst/>
          </a:prstGeom>
        </p:spPr>
      </p:pic>
    </p:spTree>
    <p:extLst>
      <p:ext uri="{BB962C8B-B14F-4D97-AF65-F5344CB8AC3E}">
        <p14:creationId xmlns:p14="http://schemas.microsoft.com/office/powerpoint/2010/main" val="195822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CÓDIGO SANITARIO EN CHILE</a:t>
            </a:r>
            <a:endParaRPr lang="es-CL" sz="4000" b="1" dirty="0"/>
          </a:p>
        </p:txBody>
      </p:sp>
      <p:sp>
        <p:nvSpPr>
          <p:cNvPr id="3" name="CuadroTexto 2">
            <a:extLst>
              <a:ext uri="{FF2B5EF4-FFF2-40B4-BE49-F238E27FC236}">
                <a16:creationId xmlns:a16="http://schemas.microsoft.com/office/drawing/2014/main" id="{32CC8C25-5156-45BB-B709-F520293156F2}"/>
              </a:ext>
            </a:extLst>
          </p:cNvPr>
          <p:cNvSpPr txBox="1"/>
          <p:nvPr/>
        </p:nvSpPr>
        <p:spPr>
          <a:xfrm>
            <a:off x="944682" y="2153286"/>
            <a:ext cx="7807569" cy="2650213"/>
          </a:xfrm>
          <a:prstGeom prst="rect">
            <a:avLst/>
          </a:prstGeom>
          <a:noFill/>
        </p:spPr>
        <p:txBody>
          <a:bodyPr wrap="square" rtlCol="0">
            <a:spAutoFit/>
          </a:bodyPr>
          <a:lstStyle/>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PROTECCIÓN Y PROMOCIÓN DE LA SALUD.</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LA PROFILAXIS  SANITARIA A LA INTERNACIONAL.</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III: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LA HIGIENE Y SEGURIDAD DEL AMBIENTE Y DE LOS LUGARES DE TRABAJO.</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IV</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LOS PRODUCTOS FARMACÉUTICOS, ALIMENTICIOS, COSMÉTICOS Y ARTÍCULOS DE USO MÉDICO.</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s-CL" sz="2400" b="1" dirty="0"/>
          </a:p>
        </p:txBody>
      </p:sp>
      <p:pic>
        <p:nvPicPr>
          <p:cNvPr id="4" name="Imagen 3">
            <a:extLst>
              <a:ext uri="{FF2B5EF4-FFF2-40B4-BE49-F238E27FC236}">
                <a16:creationId xmlns:a16="http://schemas.microsoft.com/office/drawing/2014/main" id="{E0C53516-E587-43BE-A9A8-08FDCDE3DC41}"/>
              </a:ext>
            </a:extLst>
          </p:cNvPr>
          <p:cNvPicPr>
            <a:picLocks noChangeAspect="1"/>
          </p:cNvPicPr>
          <p:nvPr/>
        </p:nvPicPr>
        <p:blipFill>
          <a:blip r:embed="rId2"/>
          <a:stretch>
            <a:fillRect/>
          </a:stretch>
        </p:blipFill>
        <p:spPr>
          <a:xfrm>
            <a:off x="9002077" y="3041374"/>
            <a:ext cx="2600325" cy="1762125"/>
          </a:xfrm>
          <a:prstGeom prst="rect">
            <a:avLst/>
          </a:prstGeom>
        </p:spPr>
      </p:pic>
    </p:spTree>
    <p:extLst>
      <p:ext uri="{BB962C8B-B14F-4D97-AF65-F5344CB8AC3E}">
        <p14:creationId xmlns:p14="http://schemas.microsoft.com/office/powerpoint/2010/main" val="2680223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CÓDIGO SANITARIO EN CHILE</a:t>
            </a:r>
            <a:endParaRPr lang="es-CL" sz="4000" b="1" dirty="0"/>
          </a:p>
        </p:txBody>
      </p:sp>
      <p:sp>
        <p:nvSpPr>
          <p:cNvPr id="3" name="CuadroTexto 2">
            <a:extLst>
              <a:ext uri="{FF2B5EF4-FFF2-40B4-BE49-F238E27FC236}">
                <a16:creationId xmlns:a16="http://schemas.microsoft.com/office/drawing/2014/main" id="{DB7D72A9-BBE3-4E1C-B7A5-F538075318A5}"/>
              </a:ext>
            </a:extLst>
          </p:cNvPr>
          <p:cNvSpPr txBox="1"/>
          <p:nvPr/>
        </p:nvSpPr>
        <p:spPr>
          <a:xfrm>
            <a:off x="944682" y="2022937"/>
            <a:ext cx="7566272" cy="4244880"/>
          </a:xfrm>
          <a:prstGeom prst="rect">
            <a:avLst/>
          </a:prstGeom>
          <a:noFill/>
        </p:spPr>
        <p:txBody>
          <a:bodyPr wrap="square" rtlCol="0">
            <a:spAutoFit/>
          </a:bodyPr>
          <a:lstStyle/>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V:</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DEL EJERCICIO DE LA MEDICINA Y PROFESIONES AFINES:</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VI: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LOS ESTABLECIMIENTOS DE ÁREAS DE SALUD:</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VII: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LA OBSERVACIÓN Y RECLUSIÓN DE LOS ENFERMOS MENTALES, DE LOS ALCOHÓLICOS Y LOS QUE PRESENTAN ESTADO DE DEPENCIA  A DROGAS.</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VIII:</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LAS INHUMACIONES, EXHUMACIONES Y TRASLADO DE CADÁVERES.</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IX</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DEL APROVECHAMIENTO DE TEJIDOS Y PARTES DEL CUERPO DE UN DONANTE</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X:</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LOS PROCEDIMIENTOS Y SANCIONES</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pic>
        <p:nvPicPr>
          <p:cNvPr id="4" name="Imagen 3">
            <a:extLst>
              <a:ext uri="{FF2B5EF4-FFF2-40B4-BE49-F238E27FC236}">
                <a16:creationId xmlns:a16="http://schemas.microsoft.com/office/drawing/2014/main" id="{EAFDFE65-DE0A-4091-A176-3426FA0FB4C3}"/>
              </a:ext>
            </a:extLst>
          </p:cNvPr>
          <p:cNvPicPr>
            <a:picLocks noChangeAspect="1"/>
          </p:cNvPicPr>
          <p:nvPr/>
        </p:nvPicPr>
        <p:blipFill>
          <a:blip r:embed="rId2"/>
          <a:stretch>
            <a:fillRect/>
          </a:stretch>
        </p:blipFill>
        <p:spPr>
          <a:xfrm>
            <a:off x="9051314" y="3264314"/>
            <a:ext cx="2600325" cy="1762125"/>
          </a:xfrm>
          <a:prstGeom prst="rect">
            <a:avLst/>
          </a:prstGeom>
        </p:spPr>
      </p:pic>
    </p:spTree>
    <p:extLst>
      <p:ext uri="{BB962C8B-B14F-4D97-AF65-F5344CB8AC3E}">
        <p14:creationId xmlns:p14="http://schemas.microsoft.com/office/powerpoint/2010/main" val="91827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C30744-6FEE-4B85-AA21-8C77B7850673}"/>
              </a:ext>
            </a:extLst>
          </p:cNvPr>
          <p:cNvSpPr>
            <a:spLocks noGrp="1"/>
          </p:cNvSpPr>
          <p:nvPr>
            <p:ph type="title"/>
          </p:nvPr>
        </p:nvSpPr>
        <p:spPr>
          <a:xfrm>
            <a:off x="944682" y="549730"/>
            <a:ext cx="6328315" cy="927377"/>
          </a:xfrm>
        </p:spPr>
        <p:txBody>
          <a:bodyPr>
            <a:normAutofit/>
          </a:bodyPr>
          <a:lstStyle/>
          <a:p>
            <a:r>
              <a:rPr lang="es-ES" sz="4000" dirty="0"/>
              <a:t> CÓDIGO SANTIARIO EN CHILE</a:t>
            </a:r>
            <a:endParaRPr lang="es-CL" sz="4000" b="1" dirty="0"/>
          </a:p>
        </p:txBody>
      </p:sp>
      <p:sp>
        <p:nvSpPr>
          <p:cNvPr id="6" name="CuadroTexto 5">
            <a:extLst>
              <a:ext uri="{FF2B5EF4-FFF2-40B4-BE49-F238E27FC236}">
                <a16:creationId xmlns:a16="http://schemas.microsoft.com/office/drawing/2014/main" id="{F10A2C75-5B3C-4DBD-B819-EC180FB4D4C3}"/>
              </a:ext>
            </a:extLst>
          </p:cNvPr>
          <p:cNvSpPr txBox="1"/>
          <p:nvPr/>
        </p:nvSpPr>
        <p:spPr>
          <a:xfrm>
            <a:off x="944682" y="1896001"/>
            <a:ext cx="9479478" cy="3280642"/>
          </a:xfrm>
          <a:prstGeom prst="rect">
            <a:avLst/>
          </a:prstGeom>
          <a:noFill/>
        </p:spPr>
        <p:txBody>
          <a:bodyPr wrap="square">
            <a:spAutoFit/>
          </a:bodyPr>
          <a:lstStyle/>
          <a:p>
            <a:pPr algn="just">
              <a:lnSpc>
                <a:spcPct val="107000"/>
              </a:lnSpc>
              <a:spcAft>
                <a:spcPts val="800"/>
              </a:spcAft>
            </a:pP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El </a:t>
            </a:r>
            <a:r>
              <a:rPr lang="es-CL" sz="18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libro IV</a:t>
            </a:r>
            <a:r>
              <a:rPr lang="es-CL" sz="180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éste Código Sanitario posee especial relación con el trabajo de los profesionales de farmacia ya que:</a:t>
            </a:r>
            <a:endParaRPr lang="es-C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s-ES" sz="1800" dirty="0">
                <a:solidFill>
                  <a:srgbClr val="000000"/>
                </a:solidFill>
                <a:effectLst/>
                <a:latin typeface="Arial" panose="020B0604020202020204" pitchFamily="34" charset="0"/>
                <a:ea typeface="Tahoma" panose="020B0604030504040204" pitchFamily="34" charset="0"/>
              </a:rPr>
              <a:t>Establece la función reguladora  del ministerio de salud y sus dependecias como el Instituto de Salud Pública (ISP) y las SEREMI de Salud Regionales la inspección de los servicios de farmacia y regular lo relacionado con los regimenes de control sanitario.</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solidFill>
                  <a:srgbClr val="000000"/>
                </a:solidFill>
                <a:effectLst/>
                <a:latin typeface="Arial" panose="020B0604020202020204" pitchFamily="34" charset="0"/>
                <a:ea typeface="Tahoma" panose="020B0604030504040204" pitchFamily="34" charset="0"/>
              </a:rPr>
              <a:t>Determina la importancia y función del Formulario Nacional de Medicamentos y las principales normativas relacionadas con los medicamentos y dispositivos médicos,sobre todo en el caso de los medicamentos genércios.</a:t>
            </a:r>
            <a:endParaRPr lang="es-CL" sz="1800" dirty="0">
              <a:effectLst/>
              <a:latin typeface="Tahoma" panose="020B0604030504040204" pitchFamily="34" charset="0"/>
              <a:ea typeface="Tahoma" panose="020B0604030504040204" pitchFamily="34" charset="0"/>
            </a:endParaRPr>
          </a:p>
          <a:p>
            <a:pPr marL="342900" lvl="0" indent="-342900" algn="just">
              <a:buFont typeface="Symbol" panose="05050102010706020507" pitchFamily="18" charset="2"/>
              <a:buChar char=""/>
            </a:pPr>
            <a:r>
              <a:rPr lang="es-ES" sz="1800" dirty="0">
                <a:solidFill>
                  <a:srgbClr val="000000"/>
                </a:solidFill>
                <a:effectLst/>
                <a:latin typeface="Arial" panose="020B0604020202020204" pitchFamily="34" charset="0"/>
                <a:ea typeface="Tahoma" panose="020B0604030504040204" pitchFamily="34" charset="0"/>
              </a:rPr>
              <a:t>Ofrece indicaciones relacionadas con la promoción y registro de productos farmacéuticos y las especificaciones relacionadas con la prescripción profesional de medicamentos.</a:t>
            </a:r>
            <a:endParaRPr lang="es-CL" sz="18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26536546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1877</Words>
  <Application>Microsoft Office PowerPoint</Application>
  <PresentationFormat>Panorámica</PresentationFormat>
  <Paragraphs>110</Paragraphs>
  <Slides>19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vt:i4>
      </vt:variant>
    </vt:vector>
  </HeadingPairs>
  <TitlesOfParts>
    <vt:vector size="27" baseType="lpstr">
      <vt:lpstr>Arial</vt:lpstr>
      <vt:lpstr>Calibri</vt:lpstr>
      <vt:lpstr>Calibri Light</vt:lpstr>
      <vt:lpstr>Courier New</vt:lpstr>
      <vt:lpstr>Open Sans</vt:lpstr>
      <vt:lpstr>Symbol</vt:lpstr>
      <vt:lpstr>Tahoma</vt:lpstr>
      <vt:lpstr>Tema de Office</vt:lpstr>
      <vt:lpstr>CLASE 3 MODULO II LEGISLACIÓN FARMACÉUTICA</vt:lpstr>
      <vt:lpstr>Resultados de aprendizaje</vt:lpstr>
      <vt:lpstr> MARCO LEGAL EN CHILE- significado para el trabajo en Farmacia</vt:lpstr>
      <vt:lpstr> MARCO LEGAL EN CHILE</vt:lpstr>
      <vt:lpstr> MARCO LEGAL EN CHILE</vt:lpstr>
      <vt:lpstr>CÓDIGO SANITARIO EN CHILE</vt:lpstr>
      <vt:lpstr> CÓDIGO SANITARIO EN CHILE</vt:lpstr>
      <vt:lpstr> CÓDIGO SANITARIO EN CHILE</vt:lpstr>
      <vt:lpstr> CÓDIGO SANTIARIO EN CHILE</vt:lpstr>
      <vt:lpstr> CÓDIGO SANITARIO EN CHILE</vt:lpstr>
      <vt:lpstr> PRINCIPALES REGLAMENTOS   TRABAJO EN FARMACIA</vt:lpstr>
      <vt:lpstr> PRINCIPALES REGLAMENTOS   TRABAJO EN FARMACIA</vt:lpstr>
      <vt:lpstr> PRINCIPALES REGLAMENTOS   TRABAJO EN FARMACIA</vt:lpstr>
      <vt:lpstr> PRINCIPALES REGLAMENTOS   TRABAJO EN FARMACIA</vt:lpstr>
      <vt:lpstr> PRINCIPALES REGLAMENTOS   TRABAJO EN FARMACIA</vt:lpstr>
      <vt:lpstr> PRINCIPALES REGLAMENTOS   TRABAJO EN FARMACIA</vt:lpstr>
      <vt:lpstr> PRINCIPALES REGLAMENTOS   TRABAJO EN FARMACIA</vt:lpstr>
      <vt:lpstr> PRINCIPALES REGLAMENTOS   TRABAJO EN FARMACIA</vt:lpstr>
      <vt:lpstr> PRINCIPALES REGLAMENTOS   TRABAJO EN FARMACIA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PRESENTACIÓN</dc:title>
  <dc:creator>JORGE JESUS VELOZ PEREZ</dc:creator>
  <cp:lastModifiedBy>JORGE JESUS VELOZ PEREZ</cp:lastModifiedBy>
  <cp:revision>83</cp:revision>
  <dcterms:created xsi:type="dcterms:W3CDTF">2024-05-08T16:25:42Z</dcterms:created>
  <dcterms:modified xsi:type="dcterms:W3CDTF">2024-05-23T15:50:20Z</dcterms:modified>
</cp:coreProperties>
</file>