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3" r:id="rId3"/>
    <p:sldId id="273" r:id="rId4"/>
    <p:sldId id="260" r:id="rId5"/>
    <p:sldId id="261" r:id="rId6"/>
    <p:sldId id="262" r:id="rId7"/>
    <p:sldId id="264" r:id="rId8"/>
    <p:sldId id="265" r:id="rId9"/>
    <p:sldId id="266" r:id="rId10"/>
    <p:sldId id="267" r:id="rId11"/>
    <p:sldId id="272" r:id="rId12"/>
    <p:sldId id="268" r:id="rId13"/>
    <p:sldId id="269" r:id="rId14"/>
    <p:sldId id="277" r:id="rId15"/>
    <p:sldId id="276" r:id="rId16"/>
    <p:sldId id="280" r:id="rId17"/>
    <p:sldId id="279" r:id="rId18"/>
    <p:sldId id="278" r:id="rId19"/>
    <p:sldId id="270" r:id="rId20"/>
    <p:sldId id="281" r:id="rId21"/>
    <p:sldId id="275"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F5B6C-14A1-4133-8354-0382BBAF4B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7359623-9FD0-45C1-90E2-28AD22E38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BA90181-5628-4EC3-AED2-8CB781600498}"/>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66A4CCE4-14B3-469A-8D47-953BC2C3D7C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72476A-6A87-4CDE-9797-9F72B6973BD1}"/>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072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1DCA8-B490-4287-AA8A-4B9139F4F56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7CA075B-4A6B-4AF1-A4CE-E5FBDE3AD0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C6DE35D-D41B-40E4-90B9-6AB780C8B144}"/>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E787139A-3DC5-490C-A6FF-17C0EEA92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B927D0-CC23-40FA-8472-E2D02916FF36}"/>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7246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A95206-95D4-4482-A59F-DDF41DF7D8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1D83171-0EE8-437D-8065-BC228D652A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B94A65-E3FF-4275-86CB-0B9D10C0C88B}"/>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DB158FB0-443A-4D95-B462-ED23B1306A0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F969EB-1EFE-4CB9-BA17-1E6ED50DC2AF}"/>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403677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FD4A5-D7DC-4339-B41D-74661761525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D437659-BD8E-4BAA-B7A4-C9D211475C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5CC9FF-7ED6-437E-81B4-26B27B8E01BB}"/>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B629F18E-CAA2-45A5-80B2-92D90E512C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D9F3E6-DB97-4F51-A60B-8AB994473DF0}"/>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8871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F72C-1C1D-4F2C-93A6-A436D36944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D6A860-3B9A-460E-A3B9-4297E242A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9DA3EE-2492-40F1-9900-E4A7DC8C8A91}"/>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8108ADAB-2652-4D80-A02C-A7658EB241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BDACD3-FE7E-43B4-A6D3-173E41FF49D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353828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EC41E-0305-4F8C-827B-DAFB21A8DB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84406B8-8566-4705-88D8-596711D1E7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4F55B1D-7186-4A34-ABBD-D0C2029CBB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57E482F-57E1-459E-A831-7B3EF64E2D8B}"/>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6" name="Marcador de pie de página 5">
            <a:extLst>
              <a:ext uri="{FF2B5EF4-FFF2-40B4-BE49-F238E27FC236}">
                <a16:creationId xmlns:a16="http://schemas.microsoft.com/office/drawing/2014/main" id="{B837B1CB-1ED5-47DD-A479-051F69ECBC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1159936-088A-4B72-83F5-0096EFE5284A}"/>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3402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544A3-4048-461F-8910-B5087084BF9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2601111-345C-4818-A8A7-6D2C2102E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2484D4F-92AB-43B6-975A-882EC5006F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9612557-3B49-4C2C-A161-AADDCE8A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1FBCEE-4D54-44AF-8E2B-AB231507726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61CFCCA-B884-446C-B820-E006B939CEB9}"/>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8" name="Marcador de pie de página 7">
            <a:extLst>
              <a:ext uri="{FF2B5EF4-FFF2-40B4-BE49-F238E27FC236}">
                <a16:creationId xmlns:a16="http://schemas.microsoft.com/office/drawing/2014/main" id="{AEB3E3F1-2CCC-44FE-866B-22751E0D1F9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4F1437B-33E5-46AD-B8EF-885A6409E24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4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D22F6-C88C-4899-8893-A7E8BDCF1C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8849C-079E-439D-8F98-55D016C22381}"/>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4" name="Marcador de pie de página 3">
            <a:extLst>
              <a:ext uri="{FF2B5EF4-FFF2-40B4-BE49-F238E27FC236}">
                <a16:creationId xmlns:a16="http://schemas.microsoft.com/office/drawing/2014/main" id="{8CDCA239-A76C-473D-B4C9-E80656C35B0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FE81D35-DF98-4733-B138-D2D5C9297589}"/>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28655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E3D3EE-2550-4B67-894C-D39B00FF44AB}"/>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3" name="Marcador de pie de página 2">
            <a:extLst>
              <a:ext uri="{FF2B5EF4-FFF2-40B4-BE49-F238E27FC236}">
                <a16:creationId xmlns:a16="http://schemas.microsoft.com/office/drawing/2014/main" id="{821CD252-40A3-4A91-BCC8-C9D65D37DCD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D2232F1-B0B9-4F42-BA79-A9656EBCFAC4}"/>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240087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6579D-2B67-478A-A4F7-90222EF67D0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C8B759-E4A0-45BD-87D0-EFA4C3749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96AC1B9-87FB-4911-ACB7-08571DAB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26B80D-3BE8-4420-A456-BEF85E2301C4}"/>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6" name="Marcador de pie de página 5">
            <a:extLst>
              <a:ext uri="{FF2B5EF4-FFF2-40B4-BE49-F238E27FC236}">
                <a16:creationId xmlns:a16="http://schemas.microsoft.com/office/drawing/2014/main" id="{6F35F157-4C36-4DD9-818A-1D6E0321DF9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1CAE3B8-D442-4B05-BD33-B0CD8E372DE3}"/>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9048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603C5-369F-4473-B154-013D273A35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D45E5B9-B022-45C8-B210-7E007B926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7C8DECF-0E37-48F2-9F67-30E4382B4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65E72C-A2A7-48C9-8914-C993E5CD284A}"/>
              </a:ext>
            </a:extLst>
          </p:cNvPr>
          <p:cNvSpPr>
            <a:spLocks noGrp="1"/>
          </p:cNvSpPr>
          <p:nvPr>
            <p:ph type="dt" sz="half" idx="10"/>
          </p:nvPr>
        </p:nvSpPr>
        <p:spPr/>
        <p:txBody>
          <a:bodyPr/>
          <a:lstStyle/>
          <a:p>
            <a:fld id="{921A8B9B-B646-4840-90BA-9498986B91F2}" type="datetimeFigureOut">
              <a:rPr lang="es-CL" smtClean="0"/>
              <a:t>10-07-2024</a:t>
            </a:fld>
            <a:endParaRPr lang="es-CL"/>
          </a:p>
        </p:txBody>
      </p:sp>
      <p:sp>
        <p:nvSpPr>
          <p:cNvPr id="6" name="Marcador de pie de página 5">
            <a:extLst>
              <a:ext uri="{FF2B5EF4-FFF2-40B4-BE49-F238E27FC236}">
                <a16:creationId xmlns:a16="http://schemas.microsoft.com/office/drawing/2014/main" id="{A1755E5B-6236-4220-BF83-50BEBF8BC5D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44147C-809E-4C5C-8D12-DD1BB7D6A63E}"/>
              </a:ext>
            </a:extLst>
          </p:cNvPr>
          <p:cNvSpPr>
            <a:spLocks noGrp="1"/>
          </p:cNvSpPr>
          <p:nvPr>
            <p:ph type="sldNum" sz="quarter" idx="12"/>
          </p:nvPr>
        </p:nvSpPr>
        <p:spPr/>
        <p:txBody>
          <a:bodyPr/>
          <a:lstStyle/>
          <a:p>
            <a:fld id="{047690BA-2C4D-41C4-9ECA-5EB5E3D5B061}" type="slidenum">
              <a:rPr lang="es-CL" smtClean="0"/>
              <a:t>‹Nº›</a:t>
            </a:fld>
            <a:endParaRPr lang="es-CL"/>
          </a:p>
        </p:txBody>
      </p:sp>
    </p:spTree>
    <p:extLst>
      <p:ext uri="{BB962C8B-B14F-4D97-AF65-F5344CB8AC3E}">
        <p14:creationId xmlns:p14="http://schemas.microsoft.com/office/powerpoint/2010/main" val="16603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A9F02F9-148B-4834-9591-7B5A41724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82862B1-3CB3-407E-8804-9A720DA7B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6F8887D-50A5-423B-9409-E310624E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A8B9B-B646-4840-90BA-9498986B91F2}" type="datetimeFigureOut">
              <a:rPr lang="es-CL" smtClean="0"/>
              <a:t>10-07-2024</a:t>
            </a:fld>
            <a:endParaRPr lang="es-CL"/>
          </a:p>
        </p:txBody>
      </p:sp>
      <p:sp>
        <p:nvSpPr>
          <p:cNvPr id="5" name="Marcador de pie de página 4">
            <a:extLst>
              <a:ext uri="{FF2B5EF4-FFF2-40B4-BE49-F238E27FC236}">
                <a16:creationId xmlns:a16="http://schemas.microsoft.com/office/drawing/2014/main" id="{7A391C83-957B-4B57-A862-B457E31C6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756987C-0B17-4181-ACFB-3131855A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690BA-2C4D-41C4-9ECA-5EB5E3D5B061}" type="slidenum">
              <a:rPr lang="es-CL" smtClean="0"/>
              <a:t>‹Nº›</a:t>
            </a:fld>
            <a:endParaRPr lang="es-CL"/>
          </a:p>
        </p:txBody>
      </p:sp>
    </p:spTree>
    <p:extLst>
      <p:ext uri="{BB962C8B-B14F-4D97-AF65-F5344CB8AC3E}">
        <p14:creationId xmlns:p14="http://schemas.microsoft.com/office/powerpoint/2010/main" val="122599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D2379116-C497-41C6-A458-D041FE67DE1D}"/>
              </a:ext>
            </a:extLst>
          </p:cNvPr>
          <p:cNvSpPr>
            <a:spLocks noGrp="1"/>
          </p:cNvSpPr>
          <p:nvPr>
            <p:ph type="ctrTitle"/>
          </p:nvPr>
        </p:nvSpPr>
        <p:spPr>
          <a:xfrm>
            <a:off x="670382" y="762000"/>
            <a:ext cx="5333999" cy="926123"/>
          </a:xfrm>
        </p:spPr>
        <p:txBody>
          <a:bodyPr anchor="t">
            <a:noAutofit/>
          </a:bodyPr>
          <a:lstStyle/>
          <a:p>
            <a:r>
              <a:rPr lang="es-ES" sz="2400" b="1" dirty="0"/>
              <a:t>CLASE 13 MODULO IV</a:t>
            </a:r>
            <a:br>
              <a:rPr lang="es-ES" sz="2400" b="1" dirty="0"/>
            </a:br>
            <a:r>
              <a:rPr lang="es-ES" sz="2400" b="1" dirty="0"/>
              <a:t>GESTIÓN DE BODEGA PARTE 1</a:t>
            </a:r>
            <a:endParaRPr lang="es-CL" sz="2400" b="1" dirty="0"/>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6A9E015A-0275-4FA3-9D11-E7BD5FAB92F3}"/>
              </a:ext>
            </a:extLst>
          </p:cNvPr>
          <p:cNvSpPr>
            <a:spLocks noGrp="1"/>
          </p:cNvSpPr>
          <p:nvPr>
            <p:ph type="subTitle" idx="1"/>
          </p:nvPr>
        </p:nvSpPr>
        <p:spPr>
          <a:xfrm>
            <a:off x="7433481" y="714028"/>
            <a:ext cx="4033895" cy="974095"/>
          </a:xfrm>
        </p:spPr>
        <p:txBody>
          <a:bodyPr anchor="t">
            <a:normAutofit/>
          </a:bodyPr>
          <a:lstStyle/>
          <a:p>
            <a:r>
              <a:rPr lang="es-ES" b="1" dirty="0">
                <a:solidFill>
                  <a:schemeClr val="accent1">
                    <a:lumMod val="75000"/>
                  </a:schemeClr>
                </a:solidFill>
              </a:rPr>
              <a:t>CURSO DE  AUXILIAR EN FARMACIA</a:t>
            </a:r>
          </a:p>
          <a:p>
            <a:pPr algn="l"/>
            <a:endParaRPr lang="es-CL" dirty="0"/>
          </a:p>
        </p:txBody>
      </p:sp>
      <p:pic>
        <p:nvPicPr>
          <p:cNvPr id="5" name="Imagen 4">
            <a:extLst>
              <a:ext uri="{FF2B5EF4-FFF2-40B4-BE49-F238E27FC236}">
                <a16:creationId xmlns:a16="http://schemas.microsoft.com/office/drawing/2014/main" id="{4A68DD54-03CA-4708-8EDA-C3A851E15904}"/>
              </a:ext>
            </a:extLst>
          </p:cNvPr>
          <p:cNvPicPr>
            <a:picLocks noChangeAspect="1"/>
          </p:cNvPicPr>
          <p:nvPr/>
        </p:nvPicPr>
        <p:blipFill>
          <a:blip r:embed="rId2"/>
          <a:stretch>
            <a:fillRect/>
          </a:stretch>
        </p:blipFill>
        <p:spPr>
          <a:xfrm>
            <a:off x="777420" y="3136773"/>
            <a:ext cx="5226961" cy="1991223"/>
          </a:xfrm>
          <a:prstGeom prst="rect">
            <a:avLst/>
          </a:prstGeom>
        </p:spPr>
      </p:pic>
      <p:pic>
        <p:nvPicPr>
          <p:cNvPr id="4" name="Imagen 3" descr="Imagen que contiene firmar, dibujo, señal, cuarto&#10;&#10;Descripción generada automáticamente">
            <a:extLst>
              <a:ext uri="{FF2B5EF4-FFF2-40B4-BE49-F238E27FC236}">
                <a16:creationId xmlns:a16="http://schemas.microsoft.com/office/drawing/2014/main" id="{B8FB4F42-61E6-49B8-9A8D-C87814530C8D}"/>
              </a:ext>
            </a:extLst>
          </p:cNvPr>
          <p:cNvPicPr/>
          <p:nvPr/>
        </p:nvPicPr>
        <p:blipFill>
          <a:blip r:embed="rId3"/>
          <a:stretch>
            <a:fillRect/>
          </a:stretch>
        </p:blipFill>
        <p:spPr>
          <a:xfrm>
            <a:off x="7638838" y="2708448"/>
            <a:ext cx="3801353" cy="3421218"/>
          </a:xfrm>
          <a:prstGeom prst="rect">
            <a:avLst/>
          </a:prstGeom>
        </p:spPr>
      </p:pic>
      <p:sp>
        <p:nvSpPr>
          <p:cNvPr id="9" name="CuadroTexto 8">
            <a:extLst>
              <a:ext uri="{FF2B5EF4-FFF2-40B4-BE49-F238E27FC236}">
                <a16:creationId xmlns:a16="http://schemas.microsoft.com/office/drawing/2014/main" id="{51EFF35B-306B-48CC-9E4E-5127818A46F1}"/>
              </a:ext>
            </a:extLst>
          </p:cNvPr>
          <p:cNvSpPr txBox="1"/>
          <p:nvPr/>
        </p:nvSpPr>
        <p:spPr>
          <a:xfrm>
            <a:off x="1111976" y="5288988"/>
            <a:ext cx="3572566" cy="1169551"/>
          </a:xfrm>
          <a:prstGeom prst="rect">
            <a:avLst/>
          </a:prstGeom>
          <a:noFill/>
        </p:spPr>
        <p:txBody>
          <a:bodyPr wrap="square">
            <a:spAutoFit/>
          </a:bodyPr>
          <a:lstStyle/>
          <a:p>
            <a:pPr algn="l"/>
            <a:r>
              <a:rPr lang="es-CL" sz="1400" b="1" i="0" dirty="0">
                <a:solidFill>
                  <a:schemeClr val="tx1">
                    <a:lumMod val="95000"/>
                    <a:lumOff val="5000"/>
                  </a:schemeClr>
                </a:solidFill>
                <a:effectLst/>
                <a:latin typeface="Open Sans" panose="020B0606030504020204" pitchFamily="34" charset="0"/>
              </a:rPr>
              <a:t>PERFECCIONAT</a:t>
            </a:r>
          </a:p>
          <a:p>
            <a:pPr algn="l"/>
            <a:r>
              <a:rPr lang="es-CL" sz="1400" b="1" i="0" dirty="0">
                <a:solidFill>
                  <a:schemeClr val="tx1">
                    <a:lumMod val="95000"/>
                    <a:lumOff val="5000"/>
                  </a:schemeClr>
                </a:solidFill>
                <a:effectLst/>
                <a:latin typeface="Open Sans" panose="020B0606030504020204" pitchFamily="34" charset="0"/>
              </a:rPr>
              <a:t>www.perfeccionat.cl</a:t>
            </a:r>
          </a:p>
          <a:p>
            <a:pPr algn="l"/>
            <a:r>
              <a:rPr lang="es-CL" sz="1400" b="1" i="0" dirty="0">
                <a:solidFill>
                  <a:schemeClr val="tx1">
                    <a:lumMod val="95000"/>
                    <a:lumOff val="5000"/>
                  </a:schemeClr>
                </a:solidFill>
                <a:effectLst/>
                <a:latin typeface="Open Sans" panose="020B0606030504020204" pitchFamily="34" charset="0"/>
              </a:rPr>
              <a:t>+569 780 02 980</a:t>
            </a:r>
          </a:p>
          <a:p>
            <a:pPr algn="l"/>
            <a:r>
              <a:rPr lang="es-CL" sz="1400" b="1" i="0" dirty="0">
                <a:solidFill>
                  <a:schemeClr val="tx1">
                    <a:lumMod val="95000"/>
                    <a:lumOff val="5000"/>
                  </a:schemeClr>
                </a:solidFill>
                <a:effectLst/>
                <a:latin typeface="Open Sans" panose="020B0606030504020204" pitchFamily="34" charset="0"/>
              </a:rPr>
              <a:t>contacto@perfeccionat.cl</a:t>
            </a:r>
          </a:p>
          <a:p>
            <a:pPr algn="l"/>
            <a:r>
              <a:rPr lang="es-CL" sz="1400" b="1" i="0" dirty="0">
                <a:solidFill>
                  <a:schemeClr val="tx1">
                    <a:lumMod val="95000"/>
                    <a:lumOff val="5000"/>
                  </a:schemeClr>
                </a:solidFill>
                <a:effectLst/>
                <a:latin typeface="Open Sans" panose="020B0606030504020204" pitchFamily="34" charset="0"/>
              </a:rPr>
              <a:t>Av. Irarrázaval 2401 oficina 512</a:t>
            </a:r>
          </a:p>
        </p:txBody>
      </p:sp>
    </p:spTree>
    <p:extLst>
      <p:ext uri="{BB962C8B-B14F-4D97-AF65-F5344CB8AC3E}">
        <p14:creationId xmlns:p14="http://schemas.microsoft.com/office/powerpoint/2010/main" val="236084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77844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ALMACENAMIENTO EN BODEGA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0D3142-F740-4DDF-996E-1D3578843AD4}"/>
              </a:ext>
            </a:extLst>
          </p:cNvPr>
          <p:cNvSpPr txBox="1"/>
          <p:nvPr/>
        </p:nvSpPr>
        <p:spPr>
          <a:xfrm>
            <a:off x="1185058" y="2137962"/>
            <a:ext cx="7339963" cy="4456476"/>
          </a:xfrm>
          <a:prstGeom prst="rect">
            <a:avLst/>
          </a:prstGeom>
          <a:noFill/>
        </p:spPr>
        <p:txBody>
          <a:bodyPr wrap="square">
            <a:spAutoFit/>
          </a:bodyPr>
          <a:lstStyle/>
          <a:p>
            <a:pPr marR="86995" algn="just">
              <a:lnSpc>
                <a:spcPct val="107000"/>
              </a:lnSpc>
              <a:spcBef>
                <a:spcPts val="800"/>
              </a:spcBef>
              <a:spcAft>
                <a:spcPts val="0"/>
              </a:spcAft>
            </a:pPr>
            <a:r>
              <a:rPr lang="es-ES" sz="2800" dirty="0">
                <a:effectLst/>
                <a:latin typeface="Arial" panose="020B0604020202020204" pitchFamily="34" charset="0"/>
                <a:ea typeface="Tahoma" panose="020B0604030504040204" pitchFamily="34" charset="0"/>
              </a:rPr>
              <a:t>Uno de los factores fundamentales para el buen almacenamiento de los productos farmacéuticos</a:t>
            </a:r>
            <a:r>
              <a:rPr lang="es-ES" sz="2800" spc="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corresponde a la temperatura que estos son almacenados, ya que esta va a asegurar el principio</a:t>
            </a:r>
            <a:r>
              <a:rPr lang="es-ES" sz="2800" spc="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activo y/o su fórmula farmacéutica no sufra alteraciones que pueden afectar al medicamento</a:t>
            </a:r>
            <a:r>
              <a:rPr lang="es-ES" sz="2800" spc="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cuando este es administrado al paciente. </a:t>
            </a:r>
          </a:p>
          <a:p>
            <a:pPr marR="86995" algn="just">
              <a:lnSpc>
                <a:spcPct val="107000"/>
              </a:lnSpc>
              <a:spcBef>
                <a:spcPts val="800"/>
              </a:spcBef>
              <a:spcAft>
                <a:spcPts val="0"/>
              </a:spcAft>
            </a:pPr>
            <a:endParaRPr lang="es-ES" dirty="0">
              <a:latin typeface="Arial" panose="020B0604020202020204" pitchFamily="34" charset="0"/>
              <a:ea typeface="Tahoma" panose="020B0604030504040204" pitchFamily="34" charset="0"/>
            </a:endParaRPr>
          </a:p>
          <a:p>
            <a:pPr algn="ctr"/>
            <a:r>
              <a:rPr lang="es-ES" sz="1800" b="1"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pic>
        <p:nvPicPr>
          <p:cNvPr id="4" name="Imagen 3">
            <a:extLst>
              <a:ext uri="{FF2B5EF4-FFF2-40B4-BE49-F238E27FC236}">
                <a16:creationId xmlns:a16="http://schemas.microsoft.com/office/drawing/2014/main" id="{830E2105-2E33-4124-B08B-1ED9BCB66DA3}"/>
              </a:ext>
            </a:extLst>
          </p:cNvPr>
          <p:cNvPicPr>
            <a:picLocks noChangeAspect="1"/>
          </p:cNvPicPr>
          <p:nvPr/>
        </p:nvPicPr>
        <p:blipFill>
          <a:blip r:embed="rId2"/>
          <a:stretch>
            <a:fillRect/>
          </a:stretch>
        </p:blipFill>
        <p:spPr>
          <a:xfrm>
            <a:off x="8848870" y="2528899"/>
            <a:ext cx="2701476" cy="2549445"/>
          </a:xfrm>
          <a:prstGeom prst="rect">
            <a:avLst/>
          </a:prstGeom>
        </p:spPr>
      </p:pic>
    </p:spTree>
    <p:extLst>
      <p:ext uri="{BB962C8B-B14F-4D97-AF65-F5344CB8AC3E}">
        <p14:creationId xmlns:p14="http://schemas.microsoft.com/office/powerpoint/2010/main" val="220407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577844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ALMACENAMIENTO EN BODEGA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0D3142-F740-4DDF-996E-1D3578843AD4}"/>
              </a:ext>
            </a:extLst>
          </p:cNvPr>
          <p:cNvSpPr txBox="1"/>
          <p:nvPr/>
        </p:nvSpPr>
        <p:spPr>
          <a:xfrm>
            <a:off x="1185059" y="2187426"/>
            <a:ext cx="6098344" cy="3684983"/>
          </a:xfrm>
          <a:prstGeom prst="rect">
            <a:avLst/>
          </a:prstGeom>
          <a:noFill/>
        </p:spPr>
        <p:txBody>
          <a:bodyPr wrap="square">
            <a:spAutoFit/>
          </a:bodyPr>
          <a:lstStyle/>
          <a:p>
            <a:pPr marR="86995" algn="just">
              <a:lnSpc>
                <a:spcPct val="107000"/>
              </a:lnSpc>
              <a:spcBef>
                <a:spcPts val="800"/>
              </a:spcBef>
              <a:spcAft>
                <a:spcPts val="0"/>
              </a:spcAft>
            </a:pPr>
            <a:endParaRPr lang="es-ES" dirty="0">
              <a:latin typeface="Arial" panose="020B0604020202020204" pitchFamily="34" charset="0"/>
              <a:ea typeface="Tahoma" panose="020B0604030504040204" pitchFamily="34" charset="0"/>
            </a:endParaRPr>
          </a:p>
          <a:p>
            <a:pPr marR="86995" algn="just">
              <a:lnSpc>
                <a:spcPct val="107000"/>
              </a:lnSpc>
              <a:spcBef>
                <a:spcPts val="800"/>
              </a:spcBef>
              <a:spcAft>
                <a:spcPts val="0"/>
              </a:spcAft>
            </a:pPr>
            <a:r>
              <a:rPr lang="es-ES" sz="2800" dirty="0">
                <a:effectLst/>
                <a:latin typeface="Arial" panose="020B0604020202020204" pitchFamily="34" charset="0"/>
                <a:ea typeface="Tahoma" panose="020B0604030504040204" pitchFamily="34" charset="0"/>
              </a:rPr>
              <a:t>Según el tipo de medicamento y formula farmacéutica</a:t>
            </a:r>
            <a:r>
              <a:rPr lang="es-ES" sz="2800" spc="5" dirty="0">
                <a:effectLst/>
                <a:latin typeface="Arial" panose="020B0604020202020204" pitchFamily="34" charset="0"/>
                <a:ea typeface="Tahoma" panose="020B0604030504040204" pitchFamily="34" charset="0"/>
              </a:rPr>
              <a:t> </a:t>
            </a:r>
            <a:r>
              <a:rPr lang="es-ES" sz="2800" spc="-5" dirty="0">
                <a:effectLst/>
                <a:latin typeface="Arial" panose="020B0604020202020204" pitchFamily="34" charset="0"/>
                <a:ea typeface="Tahoma" panose="020B0604030504040204" pitchFamily="34" charset="0"/>
              </a:rPr>
              <a:t>tendrá</a:t>
            </a:r>
            <a:r>
              <a:rPr lang="es-ES" sz="2800" spc="-50" dirty="0">
                <a:effectLst/>
                <a:latin typeface="Arial" panose="020B0604020202020204" pitchFamily="34" charset="0"/>
                <a:ea typeface="Tahoma" panose="020B0604030504040204" pitchFamily="34" charset="0"/>
              </a:rPr>
              <a:t> </a:t>
            </a:r>
            <a:r>
              <a:rPr lang="es-ES" sz="2800" spc="-5" dirty="0">
                <a:effectLst/>
                <a:latin typeface="Arial" panose="020B0604020202020204" pitchFamily="34" charset="0"/>
                <a:ea typeface="Tahoma" panose="020B0604030504040204" pitchFamily="34" charset="0"/>
              </a:rPr>
              <a:t>una</a:t>
            </a:r>
            <a:r>
              <a:rPr lang="es-ES" sz="2800" spc="-50" dirty="0">
                <a:effectLst/>
                <a:latin typeface="Arial" panose="020B0604020202020204" pitchFamily="34" charset="0"/>
                <a:ea typeface="Tahoma" panose="020B0604030504040204" pitchFamily="34" charset="0"/>
              </a:rPr>
              <a:t> </a:t>
            </a:r>
            <a:r>
              <a:rPr lang="es-ES" sz="2800" spc="-5" dirty="0">
                <a:effectLst/>
                <a:latin typeface="Arial" panose="020B0604020202020204" pitchFamily="34" charset="0"/>
                <a:ea typeface="Tahoma" panose="020B0604030504040204" pitchFamily="34" charset="0"/>
              </a:rPr>
              <a:t>temperatura</a:t>
            </a:r>
            <a:r>
              <a:rPr lang="es-ES" sz="2800" spc="-5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mínima</a:t>
            </a:r>
            <a:r>
              <a:rPr lang="es-ES" sz="2800" spc="-5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y</a:t>
            </a:r>
            <a:r>
              <a:rPr lang="es-ES" sz="2800" spc="-5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máxima</a:t>
            </a:r>
            <a:r>
              <a:rPr lang="es-ES" sz="2800" spc="-5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de</a:t>
            </a:r>
            <a:r>
              <a:rPr lang="es-ES" sz="2800" spc="-4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almacenaje</a:t>
            </a:r>
            <a:r>
              <a:rPr lang="es-ES" sz="2800" spc="-4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que</a:t>
            </a:r>
            <a:r>
              <a:rPr lang="es-ES" sz="2800" spc="-4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está</a:t>
            </a:r>
            <a:r>
              <a:rPr lang="es-ES" sz="2800" spc="-4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indicado</a:t>
            </a:r>
            <a:r>
              <a:rPr lang="es-ES" sz="2800" spc="-5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en</a:t>
            </a:r>
            <a:r>
              <a:rPr lang="es-ES" sz="2800" spc="-4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el</a:t>
            </a:r>
            <a:r>
              <a:rPr lang="es-ES" sz="2800" spc="-60"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envase</a:t>
            </a:r>
            <a:r>
              <a:rPr lang="es-ES" sz="2800" spc="-5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secundario</a:t>
            </a:r>
            <a:r>
              <a:rPr lang="es-ES" sz="2800" spc="-235" dirty="0">
                <a:effectLst/>
                <a:latin typeface="Arial" panose="020B0604020202020204" pitchFamily="34" charset="0"/>
                <a:ea typeface="Tahoma" panose="020B0604030504040204" pitchFamily="34" charset="0"/>
              </a:rPr>
              <a:t> </a:t>
            </a:r>
            <a:r>
              <a:rPr lang="es-ES" sz="2800" dirty="0">
                <a:effectLst/>
                <a:latin typeface="Arial" panose="020B0604020202020204" pitchFamily="34" charset="0"/>
                <a:ea typeface="Tahoma" panose="020B0604030504040204" pitchFamily="34" charset="0"/>
              </a:rPr>
              <a:t>(envase exterior) de éste con la inscripción: “No almacenar a más de…”. </a:t>
            </a:r>
            <a:r>
              <a:rPr lang="es-ES" sz="1800" b="1" dirty="0">
                <a:effectLst/>
                <a:latin typeface="Arial" panose="020B0604020202020204" pitchFamily="34" charset="0"/>
                <a:ea typeface="Tahoma" panose="020B0604030504040204" pitchFamily="34" charset="0"/>
              </a:rPr>
              <a:t> </a:t>
            </a:r>
            <a:endParaRPr lang="es-CL" sz="1800" dirty="0">
              <a:effectLst/>
              <a:latin typeface="Tahoma" panose="020B0604030504040204" pitchFamily="34" charset="0"/>
              <a:ea typeface="Tahoma" panose="020B0604030504040204" pitchFamily="34" charset="0"/>
            </a:endParaRPr>
          </a:p>
        </p:txBody>
      </p:sp>
      <p:pic>
        <p:nvPicPr>
          <p:cNvPr id="3" name="Imagen 2">
            <a:extLst>
              <a:ext uri="{FF2B5EF4-FFF2-40B4-BE49-F238E27FC236}">
                <a16:creationId xmlns:a16="http://schemas.microsoft.com/office/drawing/2014/main" id="{668B0136-A88E-494D-AA6F-E1CA145DEA2F}"/>
              </a:ext>
            </a:extLst>
          </p:cNvPr>
          <p:cNvPicPr>
            <a:picLocks noChangeAspect="1"/>
          </p:cNvPicPr>
          <p:nvPr/>
        </p:nvPicPr>
        <p:blipFill>
          <a:blip r:embed="rId2"/>
          <a:stretch>
            <a:fillRect/>
          </a:stretch>
        </p:blipFill>
        <p:spPr>
          <a:xfrm>
            <a:off x="7763611" y="2499066"/>
            <a:ext cx="3363933" cy="3363933"/>
          </a:xfrm>
          <a:prstGeom prst="rect">
            <a:avLst/>
          </a:prstGeom>
        </p:spPr>
      </p:pic>
    </p:spTree>
    <p:extLst>
      <p:ext uri="{BB962C8B-B14F-4D97-AF65-F5344CB8AC3E}">
        <p14:creationId xmlns:p14="http://schemas.microsoft.com/office/powerpoint/2010/main" val="239560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BODEGA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D6EF1536-E8EB-4C7B-B2D6-827830180736}"/>
              </a:ext>
            </a:extLst>
          </p:cNvPr>
          <p:cNvSpPr txBox="1"/>
          <p:nvPr/>
        </p:nvSpPr>
        <p:spPr>
          <a:xfrm>
            <a:off x="1043448" y="2278801"/>
            <a:ext cx="10679160" cy="1241237"/>
          </a:xfrm>
          <a:prstGeom prst="rect">
            <a:avLst/>
          </a:prstGeom>
          <a:noFill/>
        </p:spPr>
        <p:txBody>
          <a:bodyPr wrap="square">
            <a:spAutoFit/>
          </a:bodyPr>
          <a:lstStyle/>
          <a:p>
            <a:pPr marL="63500" algn="just">
              <a:spcBef>
                <a:spcPts val="550"/>
              </a:spcBef>
            </a:pPr>
            <a:r>
              <a:rPr lang="es-ES" sz="1800" b="1" i="1" u="none" strike="noStrike" dirty="0">
                <a:solidFill>
                  <a:srgbClr val="2E5395"/>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Zonas</a:t>
            </a:r>
            <a:r>
              <a:rPr lang="es-ES" sz="1800" b="1" i="1" u="none" strike="noStrike" spc="-15" dirty="0">
                <a:solidFill>
                  <a:srgbClr val="2E5395"/>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r>
              <a:rPr lang="es-ES" sz="1800" b="1" i="1" u="none" strike="noStrike" dirty="0">
                <a:solidFill>
                  <a:srgbClr val="2E5395"/>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de</a:t>
            </a:r>
            <a:r>
              <a:rPr lang="es-ES" sz="1800" b="1" i="1" u="none" strike="noStrike" spc="-20" dirty="0">
                <a:solidFill>
                  <a:srgbClr val="2E5395"/>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r>
              <a:rPr lang="es-ES" sz="1800" b="1" i="1" u="none" strike="noStrike" dirty="0">
                <a:solidFill>
                  <a:srgbClr val="2E5395"/>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almacenamiento</a:t>
            </a:r>
            <a:endParaRPr lang="es-CL" sz="800" b="1" i="1" u="sng" dirty="0">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R="86995" algn="just">
              <a:lnSpc>
                <a:spcPct val="106000"/>
              </a:lnSpc>
              <a:spcBef>
                <a:spcPts val="115"/>
              </a:spcBef>
              <a:spcAft>
                <a:spcPts val="0"/>
              </a:spcAft>
            </a:pPr>
            <a:r>
              <a:rPr lang="es-ES" sz="1800" dirty="0">
                <a:effectLst/>
                <a:latin typeface="Arial" panose="020B0604020202020204" pitchFamily="34" charset="0"/>
                <a:ea typeface="Tahoma" panose="020B0604030504040204" pitchFamily="34" charset="0"/>
              </a:rPr>
              <a:t>Según</a:t>
            </a:r>
            <a:r>
              <a:rPr lang="es-ES" sz="1800" spc="-3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el</a:t>
            </a:r>
            <a:r>
              <a:rPr lang="es-ES" sz="1800" spc="-4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tipo</a:t>
            </a:r>
            <a:r>
              <a:rPr lang="es-ES" sz="1800" spc="-4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de</a:t>
            </a:r>
            <a:r>
              <a:rPr lang="es-ES" sz="1800" spc="-3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producto</a:t>
            </a:r>
            <a:r>
              <a:rPr lang="es-ES" sz="1800" spc="-3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(tabla</a:t>
            </a:r>
            <a:r>
              <a:rPr lang="es-ES" sz="1800" spc="-3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anterior)</a:t>
            </a:r>
            <a:r>
              <a:rPr lang="es-ES" sz="1800" spc="-5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este</a:t>
            </a:r>
            <a:r>
              <a:rPr lang="es-ES" sz="1800" spc="-3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se</a:t>
            </a:r>
            <a:r>
              <a:rPr lang="es-ES" sz="1800" spc="-3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debe</a:t>
            </a:r>
            <a:r>
              <a:rPr lang="es-ES" sz="1800" spc="-4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almacenar.</a:t>
            </a:r>
            <a:r>
              <a:rPr lang="es-ES" sz="1800" spc="-4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La</a:t>
            </a:r>
            <a:r>
              <a:rPr lang="es-ES" sz="1800" spc="-4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condición</a:t>
            </a:r>
            <a:r>
              <a:rPr lang="es-ES" sz="1800" spc="-4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de</a:t>
            </a:r>
            <a:r>
              <a:rPr lang="es-ES" sz="1800" spc="-3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almacenamiento</a:t>
            </a:r>
            <a:r>
              <a:rPr lang="es-ES" sz="1800" spc="-23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se encuentra en impresa en el envase secundario (caja) del producto, identificado por la frase:</a:t>
            </a:r>
            <a:r>
              <a:rPr lang="es-ES" sz="1800" spc="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“almacenar</a:t>
            </a:r>
            <a:r>
              <a:rPr lang="es-ES" sz="1800" spc="-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no</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más de</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o</a:t>
            </a:r>
            <a:r>
              <a:rPr lang="es-ES" sz="1800" spc="-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“mantener</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a:t>
            </a:r>
            <a:r>
              <a:rPr lang="es-ES" sz="1800" spc="-10"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menos de</a:t>
            </a:r>
            <a:r>
              <a:rPr lang="es-ES" sz="1800" spc="-25" dirty="0">
                <a:effectLst/>
                <a:latin typeface="Arial" panose="020B0604020202020204" pitchFamily="34" charset="0"/>
                <a:ea typeface="Tahoma" panose="020B0604030504040204" pitchFamily="34" charset="0"/>
              </a:rPr>
              <a:t> </a:t>
            </a:r>
            <a:r>
              <a:rPr lang="es-ES" sz="1800" dirty="0">
                <a:effectLst/>
                <a:latin typeface="Arial" panose="020B0604020202020204" pitchFamily="34" charset="0"/>
                <a:ea typeface="Tahoma" panose="020B0604030504040204" pitchFamily="34" charset="0"/>
              </a:rPr>
              <a:t>…”</a:t>
            </a:r>
            <a:endParaRPr lang="es-CL" sz="800" dirty="0">
              <a:effectLst/>
              <a:latin typeface="Tahoma" panose="020B0604030504040204" pitchFamily="34" charset="0"/>
              <a:ea typeface="Tahoma" panose="020B0604030504040204" pitchFamily="34" charset="0"/>
            </a:endParaRPr>
          </a:p>
        </p:txBody>
      </p:sp>
      <p:sp>
        <p:nvSpPr>
          <p:cNvPr id="23" name="Text Box 4">
            <a:extLst>
              <a:ext uri="{FF2B5EF4-FFF2-40B4-BE49-F238E27FC236}">
                <a16:creationId xmlns:a16="http://schemas.microsoft.com/office/drawing/2014/main" id="{E356BC51-D51C-4BED-87BA-DE63AE9324E2}"/>
              </a:ext>
            </a:extLst>
          </p:cNvPr>
          <p:cNvSpPr txBox="1">
            <a:spLocks noChangeArrowheads="1"/>
          </p:cNvSpPr>
          <p:nvPr/>
        </p:nvSpPr>
        <p:spPr bwMode="auto">
          <a:xfrm>
            <a:off x="1317072" y="4099947"/>
            <a:ext cx="1735617" cy="124123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txBody>
          <a:bodyPr rot="0" vert="horz" wrap="square" lIns="0" tIns="0" rIns="0" bIns="0" anchor="t" anchorCtr="0" upright="1">
            <a:noAutofit/>
          </a:bodyPr>
          <a:lstStyle/>
          <a:p>
            <a:pPr marL="121285">
              <a:lnSpc>
                <a:spcPct val="107000"/>
              </a:lnSpc>
              <a:spcBef>
                <a:spcPts val="1465"/>
              </a:spcBef>
              <a:spcAft>
                <a:spcPts val="800"/>
              </a:spcAft>
            </a:pPr>
            <a:r>
              <a:rPr lang="es-ES" sz="3200" b="1" kern="100" dirty="0">
                <a:latin typeface="Calibri" panose="020F0502020204030204" pitchFamily="34" charset="0"/>
                <a:ea typeface="Times New Roman" panose="02020603050405020304" pitchFamily="18" charset="0"/>
                <a:cs typeface="Times New Roman" panose="02020603050405020304" pitchFamily="18" charset="0"/>
              </a:rPr>
              <a:t>b</a:t>
            </a:r>
            <a:r>
              <a:rPr lang="es-CL" sz="3200" b="1" kern="100" dirty="0">
                <a:latin typeface="Calibri" panose="020F0502020204030204" pitchFamily="34" charset="0"/>
                <a:ea typeface="Times New Roman" panose="02020603050405020304" pitchFamily="18" charset="0"/>
                <a:cs typeface="Times New Roman" panose="02020603050405020304" pitchFamily="18" charset="0"/>
              </a:rPr>
              <a:t>odega</a:t>
            </a:r>
            <a:endParaRPr lang="es-CL" sz="3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Imagen 23" descr="Forma, Icono, Flecha&#10;&#10;Descripción generada automáticamente">
            <a:extLst>
              <a:ext uri="{FF2B5EF4-FFF2-40B4-BE49-F238E27FC236}">
                <a16:creationId xmlns:a16="http://schemas.microsoft.com/office/drawing/2014/main" id="{8582DE4F-C365-4E8D-8C09-C0F0D7EDE4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22881" y="4354170"/>
            <a:ext cx="897427" cy="794605"/>
          </a:xfrm>
          <a:prstGeom prst="rect">
            <a:avLst/>
          </a:prstGeom>
          <a:noFill/>
        </p:spPr>
      </p:pic>
      <p:pic>
        <p:nvPicPr>
          <p:cNvPr id="25" name="Imagen 24" descr="Forma, Icono, Flecha&#10;&#10;Descripción generada automáticamente">
            <a:extLst>
              <a:ext uri="{FF2B5EF4-FFF2-40B4-BE49-F238E27FC236}">
                <a16:creationId xmlns:a16="http://schemas.microsoft.com/office/drawing/2014/main" id="{B651E0A9-BDCF-450C-A662-65C31160D3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71694" y="4394413"/>
            <a:ext cx="897427" cy="794605"/>
          </a:xfrm>
          <a:prstGeom prst="rect">
            <a:avLst/>
          </a:prstGeom>
          <a:noFill/>
        </p:spPr>
      </p:pic>
      <p:sp>
        <p:nvSpPr>
          <p:cNvPr id="26" name="Text Box 4">
            <a:extLst>
              <a:ext uri="{FF2B5EF4-FFF2-40B4-BE49-F238E27FC236}">
                <a16:creationId xmlns:a16="http://schemas.microsoft.com/office/drawing/2014/main" id="{FB4C6CF0-F65D-4598-B316-9C931D1B78FF}"/>
              </a:ext>
            </a:extLst>
          </p:cNvPr>
          <p:cNvSpPr txBox="1">
            <a:spLocks noChangeArrowheads="1"/>
          </p:cNvSpPr>
          <p:nvPr/>
        </p:nvSpPr>
        <p:spPr bwMode="auto">
          <a:xfrm>
            <a:off x="4845718" y="4171096"/>
            <a:ext cx="1735617" cy="124123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txBody>
          <a:bodyPr rot="0" vert="horz" wrap="square" lIns="0" tIns="0" rIns="0" bIns="0" anchor="t" anchorCtr="0" upright="1">
            <a:noAutofit/>
          </a:bodyPr>
          <a:lstStyle/>
          <a:p>
            <a:pPr marL="121285">
              <a:lnSpc>
                <a:spcPct val="107000"/>
              </a:lnSpc>
              <a:spcBef>
                <a:spcPts val="1465"/>
              </a:spcBef>
              <a:spcAft>
                <a:spcPts val="800"/>
              </a:spcAft>
            </a:pPr>
            <a:r>
              <a:rPr lang="es-ES" sz="3200" b="1" kern="100" dirty="0">
                <a:effectLst/>
                <a:latin typeface="Calibri" panose="020F0502020204030204" pitchFamily="34" charset="0"/>
                <a:ea typeface="Times New Roman" panose="02020603050405020304" pitchFamily="18" charset="0"/>
                <a:cs typeface="Times New Roman" panose="02020603050405020304" pitchFamily="18" charset="0"/>
              </a:rPr>
              <a:t>Sala de venta</a:t>
            </a:r>
            <a:endParaRPr lang="es-CL" sz="3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Text Box 4">
            <a:extLst>
              <a:ext uri="{FF2B5EF4-FFF2-40B4-BE49-F238E27FC236}">
                <a16:creationId xmlns:a16="http://schemas.microsoft.com/office/drawing/2014/main" id="{733E71AD-9C48-4FCE-8A09-BAAC2BA0707B}"/>
              </a:ext>
            </a:extLst>
          </p:cNvPr>
          <p:cNvSpPr txBox="1">
            <a:spLocks noChangeArrowheads="1"/>
          </p:cNvSpPr>
          <p:nvPr/>
        </p:nvSpPr>
        <p:spPr bwMode="auto">
          <a:xfrm>
            <a:off x="9139311" y="4171096"/>
            <a:ext cx="2287742" cy="124123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txBody>
          <a:bodyPr rot="0" vert="horz" wrap="square" lIns="0" tIns="0" rIns="0" bIns="0" anchor="t" anchorCtr="0" upright="1">
            <a:noAutofit/>
          </a:bodyPr>
          <a:lstStyle/>
          <a:p>
            <a:pPr marL="121285">
              <a:lnSpc>
                <a:spcPct val="107000"/>
              </a:lnSpc>
              <a:spcBef>
                <a:spcPts val="1465"/>
              </a:spcBef>
              <a:spcAft>
                <a:spcPts val="800"/>
              </a:spcAft>
            </a:pPr>
            <a:r>
              <a:rPr lang="es-ES" sz="3200" b="1" kern="100" dirty="0">
                <a:effectLst/>
                <a:latin typeface="Calibri" panose="020F0502020204030204" pitchFamily="34" charset="0"/>
                <a:ea typeface="Times New Roman" panose="02020603050405020304" pitchFamily="18" charset="0"/>
                <a:cs typeface="Times New Roman" panose="02020603050405020304" pitchFamily="18" charset="0"/>
              </a:rPr>
              <a:t>refrigerador</a:t>
            </a:r>
            <a:endParaRPr lang="es-CL" sz="32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78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7128947" cy="1156566"/>
          </a:xfrm>
        </p:spPr>
        <p:txBody>
          <a:bodyPr vert="horz" lIns="91440" tIns="45720" rIns="91440" bIns="45720" rtlCol="0" anchor="ctr">
            <a:normAutofit fontScale="90000"/>
          </a:bodyPr>
          <a:lstStyle/>
          <a:p>
            <a:r>
              <a:rPr lang="es-CL" sz="2800" b="1" kern="100" dirty="0">
                <a:effectLst/>
                <a:latin typeface="Arial" panose="020B0604020202020204" pitchFamily="34" charset="0"/>
                <a:ea typeface="Times New Roman" panose="02020603050405020304" pitchFamily="18" charset="0"/>
                <a:cs typeface="Times New Roman" panose="02020603050405020304" pitchFamily="18" charset="0"/>
              </a:rPr>
              <a:t>Productos farmacéuticos y otros preparados de uso en farmacia</a:t>
            </a:r>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 </a:t>
            </a:r>
            <a:br>
              <a:rPr lang="es-CL" sz="36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FF918C81-064E-48BE-9421-BCC4DFC82D0C}"/>
              </a:ext>
            </a:extLst>
          </p:cNvPr>
          <p:cNvSpPr txBox="1"/>
          <p:nvPr/>
        </p:nvSpPr>
        <p:spPr>
          <a:xfrm>
            <a:off x="1103355" y="2222520"/>
            <a:ext cx="5921158" cy="4308102"/>
          </a:xfrm>
          <a:prstGeom prst="rect">
            <a:avLst/>
          </a:prstGeom>
          <a:noFill/>
        </p:spPr>
        <p:txBody>
          <a:bodyPr wrap="square">
            <a:spAutoFit/>
          </a:bodyPr>
          <a:lstStyle/>
          <a:p>
            <a:pPr marR="86360" algn="just">
              <a:lnSpc>
                <a:spcPct val="106000"/>
              </a:lnSpc>
              <a:spcBef>
                <a:spcPts val="825"/>
              </a:spcBef>
              <a:spcAft>
                <a:spcPts val="800"/>
              </a:spcAft>
              <a:tabLst>
                <a:tab pos="534670" algn="l"/>
              </a:tabLst>
            </a:pPr>
            <a:r>
              <a:rPr lang="es-CL" b="1" kern="100" dirty="0">
                <a:effectLst/>
                <a:latin typeface="Arial" panose="020B0604020202020204" pitchFamily="34" charset="0"/>
                <a:ea typeface="Times New Roman" panose="02020603050405020304" pitchFamily="18" charset="0"/>
                <a:cs typeface="Times New Roman" panose="02020603050405020304" pitchFamily="18" charset="0"/>
              </a:rPr>
              <a:t>Sala de ventas:</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 lugar visible por el público. Con respecto a las estanterías generales, éstas</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deben ser de una superficie lisa y que asegure su higiene, suelen utilizar materiales como,</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vidrio, madera laminada o metal. </a:t>
            </a:r>
          </a:p>
          <a:p>
            <a:pPr marR="86360" algn="just">
              <a:lnSpc>
                <a:spcPct val="106000"/>
              </a:lnSpc>
              <a:spcBef>
                <a:spcPts val="825"/>
              </a:spcBef>
              <a:spcAft>
                <a:spcPts val="800"/>
              </a:spcAft>
              <a:tabLst>
                <a:tab pos="534670" algn="l"/>
              </a:tabLst>
            </a:pPr>
            <a:endParaRPr lang="es-CL" kern="100" dirty="0">
              <a:latin typeface="Arial" panose="020B0604020202020204" pitchFamily="34" charset="0"/>
              <a:ea typeface="Times New Roman" panose="02020603050405020304" pitchFamily="18" charset="0"/>
              <a:cs typeface="Times New Roman" panose="02020603050405020304" pitchFamily="18" charset="0"/>
            </a:endParaRPr>
          </a:p>
          <a:p>
            <a:pPr marR="86360" algn="just">
              <a:lnSpc>
                <a:spcPct val="106000"/>
              </a:lnSpc>
              <a:spcBef>
                <a:spcPts val="825"/>
              </a:spcBef>
              <a:spcAft>
                <a:spcPts val="800"/>
              </a:spcAft>
              <a:tabLst>
                <a:tab pos="534670" algn="l"/>
              </a:tabLst>
            </a:pPr>
            <a:r>
              <a:rPr lang="es-CL" kern="100" dirty="0">
                <a:effectLst/>
                <a:latin typeface="Arial" panose="020B0604020202020204" pitchFamily="34" charset="0"/>
                <a:ea typeface="Times New Roman" panose="02020603050405020304" pitchFamily="18" charset="0"/>
                <a:cs typeface="Times New Roman" panose="02020603050405020304" pitchFamily="18" charset="0"/>
              </a:rPr>
              <a:t>La </a:t>
            </a:r>
            <a:r>
              <a:rPr lang="es-CL" b="1" kern="100" dirty="0">
                <a:effectLst/>
                <a:latin typeface="Arial" panose="020B0604020202020204" pitchFamily="34" charset="0"/>
                <a:ea typeface="Times New Roman" panose="02020603050405020304" pitchFamily="18" charset="0"/>
                <a:cs typeface="Times New Roman" panose="02020603050405020304" pitchFamily="18" charset="0"/>
              </a:rPr>
              <a:t>ventilación</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 es un factor importante para mantener la</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humedad</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y</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temperatura</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dentro</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de</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los</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rangos</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requeridos</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del</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producto.</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En</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donde</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se</a:t>
            </a:r>
            <a:r>
              <a:rPr lang="es-CL" kern="100" spc="-23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ordenan los productos en estanterías, este ordenamiento no tiene un régimen estándar,</a:t>
            </a:r>
            <a:r>
              <a:rPr lang="es-CL" kern="100" spc="5"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pero generalmente</a:t>
            </a:r>
            <a:r>
              <a:rPr lang="es-CL" kern="1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sigue</a:t>
            </a:r>
            <a:r>
              <a:rPr lang="es-CL" kern="1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el siguiente</a:t>
            </a:r>
            <a:r>
              <a:rPr lang="es-CL" kern="100" spc="-10" dirty="0">
                <a:effectLst/>
                <a:latin typeface="Arial" panose="020B0604020202020204" pitchFamily="34" charset="0"/>
                <a:ea typeface="Times New Roman" panose="02020603050405020304" pitchFamily="18" charset="0"/>
                <a:cs typeface="Times New Roman" panose="02020603050405020304" pitchFamily="18" charset="0"/>
              </a:rPr>
              <a:t> </a:t>
            </a:r>
            <a:r>
              <a:rPr lang="es-CL" kern="100" dirty="0">
                <a:effectLst/>
                <a:latin typeface="Arial" panose="020B0604020202020204" pitchFamily="34" charset="0"/>
                <a:ea typeface="Times New Roman" panose="02020603050405020304" pitchFamily="18" charset="0"/>
                <a:cs typeface="Times New Roman" panose="02020603050405020304" pitchFamily="18" charset="0"/>
              </a:rPr>
              <a:t>orden:</a:t>
            </a:r>
            <a:endParaRPr lang="es-CL"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ts val="1365"/>
              </a:lnSpc>
              <a:buSzPts val="1100"/>
              <a:buFont typeface="Courier New" panose="02070309020205020404" pitchFamily="49" charset="0"/>
              <a:buChar char="o"/>
              <a:tabLst>
                <a:tab pos="991870" algn="l"/>
              </a:tabLst>
            </a:pPr>
            <a:r>
              <a:rPr lang="es-ES" sz="1400" dirty="0">
                <a:effectLst/>
                <a:latin typeface="Arial" panose="020B0604020202020204" pitchFamily="34" charset="0"/>
                <a:ea typeface="Wingdings" panose="05000000000000000000" pitchFamily="2" charset="2"/>
                <a:cs typeface="Wingdings" panose="05000000000000000000" pitchFamily="2" charset="2"/>
              </a:rPr>
              <a:t>.</a:t>
            </a:r>
            <a:endParaRPr lang="es-CL" sz="1400" dirty="0">
              <a:effectLst/>
              <a:latin typeface="Tahoma" panose="020B0604030504040204" pitchFamily="34" charset="0"/>
              <a:ea typeface="Wingdings" panose="05000000000000000000" pitchFamily="2" charset="2"/>
              <a:cs typeface="Wingdings" panose="05000000000000000000" pitchFamily="2" charset="2"/>
            </a:endParaRPr>
          </a:p>
        </p:txBody>
      </p:sp>
      <p:pic>
        <p:nvPicPr>
          <p:cNvPr id="3" name="Imagen 2">
            <a:extLst>
              <a:ext uri="{FF2B5EF4-FFF2-40B4-BE49-F238E27FC236}">
                <a16:creationId xmlns:a16="http://schemas.microsoft.com/office/drawing/2014/main" id="{4270622C-DB84-4689-93D4-AECF3A70F4A5}"/>
              </a:ext>
            </a:extLst>
          </p:cNvPr>
          <p:cNvPicPr>
            <a:picLocks noChangeAspect="1"/>
          </p:cNvPicPr>
          <p:nvPr/>
        </p:nvPicPr>
        <p:blipFill>
          <a:blip r:embed="rId2"/>
          <a:stretch>
            <a:fillRect/>
          </a:stretch>
        </p:blipFill>
        <p:spPr>
          <a:xfrm>
            <a:off x="7288458" y="2499856"/>
            <a:ext cx="4434150" cy="3183492"/>
          </a:xfrm>
          <a:prstGeom prst="rect">
            <a:avLst/>
          </a:prstGeom>
        </p:spPr>
      </p:pic>
    </p:spTree>
    <p:extLst>
      <p:ext uri="{BB962C8B-B14F-4D97-AF65-F5344CB8AC3E}">
        <p14:creationId xmlns:p14="http://schemas.microsoft.com/office/powerpoint/2010/main" val="261795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403037" y="251623"/>
            <a:ext cx="9872217" cy="1156566"/>
          </a:xfrm>
        </p:spPr>
        <p:txBody>
          <a:bodyPr vert="horz" lIns="91440" tIns="45720" rIns="91440" bIns="45720" rtlCol="0" anchor="ctr">
            <a:normAutofit fontScale="90000"/>
          </a:bodyPr>
          <a:lstStyle/>
          <a:p>
            <a:r>
              <a:rPr lang="es-CL" sz="2800" b="1" kern="100" dirty="0">
                <a:effectLst/>
                <a:latin typeface="Arial" panose="020B0604020202020204" pitchFamily="34" charset="0"/>
                <a:ea typeface="Times New Roman" panose="02020603050405020304" pitchFamily="18" charset="0"/>
                <a:cs typeface="Times New Roman" panose="02020603050405020304" pitchFamily="18" charset="0"/>
              </a:rPr>
              <a:t>Productos farmacéuticos y otros preparados de uso en farmacia</a:t>
            </a:r>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 </a:t>
            </a:r>
            <a:br>
              <a:rPr lang="es-CL" sz="3600" kern="1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FF918C81-064E-48BE-9421-BCC4DFC82D0C}"/>
              </a:ext>
            </a:extLst>
          </p:cNvPr>
          <p:cNvSpPr txBox="1"/>
          <p:nvPr/>
        </p:nvSpPr>
        <p:spPr>
          <a:xfrm>
            <a:off x="1238620" y="1150758"/>
            <a:ext cx="9872217" cy="7391126"/>
          </a:xfrm>
          <a:prstGeom prst="rect">
            <a:avLst/>
          </a:prstGeom>
          <a:noFill/>
        </p:spPr>
        <p:txBody>
          <a:bodyPr wrap="square">
            <a:spAutoFit/>
          </a:bodyPr>
          <a:lstStyle/>
          <a:p>
            <a:pPr marL="342900" lvl="0" indent="-342900" algn="just">
              <a:lnSpc>
                <a:spcPts val="1365"/>
              </a:lnSpc>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Orden</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en</a:t>
            </a:r>
            <a:r>
              <a:rPr lang="es-ES" sz="2400"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estanterías</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por</a:t>
            </a:r>
            <a:r>
              <a:rPr lang="es-ES" sz="2400" spc="-5" dirty="0">
                <a:effectLst/>
                <a:latin typeface="Arial" panose="020B0604020202020204" pitchFamily="34" charset="0"/>
                <a:ea typeface="Courier New" panose="02070309020205020404" pitchFamily="49" charset="0"/>
              </a:rPr>
              <a:t> </a:t>
            </a:r>
            <a:r>
              <a:rPr lang="es-ES" sz="2400" b="1" dirty="0">
                <a:effectLst/>
                <a:latin typeface="Arial" panose="020B0604020202020204" pitchFamily="34" charset="0"/>
                <a:ea typeface="Courier New" panose="02070309020205020404" pitchFamily="49" charset="0"/>
              </a:rPr>
              <a:t>laboratorio</a:t>
            </a:r>
            <a:r>
              <a:rPr lang="es-ES" sz="2400" b="1"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producción.</a:t>
            </a:r>
            <a:endParaRPr lang="es-CL" sz="2400" dirty="0">
              <a:effectLst/>
              <a:latin typeface="Tahoma" panose="020B0604030504040204" pitchFamily="34" charset="0"/>
              <a:ea typeface="Courier New" panose="02070309020205020404" pitchFamily="49" charset="0"/>
            </a:endParaRPr>
          </a:p>
          <a:p>
            <a:pPr marL="342900" lvl="0" indent="-342900" algn="just">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Cada</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laboratorio esta</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ordenado por</a:t>
            </a:r>
            <a:r>
              <a:rPr lang="es-ES" sz="2400" spc="-5" dirty="0">
                <a:effectLst/>
                <a:latin typeface="Arial" panose="020B0604020202020204" pitchFamily="34" charset="0"/>
                <a:ea typeface="Courier New" panose="02070309020205020404" pitchFamily="49" charset="0"/>
              </a:rPr>
              <a:t> </a:t>
            </a:r>
            <a:r>
              <a:rPr lang="es-ES" sz="2400" b="1" dirty="0">
                <a:effectLst/>
                <a:latin typeface="Arial" panose="020B0604020202020204" pitchFamily="34" charset="0"/>
                <a:ea typeface="Courier New" panose="02070309020205020404" pitchFamily="49" charset="0"/>
              </a:rPr>
              <a:t>orden</a:t>
            </a:r>
            <a:r>
              <a:rPr lang="es-ES" sz="2400" b="1" spc="-10" dirty="0">
                <a:effectLst/>
                <a:latin typeface="Arial" panose="020B0604020202020204" pitchFamily="34" charset="0"/>
                <a:ea typeface="Courier New" panose="02070309020205020404" pitchFamily="49" charset="0"/>
              </a:rPr>
              <a:t> </a:t>
            </a:r>
            <a:r>
              <a:rPr lang="es-ES" sz="2400" b="1" dirty="0">
                <a:effectLst/>
                <a:latin typeface="Arial" panose="020B0604020202020204" pitchFamily="34" charset="0"/>
                <a:ea typeface="Courier New" panose="02070309020205020404" pitchFamily="49" charset="0"/>
              </a:rPr>
              <a:t>alfabético</a:t>
            </a:r>
            <a:r>
              <a:rPr lang="es-ES" sz="2400" b="1"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 marca</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comercial.</a:t>
            </a:r>
            <a:endParaRPr lang="es-CL" sz="2400" dirty="0">
              <a:effectLst/>
              <a:latin typeface="Tahoma" panose="020B0604030504040204" pitchFamily="34" charset="0"/>
              <a:ea typeface="Courier New" panose="02070309020205020404" pitchFamily="49" charset="0"/>
            </a:endParaRPr>
          </a:p>
          <a:p>
            <a:pPr marL="342900" marR="240030" lvl="0" indent="-342900">
              <a:lnSpc>
                <a:spcPct val="105000"/>
              </a:lnSpc>
              <a:spcAft>
                <a:spcPts val="0"/>
              </a:spcAft>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Cada marca comercial esta ordenada por </a:t>
            </a:r>
            <a:r>
              <a:rPr lang="es-ES" sz="2400" b="1" dirty="0">
                <a:effectLst/>
                <a:latin typeface="Arial" panose="020B0604020202020204" pitchFamily="34" charset="0"/>
                <a:ea typeface="Courier New" panose="02070309020205020404" pitchFamily="49" charset="0"/>
              </a:rPr>
              <a:t>dosis</a:t>
            </a:r>
            <a:r>
              <a:rPr lang="es-ES" sz="2400" dirty="0">
                <a:effectLst/>
                <a:latin typeface="Arial" panose="020B0604020202020204" pitchFamily="34" charset="0"/>
                <a:ea typeface="Courier New" panose="02070309020205020404" pitchFamily="49" charset="0"/>
              </a:rPr>
              <a:t>, desde la menor dosis a la mayor</a:t>
            </a:r>
            <a:r>
              <a:rPr lang="es-ES" sz="2400" spc="-23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dosis.</a:t>
            </a:r>
            <a:endParaRPr lang="es-CL" sz="2400" dirty="0">
              <a:effectLst/>
              <a:latin typeface="Tahoma" panose="020B0604030504040204" pitchFamily="34" charset="0"/>
              <a:ea typeface="Courier New" panose="02070309020205020404" pitchFamily="49" charset="0"/>
            </a:endParaRPr>
          </a:p>
          <a:p>
            <a:pPr marL="342900" marR="231140" lvl="0" indent="-342900">
              <a:lnSpc>
                <a:spcPct val="105000"/>
              </a:lnSpc>
              <a:spcAft>
                <a:spcPts val="0"/>
              </a:spcAft>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Cada dosis esta ordenada por </a:t>
            </a:r>
            <a:r>
              <a:rPr lang="es-ES" sz="2400" b="1" dirty="0">
                <a:effectLst/>
                <a:latin typeface="Arial" panose="020B0604020202020204" pitchFamily="34" charset="0"/>
                <a:ea typeface="Courier New" panose="02070309020205020404" pitchFamily="49" charset="0"/>
              </a:rPr>
              <a:t>forma farmacéutica</a:t>
            </a:r>
            <a:r>
              <a:rPr lang="es-ES" sz="2400" dirty="0">
                <a:effectLst/>
                <a:latin typeface="Arial" panose="020B0604020202020204" pitchFamily="34" charset="0"/>
                <a:ea typeface="Courier New" panose="02070309020205020404" pitchFamily="49" charset="0"/>
              </a:rPr>
              <a:t>: comprimidos, gotas, jarabes,</a:t>
            </a:r>
            <a:r>
              <a:rPr lang="es-ES" sz="2400" spc="-23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otros.</a:t>
            </a:r>
            <a:endParaRPr lang="es-CL" sz="2400" dirty="0">
              <a:effectLst/>
              <a:latin typeface="Tahoma" panose="020B0604030504040204" pitchFamily="34" charset="0"/>
              <a:ea typeface="Courier New" panose="02070309020205020404" pitchFamily="49" charset="0"/>
            </a:endParaRPr>
          </a:p>
          <a:p>
            <a:pPr marL="342900" lvl="0" indent="-342900">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También</a:t>
            </a:r>
            <a:r>
              <a:rPr lang="es-ES" sz="2400" spc="-2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existen</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zonas</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donde</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se</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almacenen</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las</a:t>
            </a:r>
            <a:r>
              <a:rPr lang="es-ES" sz="2400"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diferentes</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formas</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farmacéuticas:</a:t>
            </a:r>
            <a:endParaRPr lang="es-CL" sz="2400" dirty="0">
              <a:effectLst/>
              <a:latin typeface="Tahoma" panose="020B0604030504040204" pitchFamily="34" charset="0"/>
              <a:ea typeface="Courier New" panose="02070309020205020404" pitchFamily="49" charset="0"/>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Oculares:</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orden</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por</a:t>
            </a:r>
            <a:r>
              <a:rPr lang="es-ES" sz="2400" spc="-2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laboratorio y</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alfabéticamente.</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Jarabes:</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orden</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por</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laboratorio</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y alfabéticamente.</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Perfumería:</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no</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sigue</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un</a:t>
            </a:r>
            <a:r>
              <a:rPr lang="es-ES" sz="2400" spc="-2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orden</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estándar.</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Genéricos:</a:t>
            </a:r>
            <a:r>
              <a:rPr lang="es-ES" sz="2400" spc="23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solo</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sigue</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orden</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alfabéticamente</a:t>
            </a:r>
            <a:r>
              <a:rPr lang="es-ES" sz="2400" spc="-2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y</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por</a:t>
            </a:r>
            <a:r>
              <a:rPr lang="es-ES" sz="2400" spc="-2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dosis.</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Inhaladores:</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orden</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por laboratorio</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y</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alfabéticamente.</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342900" lvl="0" indent="-342900">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Orden</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indicado por</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ley</a:t>
            </a:r>
            <a:endParaRPr lang="es-CL" sz="2400" dirty="0">
              <a:effectLst/>
              <a:latin typeface="Tahoma" panose="020B0604030504040204" pitchFamily="34" charset="0"/>
              <a:ea typeface="Courier New" panose="02070309020205020404" pitchFamily="49" charset="0"/>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Medicamentos</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con</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estrella</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roja</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o</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verde</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fuera de</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la</a:t>
            </a:r>
            <a:r>
              <a:rPr lang="es-ES" sz="2400" spc="-1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vista</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del público.</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lvl="1" indent="-285750">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Medicamentos</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hipoglucemiantes</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separados</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de</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los</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demás.</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a:p>
            <a:pPr marL="742950" marR="759460" lvl="1" indent="-285750">
              <a:lnSpc>
                <a:spcPct val="106000"/>
              </a:lnSpc>
              <a:spcBef>
                <a:spcPts val="95"/>
              </a:spcBef>
              <a:spcAft>
                <a:spcPts val="0"/>
              </a:spcAft>
              <a:buSzPts val="1100"/>
              <a:buFont typeface="Wingdings" panose="05000000000000000000" pitchFamily="2" charset="2"/>
              <a:buChar char=""/>
              <a:tabLst>
                <a:tab pos="1449070" algn="l"/>
              </a:tabLst>
            </a:pPr>
            <a:r>
              <a:rPr lang="es-ES" sz="2400" dirty="0">
                <a:effectLst/>
                <a:latin typeface="Arial" panose="020B0604020202020204" pitchFamily="34" charset="0"/>
                <a:ea typeface="Wingdings" panose="05000000000000000000" pitchFamily="2" charset="2"/>
                <a:cs typeface="Wingdings" panose="05000000000000000000" pitchFamily="2" charset="2"/>
              </a:rPr>
              <a:t>Medicamentos veterinarios en vitrina o estantería separada de</a:t>
            </a:r>
            <a:r>
              <a:rPr lang="es-ES" sz="2400" spc="-24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medicamentos</a:t>
            </a:r>
            <a:r>
              <a:rPr lang="es-ES" sz="2400" spc="-2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de</a:t>
            </a:r>
            <a:r>
              <a:rPr lang="es-ES" sz="2400" spc="10"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uso</a:t>
            </a:r>
            <a:r>
              <a:rPr lang="es-ES" sz="2400" spc="5" dirty="0">
                <a:effectLst/>
                <a:latin typeface="Arial" panose="020B0604020202020204" pitchFamily="34" charset="0"/>
                <a:ea typeface="Wingdings" panose="05000000000000000000" pitchFamily="2" charset="2"/>
                <a:cs typeface="Wingdings" panose="05000000000000000000" pitchFamily="2" charset="2"/>
              </a:rPr>
              <a:t> </a:t>
            </a:r>
            <a:r>
              <a:rPr lang="es-ES" sz="2400" dirty="0">
                <a:effectLst/>
                <a:latin typeface="Arial" panose="020B0604020202020204" pitchFamily="34" charset="0"/>
                <a:ea typeface="Wingdings" panose="05000000000000000000" pitchFamily="2" charset="2"/>
                <a:cs typeface="Wingdings" panose="05000000000000000000" pitchFamily="2" charset="2"/>
              </a:rPr>
              <a:t>humano.</a:t>
            </a:r>
            <a:endParaRPr lang="es-CL" sz="2400" dirty="0">
              <a:effectLst/>
              <a:latin typeface="Tahoma" panose="020B0604030504040204" pitchFamily="34" charset="0"/>
              <a:ea typeface="Wingdings" panose="05000000000000000000" pitchFamily="2" charset="2"/>
              <a:cs typeface="Wingdings" panose="05000000000000000000" pitchFamily="2" charset="2"/>
            </a:endParaRPr>
          </a:p>
        </p:txBody>
      </p:sp>
    </p:spTree>
    <p:extLst>
      <p:ext uri="{BB962C8B-B14F-4D97-AF65-F5344CB8AC3E}">
        <p14:creationId xmlns:p14="http://schemas.microsoft.com/office/powerpoint/2010/main" val="14311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10039787" cy="1156566"/>
          </a:xfrm>
        </p:spPr>
        <p:txBody>
          <a:bodyPr vert="horz" lIns="91440" tIns="45720" rIns="91440" bIns="45720" rtlCol="0" anchor="ctr">
            <a:normAutofit fontScale="90000"/>
          </a:bodyPr>
          <a:lstStyle/>
          <a:p>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ordenamiento</a:t>
            </a:r>
            <a:r>
              <a:rPr lang="es-ES" sz="2800" b="1" spc="-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sirve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poder</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ubicar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productos</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efectiva</a:t>
            </a:r>
            <a:r>
              <a:rPr lang="es-ES" sz="2800" b="1"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evitar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errores</a:t>
            </a:r>
            <a:r>
              <a:rPr lang="es-ES" sz="2800" b="1" spc="-2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correcta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dispensación</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medicamentos</a:t>
            </a: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6953198-107B-4562-B4A9-41685F23A63A}"/>
              </a:ext>
            </a:extLst>
          </p:cNvPr>
          <p:cNvSpPr txBox="1"/>
          <p:nvPr/>
        </p:nvSpPr>
        <p:spPr>
          <a:xfrm>
            <a:off x="566929" y="2061100"/>
            <a:ext cx="7381318" cy="4033925"/>
          </a:xfrm>
          <a:prstGeom prst="rect">
            <a:avLst/>
          </a:prstGeom>
          <a:noFill/>
        </p:spPr>
        <p:txBody>
          <a:bodyPr wrap="square">
            <a:spAutoFit/>
          </a:bodyPr>
          <a:lstStyle/>
          <a:p>
            <a:pPr marR="32385">
              <a:lnSpc>
                <a:spcPct val="105000"/>
              </a:lnSpc>
              <a:spcBef>
                <a:spcPts val="810"/>
              </a:spcBef>
              <a:spcAft>
                <a:spcPts val="0"/>
              </a:spcAft>
            </a:pPr>
            <a:r>
              <a:rPr lang="es-ES" sz="11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2400" b="1" spc="-5" dirty="0">
                <a:effectLst/>
                <a:latin typeface="Arial" panose="020B0604020202020204" pitchFamily="34" charset="0"/>
                <a:ea typeface="Tahoma" panose="020B0604030504040204" pitchFamily="34" charset="0"/>
              </a:rPr>
              <a:t>Bodega</a:t>
            </a:r>
            <a:r>
              <a:rPr lang="es-ES" sz="2400" spc="-5" dirty="0">
                <a:effectLst/>
                <a:latin typeface="Arial" panose="020B0604020202020204" pitchFamily="34" charset="0"/>
                <a:ea typeface="Tahoma" panose="020B0604030504040204" pitchFamily="34" charset="0"/>
              </a:rPr>
              <a:t>:</a:t>
            </a:r>
            <a:r>
              <a:rPr lang="es-ES" sz="2400" spc="-5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este</a:t>
            </a:r>
            <a:r>
              <a:rPr lang="es-ES" sz="2400" spc="-50"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lugar</a:t>
            </a:r>
            <a:r>
              <a:rPr lang="es-ES" sz="2400" spc="-60"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corresponde</a:t>
            </a:r>
            <a:r>
              <a:rPr lang="es-ES" sz="2400" spc="-4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un</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sector</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cerrado</a:t>
            </a:r>
            <a:r>
              <a:rPr lang="es-ES" sz="2400" spc="-4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y</a:t>
            </a:r>
            <a:r>
              <a:rPr lang="es-ES" sz="2400" spc="-6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separado</a:t>
            </a:r>
            <a:r>
              <a:rPr lang="es-ES" sz="2400" spc="-5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a:t>
            </a:r>
            <a:r>
              <a:rPr lang="es-ES" sz="2400" spc="-5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sala</a:t>
            </a:r>
            <a:r>
              <a:rPr lang="es-ES" sz="2400" spc="-4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ventas</a:t>
            </a:r>
            <a:r>
              <a:rPr lang="es-ES" sz="2400" spc="-4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del</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local,</a:t>
            </a:r>
            <a:r>
              <a:rPr lang="es-ES" sz="2400" spc="-23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en</a:t>
            </a:r>
            <a:r>
              <a:rPr lang="es-ES" sz="2400" spc="-4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donde</a:t>
            </a:r>
            <a:r>
              <a:rPr lang="es-ES" sz="2400" spc="-4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se</a:t>
            </a:r>
            <a:r>
              <a:rPr lang="es-ES" sz="2400" spc="-5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almacena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una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cantidad</a:t>
            </a:r>
            <a:r>
              <a:rPr lang="es-ES" sz="2400" spc="-5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del</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stock</a:t>
            </a:r>
            <a:r>
              <a:rPr lang="es-ES" sz="2400" spc="-7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vendible</a:t>
            </a:r>
            <a:r>
              <a:rPr lang="es-ES" sz="2400" spc="-7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para</a:t>
            </a:r>
            <a:r>
              <a:rPr lang="es-ES" sz="2400" spc="-5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venta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del</a:t>
            </a:r>
            <a:r>
              <a:rPr lang="es-ES" sz="2400" spc="-4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local.</a:t>
            </a:r>
            <a:r>
              <a:rPr lang="es-ES" sz="2400" spc="-65" dirty="0">
                <a:effectLst/>
                <a:latin typeface="Arial" panose="020B0604020202020204" pitchFamily="34" charset="0"/>
                <a:ea typeface="Tahoma" panose="020B0604030504040204" pitchFamily="34" charset="0"/>
              </a:rPr>
              <a:t> </a:t>
            </a:r>
          </a:p>
          <a:p>
            <a:pPr marR="32385">
              <a:lnSpc>
                <a:spcPct val="105000"/>
              </a:lnSpc>
              <a:spcBef>
                <a:spcPts val="810"/>
              </a:spcBef>
              <a:spcAft>
                <a:spcPts val="0"/>
              </a:spcAft>
            </a:pPr>
            <a:endParaRPr lang="es-ES" sz="2400" spc="-65" dirty="0">
              <a:latin typeface="Arial" panose="020B0604020202020204" pitchFamily="34" charset="0"/>
              <a:ea typeface="Tahoma" panose="020B0604030504040204" pitchFamily="34" charset="0"/>
            </a:endParaRPr>
          </a:p>
          <a:p>
            <a:pPr marR="32385">
              <a:lnSpc>
                <a:spcPct val="105000"/>
              </a:lnSpc>
              <a:spcBef>
                <a:spcPts val="810"/>
              </a:spcBef>
              <a:spcAft>
                <a:spcPts val="0"/>
              </a:spcAft>
            </a:pPr>
            <a:r>
              <a:rPr lang="es-ES" sz="2400" dirty="0">
                <a:effectLst/>
                <a:latin typeface="Arial" panose="020B0604020202020204" pitchFamily="34" charset="0"/>
                <a:ea typeface="Tahoma" panose="020B0604030504040204" pitchFamily="34" charset="0"/>
              </a:rPr>
              <a:t>Existen</a:t>
            </a:r>
            <a:r>
              <a:rPr lang="es-ES" sz="2400" spc="-4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locales</a:t>
            </a:r>
            <a:r>
              <a:rPr lang="es-ES" sz="2400" spc="-24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donde no hay bodega, o es mínima ya que la compra es diaria y/o las estanterías de la sala</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 venta pueden almacenar un</a:t>
            </a:r>
            <a:r>
              <a:rPr lang="es-ES" sz="2400" spc="-1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número</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mayor de</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unidades.</a:t>
            </a:r>
          </a:p>
          <a:p>
            <a:pPr lvl="0">
              <a:buSzPts val="1100"/>
              <a:tabLst>
                <a:tab pos="534670" algn="l"/>
              </a:tabLst>
            </a:pPr>
            <a:endParaRPr lang="es-ES" sz="1600" b="1" dirty="0">
              <a:effectLst/>
              <a:latin typeface="Arial" panose="020B0604020202020204" pitchFamily="34" charset="0"/>
              <a:ea typeface="Symbol" panose="05050102010706020507" pitchFamily="18" charset="2"/>
              <a:cs typeface="Symbol" panose="05050102010706020507" pitchFamily="18" charset="2"/>
            </a:endParaRPr>
          </a:p>
        </p:txBody>
      </p:sp>
      <p:pic>
        <p:nvPicPr>
          <p:cNvPr id="4" name="Imagen 3">
            <a:extLst>
              <a:ext uri="{FF2B5EF4-FFF2-40B4-BE49-F238E27FC236}">
                <a16:creationId xmlns:a16="http://schemas.microsoft.com/office/drawing/2014/main" id="{BF8F6459-4C97-4118-BEC3-DB81AC4229FB}"/>
              </a:ext>
            </a:extLst>
          </p:cNvPr>
          <p:cNvPicPr>
            <a:picLocks noChangeAspect="1"/>
          </p:cNvPicPr>
          <p:nvPr/>
        </p:nvPicPr>
        <p:blipFill>
          <a:blip r:embed="rId2"/>
          <a:stretch>
            <a:fillRect/>
          </a:stretch>
        </p:blipFill>
        <p:spPr>
          <a:xfrm>
            <a:off x="7948247" y="2782479"/>
            <a:ext cx="3911271" cy="2602773"/>
          </a:xfrm>
          <a:prstGeom prst="rect">
            <a:avLst/>
          </a:prstGeom>
        </p:spPr>
      </p:pic>
    </p:spTree>
    <p:extLst>
      <p:ext uri="{BB962C8B-B14F-4D97-AF65-F5344CB8AC3E}">
        <p14:creationId xmlns:p14="http://schemas.microsoft.com/office/powerpoint/2010/main" val="8016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10039787" cy="1156566"/>
          </a:xfrm>
        </p:spPr>
        <p:txBody>
          <a:bodyPr vert="horz" lIns="91440" tIns="45720" rIns="91440" bIns="45720" rtlCol="0" anchor="ctr">
            <a:normAutofit fontScale="90000"/>
          </a:bodyPr>
          <a:lstStyle/>
          <a:p>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ordenamiento</a:t>
            </a:r>
            <a:r>
              <a:rPr lang="es-ES" sz="2800" b="1" spc="-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sirve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poder</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ubicar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productos</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efectiva</a:t>
            </a:r>
            <a:r>
              <a:rPr lang="es-ES" sz="2800" b="1"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evitar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errores</a:t>
            </a:r>
            <a:r>
              <a:rPr lang="es-ES" sz="2800" b="1" spc="-2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correcta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dispensación</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medicamentos</a:t>
            </a: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2AD5B3D8-FAD4-4C98-A3B2-9FA8D3FE431C}"/>
              </a:ext>
            </a:extLst>
          </p:cNvPr>
          <p:cNvPicPr>
            <a:picLocks noChangeAspect="1"/>
          </p:cNvPicPr>
          <p:nvPr/>
        </p:nvPicPr>
        <p:blipFill>
          <a:blip r:embed="rId2"/>
          <a:stretch>
            <a:fillRect/>
          </a:stretch>
        </p:blipFill>
        <p:spPr>
          <a:xfrm>
            <a:off x="1185059" y="2253755"/>
            <a:ext cx="3833446" cy="3833446"/>
          </a:xfrm>
          <a:prstGeom prst="rect">
            <a:avLst/>
          </a:prstGeom>
        </p:spPr>
      </p:pic>
      <p:pic>
        <p:nvPicPr>
          <p:cNvPr id="4" name="Imagen 3">
            <a:extLst>
              <a:ext uri="{FF2B5EF4-FFF2-40B4-BE49-F238E27FC236}">
                <a16:creationId xmlns:a16="http://schemas.microsoft.com/office/drawing/2014/main" id="{32B96462-2F70-4E3B-8835-A16C7CD50140}"/>
              </a:ext>
            </a:extLst>
          </p:cNvPr>
          <p:cNvPicPr>
            <a:picLocks noChangeAspect="1"/>
          </p:cNvPicPr>
          <p:nvPr/>
        </p:nvPicPr>
        <p:blipFill>
          <a:blip r:embed="rId3"/>
          <a:stretch>
            <a:fillRect/>
          </a:stretch>
        </p:blipFill>
        <p:spPr>
          <a:xfrm>
            <a:off x="5405291" y="2253755"/>
            <a:ext cx="2619375" cy="1752600"/>
          </a:xfrm>
          <a:prstGeom prst="rect">
            <a:avLst/>
          </a:prstGeom>
        </p:spPr>
      </p:pic>
      <p:pic>
        <p:nvPicPr>
          <p:cNvPr id="5" name="Imagen 4">
            <a:extLst>
              <a:ext uri="{FF2B5EF4-FFF2-40B4-BE49-F238E27FC236}">
                <a16:creationId xmlns:a16="http://schemas.microsoft.com/office/drawing/2014/main" id="{EC9E7483-3C17-4534-985B-679D5B78575E}"/>
              </a:ext>
            </a:extLst>
          </p:cNvPr>
          <p:cNvPicPr>
            <a:picLocks noChangeAspect="1"/>
          </p:cNvPicPr>
          <p:nvPr/>
        </p:nvPicPr>
        <p:blipFill>
          <a:blip r:embed="rId4"/>
          <a:stretch>
            <a:fillRect/>
          </a:stretch>
        </p:blipFill>
        <p:spPr>
          <a:xfrm>
            <a:off x="5319859" y="4345818"/>
            <a:ext cx="3019425" cy="1514475"/>
          </a:xfrm>
          <a:prstGeom prst="rect">
            <a:avLst/>
          </a:prstGeom>
        </p:spPr>
      </p:pic>
      <p:pic>
        <p:nvPicPr>
          <p:cNvPr id="6" name="Imagen 5">
            <a:extLst>
              <a:ext uri="{FF2B5EF4-FFF2-40B4-BE49-F238E27FC236}">
                <a16:creationId xmlns:a16="http://schemas.microsoft.com/office/drawing/2014/main" id="{7B3FCC56-90BC-449F-8C05-C271F0BD314C}"/>
              </a:ext>
            </a:extLst>
          </p:cNvPr>
          <p:cNvPicPr>
            <a:picLocks noChangeAspect="1"/>
          </p:cNvPicPr>
          <p:nvPr/>
        </p:nvPicPr>
        <p:blipFill>
          <a:blip r:embed="rId5"/>
          <a:stretch>
            <a:fillRect/>
          </a:stretch>
        </p:blipFill>
        <p:spPr>
          <a:xfrm>
            <a:off x="8199301" y="2253754"/>
            <a:ext cx="3113465" cy="1868079"/>
          </a:xfrm>
          <a:prstGeom prst="rect">
            <a:avLst/>
          </a:prstGeom>
        </p:spPr>
      </p:pic>
      <p:pic>
        <p:nvPicPr>
          <p:cNvPr id="7" name="Imagen 6">
            <a:extLst>
              <a:ext uri="{FF2B5EF4-FFF2-40B4-BE49-F238E27FC236}">
                <a16:creationId xmlns:a16="http://schemas.microsoft.com/office/drawing/2014/main" id="{03A4D93A-9CB8-48B4-8643-C72A3861CC39}"/>
              </a:ext>
            </a:extLst>
          </p:cNvPr>
          <p:cNvPicPr>
            <a:picLocks noChangeAspect="1"/>
          </p:cNvPicPr>
          <p:nvPr/>
        </p:nvPicPr>
        <p:blipFill>
          <a:blip r:embed="rId6"/>
          <a:stretch>
            <a:fillRect/>
          </a:stretch>
        </p:blipFill>
        <p:spPr>
          <a:xfrm>
            <a:off x="8640638" y="4356781"/>
            <a:ext cx="2533650" cy="1800225"/>
          </a:xfrm>
          <a:prstGeom prst="rect">
            <a:avLst/>
          </a:prstGeom>
        </p:spPr>
      </p:pic>
    </p:spTree>
    <p:extLst>
      <p:ext uri="{BB962C8B-B14F-4D97-AF65-F5344CB8AC3E}">
        <p14:creationId xmlns:p14="http://schemas.microsoft.com/office/powerpoint/2010/main" val="2322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575733" y="674674"/>
            <a:ext cx="5120561" cy="1325563"/>
          </a:xfrm>
        </p:spPr>
        <p:txBody>
          <a:bodyPr vert="horz" lIns="91440" tIns="45720" rIns="91440" bIns="45720" rtlCol="0" anchor="ctr">
            <a:normAutofit/>
          </a:bodyPr>
          <a:lstStyle/>
          <a:p>
            <a:r>
              <a:rPr lang="en-US" sz="2100" b="1" kern="1200" dirty="0">
                <a:solidFill>
                  <a:schemeClr val="tx1"/>
                </a:solidFill>
                <a:effectLst/>
                <a:latin typeface="+mj-lt"/>
                <a:ea typeface="+mj-ea"/>
                <a:cs typeface="+mj-cs"/>
              </a:rPr>
              <a:t>Este</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ordenamiento</a:t>
            </a:r>
            <a:r>
              <a:rPr lang="en-US" sz="2100" b="1" kern="1200" spc="-2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sirve</a:t>
            </a:r>
            <a:r>
              <a:rPr lang="en-US" sz="2100" b="1" kern="1200" spc="-1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para</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poder</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ubicar</a:t>
            </a:r>
            <a:r>
              <a:rPr lang="en-US" sz="2100" b="1" kern="1200" spc="-2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los</a:t>
            </a:r>
            <a:r>
              <a:rPr lang="en-US" sz="2100" b="1" kern="1200" spc="-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productos</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de</a:t>
            </a:r>
            <a:r>
              <a:rPr lang="en-US" sz="2100" b="1" kern="1200" spc="-1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una</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forma</a:t>
            </a:r>
            <a:r>
              <a:rPr lang="en-US" sz="2100" b="1" kern="1200" spc="-1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efectiva</a:t>
            </a:r>
            <a:r>
              <a:rPr lang="en-US" sz="2100" b="1" kern="1200" spc="-3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y evitar</a:t>
            </a:r>
            <a:r>
              <a:rPr lang="en-US" sz="2100" b="1" kern="1200" spc="-2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errores</a:t>
            </a:r>
            <a:r>
              <a:rPr lang="en-US" sz="2100" b="1" kern="1200" spc="-23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de</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una</a:t>
            </a:r>
            <a:r>
              <a:rPr lang="en-US" sz="2100" b="1" kern="1200" spc="-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correcta</a:t>
            </a:r>
            <a:r>
              <a:rPr lang="en-US" sz="2100" b="1" kern="1200" spc="-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dispensación</a:t>
            </a:r>
            <a:r>
              <a:rPr lang="en-US" sz="2100" b="1" kern="1200" spc="-10"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de</a:t>
            </a:r>
            <a:r>
              <a:rPr lang="en-US" sz="2100" b="1" kern="1200" spc="-5" dirty="0">
                <a:solidFill>
                  <a:schemeClr val="tx1"/>
                </a:solidFill>
                <a:effectLst/>
                <a:latin typeface="+mj-lt"/>
                <a:ea typeface="+mj-ea"/>
                <a:cs typeface="+mj-cs"/>
              </a:rPr>
              <a:t> </a:t>
            </a:r>
            <a:r>
              <a:rPr lang="en-US" sz="2100" b="1" kern="1200" dirty="0">
                <a:solidFill>
                  <a:schemeClr val="tx1"/>
                </a:solidFill>
                <a:effectLst/>
                <a:latin typeface="+mj-lt"/>
                <a:ea typeface="+mj-ea"/>
                <a:cs typeface="+mj-cs"/>
              </a:rPr>
              <a:t>medicamentos</a:t>
            </a:r>
            <a:endParaRPr lang="en-US" sz="2100" b="1" kern="1200" dirty="0">
              <a:solidFill>
                <a:schemeClr val="tx1"/>
              </a:solidFill>
              <a:latin typeface="+mj-lt"/>
              <a:ea typeface="+mj-ea"/>
              <a:cs typeface="+mj-cs"/>
            </a:endParaRPr>
          </a:p>
        </p:txBody>
      </p:sp>
      <p:sp>
        <p:nvSpPr>
          <p:cNvPr id="3" name="CuadroTexto 2">
            <a:extLst>
              <a:ext uri="{FF2B5EF4-FFF2-40B4-BE49-F238E27FC236}">
                <a16:creationId xmlns:a16="http://schemas.microsoft.com/office/drawing/2014/main" id="{D2877A98-3C08-4879-8D87-151166B084F7}"/>
              </a:ext>
            </a:extLst>
          </p:cNvPr>
          <p:cNvSpPr txBox="1"/>
          <p:nvPr/>
        </p:nvSpPr>
        <p:spPr>
          <a:xfrm>
            <a:off x="452678" y="2727729"/>
            <a:ext cx="5092194"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Debe tener estanterias que aseguren el correcto almacenaje de los productos.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Debe estar separado del piso al menos 10 cm</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Debe tener iluminación adecuada y no menos de 30 cm de la fuente de luz</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No apilar cajas en el piso</a:t>
            </a:r>
          </a:p>
        </p:txBody>
      </p:sp>
      <p:sp>
        <p:nvSpPr>
          <p:cNvPr id="29" name="Oval 2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391BF7A0-6C1E-4E33-A9F4-CB7EC2B33CA5}"/>
              </a:ext>
            </a:extLst>
          </p:cNvPr>
          <p:cNvPicPr>
            <a:picLocks noChangeAspect="1"/>
          </p:cNvPicPr>
          <p:nvPr/>
        </p:nvPicPr>
        <p:blipFill rotWithShape="1">
          <a:blip r:embed="rId2"/>
          <a:srcRect l="7534" r="23336"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agen 4">
            <a:extLst>
              <a:ext uri="{FF2B5EF4-FFF2-40B4-BE49-F238E27FC236}">
                <a16:creationId xmlns:a16="http://schemas.microsoft.com/office/drawing/2014/main" id="{F82EA01E-22AD-4A70-BA51-A05E60CB3891}"/>
              </a:ext>
            </a:extLst>
          </p:cNvPr>
          <p:cNvPicPr>
            <a:picLocks noChangeAspect="1"/>
          </p:cNvPicPr>
          <p:nvPr/>
        </p:nvPicPr>
        <p:blipFill rotWithShape="1">
          <a:blip r:embed="rId3"/>
          <a:srcRect l="10380" r="29245"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93255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10039787" cy="1156566"/>
          </a:xfrm>
        </p:spPr>
        <p:txBody>
          <a:bodyPr vert="horz" lIns="91440" tIns="45720" rIns="91440" bIns="45720" rtlCol="0" anchor="ctr">
            <a:normAutofit fontScale="90000"/>
          </a:bodyPr>
          <a:lstStyle/>
          <a:p>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ordenamiento</a:t>
            </a:r>
            <a:r>
              <a:rPr lang="es-ES" sz="2800" b="1" spc="-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sirve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poder</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ubicar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productos</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efectiva</a:t>
            </a:r>
            <a:r>
              <a:rPr lang="es-ES" sz="2800" b="1"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evitar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errores</a:t>
            </a:r>
            <a:r>
              <a:rPr lang="es-ES" sz="2800" b="1" spc="-2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correcta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dispensación</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medicamentos</a:t>
            </a: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6953198-107B-4562-B4A9-41685F23A63A}"/>
              </a:ext>
            </a:extLst>
          </p:cNvPr>
          <p:cNvSpPr txBox="1"/>
          <p:nvPr/>
        </p:nvSpPr>
        <p:spPr>
          <a:xfrm>
            <a:off x="566928" y="2061100"/>
            <a:ext cx="10814829" cy="3447482"/>
          </a:xfrm>
          <a:prstGeom prst="rect">
            <a:avLst/>
          </a:prstGeom>
          <a:noFill/>
        </p:spPr>
        <p:txBody>
          <a:bodyPr wrap="square">
            <a:spAutoFit/>
          </a:bodyPr>
          <a:lstStyle/>
          <a:p>
            <a:pPr marR="32385">
              <a:lnSpc>
                <a:spcPct val="105000"/>
              </a:lnSpc>
              <a:spcBef>
                <a:spcPts val="810"/>
              </a:spcBef>
              <a:spcAft>
                <a:spcPts val="0"/>
              </a:spcAft>
            </a:pPr>
            <a:r>
              <a:rPr lang="es-ES" sz="11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ES" sz="1600" b="1" dirty="0">
              <a:effectLst/>
              <a:latin typeface="Arial" panose="020B0604020202020204" pitchFamily="34" charset="0"/>
              <a:ea typeface="Symbol" panose="05050102010706020507" pitchFamily="18" charset="2"/>
              <a:cs typeface="Symbol" panose="05050102010706020507" pitchFamily="18" charset="2"/>
            </a:endParaRPr>
          </a:p>
          <a:p>
            <a:pPr lvl="0">
              <a:buSzPts val="1100"/>
              <a:tabLst>
                <a:tab pos="534670" algn="l"/>
              </a:tabLst>
            </a:pPr>
            <a:r>
              <a:rPr lang="es-ES" sz="2000" b="1" dirty="0">
                <a:effectLst/>
                <a:latin typeface="Arial" panose="020B0604020202020204" pitchFamily="34" charset="0"/>
                <a:ea typeface="Symbol" panose="05050102010706020507" pitchFamily="18" charset="2"/>
                <a:cs typeface="Symbol" panose="05050102010706020507" pitchFamily="18" charset="2"/>
              </a:rPr>
              <a:t>Cadena</a:t>
            </a:r>
            <a:r>
              <a:rPr lang="es-ES" sz="2000" b="1" spc="-10" dirty="0">
                <a:effectLst/>
                <a:latin typeface="Arial" panose="020B0604020202020204" pitchFamily="34" charset="0"/>
                <a:ea typeface="Symbol" panose="05050102010706020507" pitchFamily="18" charset="2"/>
                <a:cs typeface="Symbol" panose="05050102010706020507" pitchFamily="18" charset="2"/>
              </a:rPr>
              <a:t> </a:t>
            </a:r>
            <a:r>
              <a:rPr lang="es-ES" sz="2000" b="1" dirty="0">
                <a:effectLst/>
                <a:latin typeface="Arial" panose="020B0604020202020204" pitchFamily="34" charset="0"/>
                <a:ea typeface="Symbol" panose="05050102010706020507" pitchFamily="18" charset="2"/>
                <a:cs typeface="Symbol" panose="05050102010706020507" pitchFamily="18" charset="2"/>
              </a:rPr>
              <a:t>de</a:t>
            </a:r>
            <a:r>
              <a:rPr lang="es-ES" sz="2000" b="1" spc="-5" dirty="0">
                <a:effectLst/>
                <a:latin typeface="Arial" panose="020B0604020202020204" pitchFamily="34" charset="0"/>
                <a:ea typeface="Symbol" panose="05050102010706020507" pitchFamily="18" charset="2"/>
                <a:cs typeface="Symbol" panose="05050102010706020507" pitchFamily="18" charset="2"/>
              </a:rPr>
              <a:t> </a:t>
            </a:r>
            <a:r>
              <a:rPr lang="es-ES" sz="2000" b="1" dirty="0">
                <a:effectLst/>
                <a:latin typeface="Arial" panose="020B0604020202020204" pitchFamily="34" charset="0"/>
                <a:ea typeface="Symbol" panose="05050102010706020507" pitchFamily="18" charset="2"/>
                <a:cs typeface="Symbol" panose="05050102010706020507" pitchFamily="18" charset="2"/>
              </a:rPr>
              <a:t>frio</a:t>
            </a:r>
            <a:r>
              <a:rPr lang="es-ES" sz="2000" b="1" spc="-10" dirty="0">
                <a:effectLst/>
                <a:latin typeface="Arial" panose="020B0604020202020204" pitchFamily="34" charset="0"/>
                <a:ea typeface="Symbol" panose="05050102010706020507" pitchFamily="18" charset="2"/>
                <a:cs typeface="Symbol" panose="05050102010706020507" pitchFamily="18" charset="2"/>
              </a:rPr>
              <a:t> </a:t>
            </a:r>
            <a:r>
              <a:rPr lang="es-ES" sz="2000" b="1" dirty="0">
                <a:effectLst/>
                <a:latin typeface="Arial" panose="020B0604020202020204" pitchFamily="34" charset="0"/>
                <a:ea typeface="Symbol" panose="05050102010706020507" pitchFamily="18" charset="2"/>
                <a:cs typeface="Symbol" panose="05050102010706020507" pitchFamily="18" charset="2"/>
              </a:rPr>
              <a:t>o</a:t>
            </a:r>
            <a:r>
              <a:rPr lang="es-ES" sz="2000" b="1" spc="-5" dirty="0">
                <a:effectLst/>
                <a:latin typeface="Arial" panose="020B0604020202020204" pitchFamily="34" charset="0"/>
                <a:ea typeface="Symbol" panose="05050102010706020507" pitchFamily="18" charset="2"/>
                <a:cs typeface="Symbol" panose="05050102010706020507" pitchFamily="18" charset="2"/>
              </a:rPr>
              <a:t> </a:t>
            </a:r>
            <a:r>
              <a:rPr lang="es-ES" sz="2000" b="1" dirty="0">
                <a:effectLst/>
                <a:latin typeface="Arial" panose="020B0604020202020204" pitchFamily="34" charset="0"/>
                <a:ea typeface="Symbol" panose="05050102010706020507" pitchFamily="18" charset="2"/>
                <a:cs typeface="Symbol" panose="05050102010706020507" pitchFamily="18" charset="2"/>
              </a:rPr>
              <a:t>refrigerados</a:t>
            </a:r>
            <a:endParaRPr lang="es-CL" sz="2000" dirty="0">
              <a:effectLst/>
              <a:latin typeface="Tahoma" panose="020B0604030504040204" pitchFamily="34" charset="0"/>
              <a:ea typeface="Symbol" panose="05050102010706020507" pitchFamily="18" charset="2"/>
              <a:cs typeface="Symbol" panose="05050102010706020507" pitchFamily="18" charset="2"/>
            </a:endParaRPr>
          </a:p>
          <a:p>
            <a:pPr marL="742950" marR="85725" lvl="1" indent="-285750" algn="just">
              <a:lnSpc>
                <a:spcPct val="105000"/>
              </a:lnSpc>
              <a:spcAft>
                <a:spcPts val="0"/>
              </a:spcAft>
              <a:buSzPts val="1100"/>
              <a:buFont typeface="Courier New" panose="02070309020205020404" pitchFamily="49" charset="0"/>
              <a:buChar char="o"/>
              <a:tabLst>
                <a:tab pos="991870" algn="l"/>
              </a:tabLst>
            </a:pPr>
            <a:r>
              <a:rPr lang="es-ES" sz="2000" dirty="0">
                <a:effectLst/>
                <a:latin typeface="Arial" panose="020B0604020202020204" pitchFamily="34" charset="0"/>
                <a:ea typeface="Courier New" panose="02070309020205020404" pitchFamily="49" charset="0"/>
              </a:rPr>
              <a:t>Este es un proceso para asegurar la calidad de un producto, una vez recibido el</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producto que por parte del distribuidor viene en un envase sellado con hielo 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bolsas</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frio.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Este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se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debe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almacenar</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inmediatamente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un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refrigerador</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especialmente designado al almacenaje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productos</a:t>
            </a:r>
            <a:r>
              <a:rPr lang="es-ES" sz="2000" spc="-2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farmacéuticos.</a:t>
            </a:r>
            <a:endParaRPr lang="es-CL" sz="2000" dirty="0">
              <a:effectLst/>
              <a:latin typeface="Tahoma" panose="020B0604030504040204" pitchFamily="34" charset="0"/>
              <a:ea typeface="Courier New" panose="02070309020205020404" pitchFamily="49" charset="0"/>
            </a:endParaRPr>
          </a:p>
          <a:p>
            <a:pPr marL="742950" marR="88265" lvl="1" indent="-285750" algn="just">
              <a:lnSpc>
                <a:spcPct val="105000"/>
              </a:lnSpc>
              <a:spcAft>
                <a:spcPts val="0"/>
              </a:spcAft>
              <a:buSzPts val="1100"/>
              <a:buFont typeface="Courier New" panose="02070309020205020404" pitchFamily="49" charset="0"/>
              <a:buChar char="o"/>
              <a:tabLst>
                <a:tab pos="991870" algn="l"/>
              </a:tabLst>
            </a:pPr>
            <a:r>
              <a:rPr lang="es-ES" sz="2000" dirty="0">
                <a:effectLst/>
                <a:latin typeface="Arial" panose="020B0604020202020204" pitchFamily="34" charset="0"/>
                <a:ea typeface="Courier New" panose="02070309020205020404" pitchFamily="49" charset="0"/>
              </a:rPr>
              <a:t>Se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debe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contar</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con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un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con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un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refrigerador</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adicional</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si</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la</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farmacia</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vende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medicamentos</a:t>
            </a:r>
            <a:r>
              <a:rPr lang="es-ES" sz="2000" spc="-2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veterinarios</a:t>
            </a:r>
            <a:r>
              <a:rPr lang="es-ES" sz="2000" spc="-2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que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necesiten</a:t>
            </a:r>
            <a:r>
              <a:rPr lang="es-ES" sz="2000" spc="-1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esta</a:t>
            </a:r>
            <a:r>
              <a:rPr lang="es-ES" sz="2000" spc="-2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condición</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almacenamiento.</a:t>
            </a:r>
            <a:endParaRPr lang="es-CL" sz="2000" dirty="0">
              <a:effectLst/>
              <a:latin typeface="Tahoma" panose="020B0604030504040204" pitchFamily="34" charset="0"/>
              <a:ea typeface="Courier New" panose="02070309020205020404" pitchFamily="49" charset="0"/>
            </a:endParaRPr>
          </a:p>
          <a:p>
            <a:pPr marL="742950" lvl="1" indent="-285750" algn="just">
              <a:buSzPts val="1100"/>
              <a:buFont typeface="Courier New" panose="02070309020205020404" pitchFamily="49" charset="0"/>
              <a:buChar char="o"/>
              <a:tabLst>
                <a:tab pos="991870" algn="l"/>
              </a:tabLst>
            </a:pPr>
            <a:r>
              <a:rPr lang="es-ES" sz="2000" dirty="0">
                <a:effectLst/>
                <a:latin typeface="Arial" panose="020B0604020202020204" pitchFamily="34" charset="0"/>
                <a:ea typeface="Courier New" panose="02070309020205020404" pitchFamily="49" charset="0"/>
              </a:rPr>
              <a:t>El objetivo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a:t>
            </a:r>
            <a:r>
              <a:rPr lang="es-ES" sz="2000" spc="-1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esta cadena</a:t>
            </a:r>
            <a:r>
              <a:rPr lang="es-ES" sz="2000" spc="-2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mantener</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los</a:t>
            </a:r>
            <a:r>
              <a:rPr lang="es-ES" sz="2000" spc="-1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productos</a:t>
            </a:r>
            <a:r>
              <a:rPr lang="es-ES" sz="2000" spc="-2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almacenados</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entre</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2</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y</a:t>
            </a:r>
            <a:r>
              <a:rPr lang="es-ES" sz="2000" spc="24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8</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ºC.</a:t>
            </a:r>
            <a:endParaRPr lang="es-CL" sz="2000" dirty="0">
              <a:effectLst/>
              <a:latin typeface="Tahoma" panose="020B0604030504040204" pitchFamily="34" charset="0"/>
              <a:ea typeface="Courier New" panose="02070309020205020404" pitchFamily="49" charset="0"/>
            </a:endParaRPr>
          </a:p>
          <a:p>
            <a:pPr marL="742950" marR="88900" lvl="1" indent="-285750" algn="just">
              <a:lnSpc>
                <a:spcPct val="105000"/>
              </a:lnSpc>
              <a:spcAft>
                <a:spcPts val="0"/>
              </a:spcAft>
              <a:buSzPts val="1100"/>
              <a:buFont typeface="Courier New" panose="02070309020205020404" pitchFamily="49" charset="0"/>
              <a:buChar char="o"/>
              <a:tabLst>
                <a:tab pos="991870" algn="l"/>
              </a:tabLst>
            </a:pPr>
            <a:r>
              <a:rPr lang="es-ES" sz="2000" dirty="0">
                <a:effectLst/>
                <a:latin typeface="Arial" panose="020B0604020202020204" pitchFamily="34" charset="0"/>
                <a:ea typeface="Courier New" panose="02070309020205020404" pitchFamily="49" charset="0"/>
              </a:rPr>
              <a:t>Se mantiene un control de temperatura exhaustivo para asegurar que el producto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estuvo almacenado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en ese</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rango</a:t>
            </a:r>
            <a:r>
              <a:rPr lang="es-ES" sz="2000" spc="5"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de</a:t>
            </a:r>
            <a:r>
              <a:rPr lang="es-ES" sz="2000" spc="-10" dirty="0">
                <a:effectLst/>
                <a:latin typeface="Arial" panose="020B0604020202020204" pitchFamily="34" charset="0"/>
                <a:ea typeface="Courier New" panose="02070309020205020404" pitchFamily="49" charset="0"/>
              </a:rPr>
              <a:t> </a:t>
            </a:r>
            <a:r>
              <a:rPr lang="es-ES" sz="2000" dirty="0">
                <a:effectLst/>
                <a:latin typeface="Arial" panose="020B0604020202020204" pitchFamily="34" charset="0"/>
                <a:ea typeface="Courier New" panose="02070309020205020404" pitchFamily="49" charset="0"/>
              </a:rPr>
              <a:t>temperatura.</a:t>
            </a:r>
            <a:endParaRPr lang="es-CL" sz="2000" dirty="0">
              <a:effectLst/>
              <a:latin typeface="Tahoma" panose="020B0604030504040204" pitchFamily="34" charset="0"/>
              <a:ea typeface="Courier New" panose="02070309020205020404" pitchFamily="49" charset="0"/>
            </a:endParaRPr>
          </a:p>
        </p:txBody>
      </p:sp>
    </p:spTree>
    <p:extLst>
      <p:ext uri="{BB962C8B-B14F-4D97-AF65-F5344CB8AC3E}">
        <p14:creationId xmlns:p14="http://schemas.microsoft.com/office/powerpoint/2010/main" val="1555620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10039787" cy="1156566"/>
          </a:xfrm>
        </p:spPr>
        <p:txBody>
          <a:bodyPr vert="horz" lIns="91440" tIns="45720" rIns="91440" bIns="45720" rtlCol="0" anchor="ctr">
            <a:normAutofit fontScale="90000"/>
          </a:bodyPr>
          <a:lstStyle/>
          <a:p>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ordenamiento</a:t>
            </a:r>
            <a:r>
              <a:rPr lang="es-ES" sz="2800" b="1" spc="-2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sirve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poder</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ubicar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los</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productos</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a:t>
            </a:r>
            <a:r>
              <a:rPr lang="es-ES" sz="2800" b="1"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efectiva</a:t>
            </a:r>
            <a:r>
              <a:rPr lang="es-ES" sz="2800" b="1" spc="-3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 evitar</a:t>
            </a:r>
            <a:r>
              <a:rPr lang="es-ES" sz="2800" b="1"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errores</a:t>
            </a:r>
            <a:r>
              <a:rPr lang="es-ES" sz="2800" b="1" spc="-23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correcta</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dispensación</a:t>
            </a:r>
            <a:r>
              <a:rPr lang="es-ES" sz="2800" b="1"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
            </a:r>
            <a:r>
              <a:rPr lang="es-ES" sz="2800" b="1"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medicamentos</a:t>
            </a:r>
            <a:endParaRPr lang="en-US" sz="2800" b="1" dirty="0">
              <a:solidFill>
                <a:schemeClr val="accent1">
                  <a:lumMod val="50000"/>
                </a:schemeClr>
              </a:solidFill>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6953198-107B-4562-B4A9-41685F23A63A}"/>
              </a:ext>
            </a:extLst>
          </p:cNvPr>
          <p:cNvSpPr txBox="1"/>
          <p:nvPr/>
        </p:nvSpPr>
        <p:spPr>
          <a:xfrm>
            <a:off x="192113" y="1899118"/>
            <a:ext cx="10344590" cy="5078570"/>
          </a:xfrm>
          <a:prstGeom prst="rect">
            <a:avLst/>
          </a:prstGeom>
          <a:noFill/>
        </p:spPr>
        <p:txBody>
          <a:bodyPr wrap="square">
            <a:spAutoFit/>
          </a:bodyPr>
          <a:lstStyle/>
          <a:p>
            <a:pPr marR="32385">
              <a:lnSpc>
                <a:spcPct val="105000"/>
              </a:lnSpc>
              <a:spcBef>
                <a:spcPts val="810"/>
              </a:spcBef>
              <a:spcAft>
                <a:spcPts val="0"/>
              </a:spcAft>
            </a:pPr>
            <a:r>
              <a:rPr lang="es-ES" sz="11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S" sz="1100" dirty="0">
                <a:effectLst/>
                <a:latin typeface="Arial" panose="020B0604020202020204" pitchFamily="34" charset="0"/>
                <a:ea typeface="Courier New" panose="02070309020205020404" pitchFamily="49" charset="0"/>
              </a:rPr>
              <a:t>.</a:t>
            </a:r>
            <a:endParaRPr lang="es-CL" sz="1100" dirty="0">
              <a:effectLst/>
              <a:latin typeface="Tahoma" panose="020B0604030504040204" pitchFamily="34" charset="0"/>
              <a:ea typeface="Courier New" panose="02070309020205020404" pitchFamily="49" charset="0"/>
            </a:endParaRPr>
          </a:p>
          <a:p>
            <a:pPr marL="1143000" lvl="2" indent="-228600" algn="just">
              <a:buSzPts val="1100"/>
              <a:buFont typeface="Wingdings" panose="05000000000000000000" pitchFamily="2" charset="2"/>
              <a:buChar char=""/>
              <a:tabLst>
                <a:tab pos="1449070" algn="l"/>
              </a:tabLst>
            </a:pP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Se</a:t>
            </a:r>
            <a:r>
              <a:rPr lang="es-ES" sz="2800" b="1" spc="-10"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debe</a:t>
            </a:r>
            <a:r>
              <a:rPr lang="es-ES" sz="2800" b="1" spc="-15"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tomar la</a:t>
            </a:r>
            <a:r>
              <a:rPr lang="es-ES" sz="2800" b="1" spc="-20"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temperatura mínima</a:t>
            </a:r>
            <a:r>
              <a:rPr lang="es-ES" sz="2800" b="1" spc="-5"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y</a:t>
            </a:r>
            <a:r>
              <a:rPr lang="es-ES" sz="2800" b="1" spc="-15"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máxima 2</a:t>
            </a:r>
            <a:r>
              <a:rPr lang="es-ES" sz="2800" b="1" spc="-10"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 </a:t>
            </a:r>
            <a:r>
              <a:rPr lang="es-ES" sz="2800" b="1" dirty="0">
                <a:solidFill>
                  <a:srgbClr val="000000"/>
                </a:solidFill>
                <a:effectLst/>
                <a:latin typeface="Arial" panose="020B0604020202020204" pitchFamily="34" charset="0"/>
                <a:ea typeface="Wingdings" panose="05000000000000000000" pitchFamily="2" charset="2"/>
                <a:cs typeface="Wingdings" panose="05000000000000000000" pitchFamily="2" charset="2"/>
              </a:rPr>
              <a:t>veces al día.</a:t>
            </a:r>
            <a:endParaRPr lang="es-CL" sz="2800" dirty="0">
              <a:effectLst/>
              <a:latin typeface="Tahoma" panose="020B0604030504040204" pitchFamily="34" charset="0"/>
              <a:ea typeface="Wingdings" panose="05000000000000000000" pitchFamily="2" charset="2"/>
              <a:cs typeface="Wingdings" panose="05000000000000000000" pitchFamily="2" charset="2"/>
            </a:endParaRPr>
          </a:p>
          <a:p>
            <a:pPr marL="742950" marR="86995" lvl="1" indent="-285750" algn="just">
              <a:lnSpc>
                <a:spcPct val="105000"/>
              </a:lnSpc>
              <a:spcAft>
                <a:spcPts val="0"/>
              </a:spcAft>
              <a:buSzPts val="1100"/>
              <a:buFont typeface="Courier New" panose="02070309020205020404" pitchFamily="49" charset="0"/>
              <a:buChar char="o"/>
              <a:tabLst>
                <a:tab pos="991870" algn="l"/>
              </a:tabLst>
            </a:pPr>
            <a:r>
              <a:rPr lang="es-ES" sz="2800" dirty="0">
                <a:effectLst/>
                <a:latin typeface="Arial" panose="020B0604020202020204" pitchFamily="34" charset="0"/>
                <a:ea typeface="Courier New" panose="02070309020205020404" pitchFamily="49" charset="0"/>
              </a:rPr>
              <a:t>Si el producto permanece más de 24 horas fuera del rango de temperatura, el</a:t>
            </a:r>
            <a:r>
              <a:rPr lang="es-ES" sz="2800" spc="5" dirty="0">
                <a:effectLst/>
                <a:latin typeface="Arial" panose="020B0604020202020204" pitchFamily="34" charset="0"/>
                <a:ea typeface="Courier New" panose="02070309020205020404" pitchFamily="49" charset="0"/>
              </a:rPr>
              <a:t> </a:t>
            </a:r>
            <a:r>
              <a:rPr lang="es-ES" sz="2800" dirty="0">
                <a:effectLst/>
                <a:latin typeface="Arial" panose="020B0604020202020204" pitchFamily="34" charset="0"/>
                <a:ea typeface="Courier New" panose="02070309020205020404" pitchFamily="49" charset="0"/>
              </a:rPr>
              <a:t>producto</a:t>
            </a:r>
            <a:r>
              <a:rPr lang="es-ES" sz="2800" spc="-5" dirty="0">
                <a:effectLst/>
                <a:latin typeface="Arial" panose="020B0604020202020204" pitchFamily="34" charset="0"/>
                <a:ea typeface="Courier New" panose="02070309020205020404" pitchFamily="49" charset="0"/>
              </a:rPr>
              <a:t> </a:t>
            </a:r>
            <a:r>
              <a:rPr lang="es-ES" sz="2800" dirty="0">
                <a:effectLst/>
                <a:latin typeface="Arial" panose="020B0604020202020204" pitchFamily="34" charset="0"/>
                <a:ea typeface="Courier New" panose="02070309020205020404" pitchFamily="49" charset="0"/>
              </a:rPr>
              <a:t>debe</a:t>
            </a:r>
            <a:r>
              <a:rPr lang="es-ES" sz="2800" spc="-10" dirty="0">
                <a:effectLst/>
                <a:latin typeface="Arial" panose="020B0604020202020204" pitchFamily="34" charset="0"/>
                <a:ea typeface="Courier New" panose="02070309020205020404" pitchFamily="49" charset="0"/>
              </a:rPr>
              <a:t> </a:t>
            </a:r>
            <a:r>
              <a:rPr lang="es-ES" sz="2800" dirty="0">
                <a:effectLst/>
                <a:latin typeface="Arial" panose="020B0604020202020204" pitchFamily="34" charset="0"/>
                <a:ea typeface="Courier New" panose="02070309020205020404" pitchFamily="49" charset="0"/>
              </a:rPr>
              <a:t>ser retirado</a:t>
            </a:r>
            <a:r>
              <a:rPr lang="es-ES" sz="2800" spc="-10" dirty="0">
                <a:effectLst/>
                <a:latin typeface="Arial" panose="020B0604020202020204" pitchFamily="34" charset="0"/>
                <a:ea typeface="Courier New" panose="02070309020205020404" pitchFamily="49" charset="0"/>
              </a:rPr>
              <a:t> </a:t>
            </a:r>
            <a:r>
              <a:rPr lang="es-ES" sz="2800" dirty="0">
                <a:effectLst/>
                <a:latin typeface="Arial" panose="020B0604020202020204" pitchFamily="34" charset="0"/>
                <a:ea typeface="Courier New" panose="02070309020205020404" pitchFamily="49" charset="0"/>
              </a:rPr>
              <a:t>de venta.</a:t>
            </a:r>
            <a:endParaRPr lang="es-CL" sz="2800" dirty="0">
              <a:effectLst/>
              <a:latin typeface="Tahoma" panose="020B0604030504040204" pitchFamily="34" charset="0"/>
              <a:ea typeface="Courier New" panose="02070309020205020404" pitchFamily="49" charset="0"/>
            </a:endParaRPr>
          </a:p>
          <a:p>
            <a:pPr marL="742950" lvl="1" indent="-285750" algn="just">
              <a:buSzPts val="1100"/>
              <a:buFont typeface="Courier New" panose="02070309020205020404" pitchFamily="49" charset="0"/>
              <a:buChar char="o"/>
              <a:tabLst>
                <a:tab pos="991870" algn="l"/>
              </a:tabLst>
            </a:pPr>
            <a:r>
              <a:rPr lang="es-ES" sz="2800" b="1" dirty="0">
                <a:effectLst/>
                <a:latin typeface="Arial" panose="020B0604020202020204" pitchFamily="34" charset="0"/>
                <a:ea typeface="Courier New" panose="02070309020205020404" pitchFamily="49" charset="0"/>
              </a:rPr>
              <a:t>En</a:t>
            </a:r>
            <a:r>
              <a:rPr lang="es-ES" sz="2800" b="1" spc="-10"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el</a:t>
            </a:r>
            <a:r>
              <a:rPr lang="es-ES" sz="2800" b="1" spc="-5"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refrigerador</a:t>
            </a:r>
            <a:r>
              <a:rPr lang="es-ES" sz="2800" b="1" spc="-15"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se deben</a:t>
            </a:r>
            <a:r>
              <a:rPr lang="es-ES" sz="2800" b="1" spc="-20"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mantener</a:t>
            </a:r>
            <a:r>
              <a:rPr lang="es-ES" sz="2800" b="1" spc="-5"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los</a:t>
            </a:r>
            <a:r>
              <a:rPr lang="es-ES" sz="2800" b="1" spc="-10" dirty="0">
                <a:effectLst/>
                <a:latin typeface="Arial" panose="020B0604020202020204" pitchFamily="34" charset="0"/>
                <a:ea typeface="Courier New" panose="02070309020205020404" pitchFamily="49" charset="0"/>
              </a:rPr>
              <a:t> </a:t>
            </a:r>
            <a:r>
              <a:rPr lang="es-ES" sz="2800" b="1" dirty="0">
                <a:effectLst/>
                <a:latin typeface="Arial" panose="020B0604020202020204" pitchFamily="34" charset="0"/>
                <a:ea typeface="Courier New" panose="02070309020205020404" pitchFamily="49" charset="0"/>
              </a:rPr>
              <a:t>siguientes productos:</a:t>
            </a:r>
            <a:endParaRPr lang="es-CL" sz="2800" dirty="0">
              <a:effectLst/>
              <a:latin typeface="Tahoma" panose="020B0604030504040204" pitchFamily="34" charset="0"/>
              <a:ea typeface="Courier New" panose="02070309020205020404" pitchFamily="49" charset="0"/>
            </a:endParaRPr>
          </a:p>
          <a:p>
            <a:pPr marL="1143000" lvl="2" indent="-228600">
              <a:buSzPts val="1100"/>
              <a:buFont typeface="Wingdings" panose="05000000000000000000" pitchFamily="2" charset="2"/>
              <a:buChar char=""/>
              <a:tabLst>
                <a:tab pos="1449070" algn="l"/>
              </a:tabLst>
            </a:pPr>
            <a:r>
              <a:rPr lang="es-ES" sz="2800" dirty="0">
                <a:effectLst/>
                <a:latin typeface="Arial" panose="020B0604020202020204" pitchFamily="34" charset="0"/>
                <a:ea typeface="Wingdings" panose="05000000000000000000" pitchFamily="2" charset="2"/>
                <a:cs typeface="Wingdings" panose="05000000000000000000" pitchFamily="2" charset="2"/>
              </a:rPr>
              <a:t>Insulinas</a:t>
            </a:r>
            <a:endParaRPr lang="es-CL" sz="2800" dirty="0">
              <a:effectLst/>
              <a:latin typeface="Tahoma" panose="020B0604030504040204" pitchFamily="34" charset="0"/>
              <a:ea typeface="Wingdings" panose="05000000000000000000" pitchFamily="2" charset="2"/>
              <a:cs typeface="Wingdings" panose="05000000000000000000" pitchFamily="2" charset="2"/>
            </a:endParaRPr>
          </a:p>
          <a:p>
            <a:pPr marL="1143000" lvl="2" indent="-228600">
              <a:buSzPts val="1100"/>
              <a:buFont typeface="Wingdings" panose="05000000000000000000" pitchFamily="2" charset="2"/>
              <a:buChar char=""/>
              <a:tabLst>
                <a:tab pos="1449070" algn="l"/>
              </a:tabLst>
            </a:pPr>
            <a:r>
              <a:rPr lang="es-ES" sz="2800" dirty="0">
                <a:effectLst/>
                <a:latin typeface="Arial" panose="020B0604020202020204" pitchFamily="34" charset="0"/>
                <a:ea typeface="Wingdings" panose="05000000000000000000" pitchFamily="2" charset="2"/>
                <a:cs typeface="Wingdings" panose="05000000000000000000" pitchFamily="2" charset="2"/>
              </a:rPr>
              <a:t>Anillos</a:t>
            </a:r>
            <a:r>
              <a:rPr lang="es-ES" sz="2800" spc="-10" dirty="0">
                <a:effectLst/>
                <a:latin typeface="Arial" panose="020B0604020202020204" pitchFamily="34" charset="0"/>
                <a:ea typeface="Wingdings" panose="05000000000000000000" pitchFamily="2" charset="2"/>
                <a:cs typeface="Wingdings" panose="05000000000000000000" pitchFamily="2" charset="2"/>
              </a:rPr>
              <a:t> </a:t>
            </a:r>
            <a:r>
              <a:rPr lang="es-ES" sz="2800" dirty="0">
                <a:effectLst/>
                <a:latin typeface="Arial" panose="020B0604020202020204" pitchFamily="34" charset="0"/>
                <a:ea typeface="Wingdings" panose="05000000000000000000" pitchFamily="2" charset="2"/>
                <a:cs typeface="Wingdings" panose="05000000000000000000" pitchFamily="2" charset="2"/>
              </a:rPr>
              <a:t>anticonceptivos</a:t>
            </a:r>
            <a:endParaRPr lang="es-CL" sz="2800" dirty="0">
              <a:effectLst/>
              <a:latin typeface="Tahoma" panose="020B0604030504040204" pitchFamily="34" charset="0"/>
              <a:ea typeface="Wingdings" panose="05000000000000000000" pitchFamily="2" charset="2"/>
              <a:cs typeface="Wingdings" panose="05000000000000000000" pitchFamily="2" charset="2"/>
            </a:endParaRPr>
          </a:p>
          <a:p>
            <a:pPr marL="1143000" lvl="2" indent="-228600">
              <a:buSzPts val="1100"/>
              <a:buFont typeface="Wingdings" panose="05000000000000000000" pitchFamily="2" charset="2"/>
              <a:buChar char=""/>
              <a:tabLst>
                <a:tab pos="1449070" algn="l"/>
              </a:tabLst>
            </a:pPr>
            <a:r>
              <a:rPr lang="es-ES" sz="2800" dirty="0">
                <a:effectLst/>
                <a:latin typeface="Arial" panose="020B0604020202020204" pitchFamily="34" charset="0"/>
                <a:ea typeface="Wingdings" panose="05000000000000000000" pitchFamily="2" charset="2"/>
                <a:cs typeface="Wingdings" panose="05000000000000000000" pitchFamily="2" charset="2"/>
              </a:rPr>
              <a:t>Vacunas</a:t>
            </a:r>
            <a:endParaRPr lang="es-CL" sz="2800" dirty="0">
              <a:effectLst/>
              <a:latin typeface="Tahoma" panose="020B0604030504040204" pitchFamily="34" charset="0"/>
              <a:ea typeface="Wingdings" panose="05000000000000000000" pitchFamily="2" charset="2"/>
              <a:cs typeface="Wingdings" panose="05000000000000000000" pitchFamily="2" charset="2"/>
            </a:endParaRPr>
          </a:p>
          <a:p>
            <a:pPr marL="1143000" lvl="2" indent="-228600">
              <a:spcBef>
                <a:spcPts val="110"/>
              </a:spcBef>
              <a:spcAft>
                <a:spcPts val="0"/>
              </a:spcAft>
              <a:buSzPts val="1100"/>
              <a:buFont typeface="Wingdings" panose="05000000000000000000" pitchFamily="2" charset="2"/>
              <a:buChar char=""/>
              <a:tabLst>
                <a:tab pos="1449070" algn="l"/>
              </a:tabLst>
            </a:pPr>
            <a:r>
              <a:rPr lang="es-ES" sz="2800" dirty="0">
                <a:effectLst/>
                <a:latin typeface="Arial" panose="020B0604020202020204" pitchFamily="34" charset="0"/>
                <a:ea typeface="Wingdings" panose="05000000000000000000" pitchFamily="2" charset="2"/>
                <a:cs typeface="Wingdings" panose="05000000000000000000" pitchFamily="2" charset="2"/>
              </a:rPr>
              <a:t>Algunas</a:t>
            </a:r>
            <a:r>
              <a:rPr lang="es-ES" sz="2800" spc="-5" dirty="0">
                <a:effectLst/>
                <a:latin typeface="Arial" panose="020B0604020202020204" pitchFamily="34" charset="0"/>
                <a:ea typeface="Wingdings" panose="05000000000000000000" pitchFamily="2" charset="2"/>
                <a:cs typeface="Wingdings" panose="05000000000000000000" pitchFamily="2" charset="2"/>
              </a:rPr>
              <a:t> </a:t>
            </a:r>
            <a:r>
              <a:rPr lang="es-ES" sz="2800" dirty="0">
                <a:effectLst/>
                <a:latin typeface="Arial" panose="020B0604020202020204" pitchFamily="34" charset="0"/>
                <a:ea typeface="Wingdings" panose="05000000000000000000" pitchFamily="2" charset="2"/>
                <a:cs typeface="Wingdings" panose="05000000000000000000" pitchFamily="2" charset="2"/>
              </a:rPr>
              <a:t>hormonas</a:t>
            </a:r>
            <a:endParaRPr lang="es-CL" sz="2800" dirty="0">
              <a:latin typeface="Tahoma" panose="020B0604030504040204" pitchFamily="34" charset="0"/>
              <a:ea typeface="Wingdings" panose="05000000000000000000" pitchFamily="2" charset="2"/>
              <a:cs typeface="Wingdings" panose="05000000000000000000" pitchFamily="2" charset="2"/>
            </a:endParaRPr>
          </a:p>
          <a:p>
            <a:pPr marL="1143000" lvl="2" indent="-228600">
              <a:spcBef>
                <a:spcPts val="110"/>
              </a:spcBef>
              <a:spcAft>
                <a:spcPts val="0"/>
              </a:spcAft>
              <a:buSzPts val="1100"/>
              <a:buFont typeface="Wingdings" panose="05000000000000000000" pitchFamily="2" charset="2"/>
              <a:buChar char=""/>
              <a:tabLst>
                <a:tab pos="1449070" algn="l"/>
              </a:tabLst>
            </a:pPr>
            <a:r>
              <a:rPr lang="es-CL" sz="2800" kern="100" dirty="0">
                <a:effectLst/>
                <a:latin typeface="Arial" panose="020B0604020202020204" pitchFamily="34" charset="0"/>
                <a:ea typeface="Times New Roman" panose="02020603050405020304" pitchFamily="18" charset="0"/>
              </a:rPr>
              <a:t>Medicamentos</a:t>
            </a:r>
            <a:r>
              <a:rPr lang="es-CL" sz="2800" kern="100" spc="-15" dirty="0">
                <a:effectLst/>
                <a:latin typeface="Arial" panose="020B0604020202020204" pitchFamily="34" charset="0"/>
                <a:ea typeface="Times New Roman" panose="02020603050405020304" pitchFamily="18" charset="0"/>
              </a:rPr>
              <a:t> </a:t>
            </a:r>
            <a:r>
              <a:rPr lang="es-CL" sz="2800" kern="100" dirty="0">
                <a:effectLst/>
                <a:latin typeface="Arial" panose="020B0604020202020204" pitchFamily="34" charset="0"/>
                <a:ea typeface="Times New Roman" panose="02020603050405020304" pitchFamily="18" charset="0"/>
              </a:rPr>
              <a:t>que</a:t>
            </a:r>
            <a:r>
              <a:rPr lang="es-CL" sz="2800" kern="100" spc="-5" dirty="0">
                <a:effectLst/>
                <a:latin typeface="Arial" panose="020B0604020202020204" pitchFamily="34" charset="0"/>
                <a:ea typeface="Times New Roman" panose="02020603050405020304" pitchFamily="18" charset="0"/>
              </a:rPr>
              <a:t> </a:t>
            </a:r>
            <a:r>
              <a:rPr lang="es-CL" sz="2800" kern="100" dirty="0">
                <a:effectLst/>
                <a:latin typeface="Arial" panose="020B0604020202020204" pitchFamily="34" charset="0"/>
                <a:ea typeface="Times New Roman" panose="02020603050405020304" pitchFamily="18" charset="0"/>
              </a:rPr>
              <a:t>necesitan</a:t>
            </a:r>
            <a:r>
              <a:rPr lang="es-CL" sz="2800" kern="100" spc="-20" dirty="0">
                <a:effectLst/>
                <a:latin typeface="Arial" panose="020B0604020202020204" pitchFamily="34" charset="0"/>
                <a:ea typeface="Times New Roman" panose="02020603050405020304" pitchFamily="18" charset="0"/>
              </a:rPr>
              <a:t> </a:t>
            </a:r>
            <a:r>
              <a:rPr lang="es-CL" sz="2800" kern="100" dirty="0">
                <a:effectLst/>
                <a:latin typeface="Arial" panose="020B0604020202020204" pitchFamily="34" charset="0"/>
                <a:ea typeface="Times New Roman" panose="02020603050405020304" pitchFamily="18" charset="0"/>
              </a:rPr>
              <a:t>refrigeración</a:t>
            </a:r>
            <a:endParaRPr lang="es-CL" sz="2800" dirty="0"/>
          </a:p>
        </p:txBody>
      </p:sp>
    </p:spTree>
    <p:extLst>
      <p:ext uri="{BB962C8B-B14F-4D97-AF65-F5344CB8AC3E}">
        <p14:creationId xmlns:p14="http://schemas.microsoft.com/office/powerpoint/2010/main" val="75095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BODEGA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AFC1B616-8924-4D84-AC97-4A098656151E}"/>
              </a:ext>
            </a:extLst>
          </p:cNvPr>
          <p:cNvSpPr txBox="1"/>
          <p:nvPr/>
        </p:nvSpPr>
        <p:spPr>
          <a:xfrm>
            <a:off x="1185058" y="2475914"/>
            <a:ext cx="10537549" cy="3693319"/>
          </a:xfrm>
          <a:prstGeom prst="rect">
            <a:avLst/>
          </a:prstGeom>
          <a:noFill/>
        </p:spPr>
        <p:txBody>
          <a:bodyPr wrap="square" rtlCol="0">
            <a:spAutoFit/>
          </a:bodyPr>
          <a:lstStyle/>
          <a:p>
            <a:r>
              <a:rPr lang="es-CL" sz="2400" b="1" kern="100" dirty="0">
                <a:effectLst/>
                <a:latin typeface="Arial" panose="020B0604020202020204" pitchFamily="34" charset="0"/>
                <a:ea typeface="Times New Roman" panose="02020603050405020304" pitchFamily="18" charset="0"/>
                <a:cs typeface="Times New Roman" panose="02020603050405020304" pitchFamily="18" charset="0"/>
              </a:rPr>
              <a:t>Gestión:</a:t>
            </a:r>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 término gestión se asocia al “cumplimiento de ciertos objetivos marcados”de esta manera la gestión comprenden todas las acciones que se realizan para lograr los objetivos de una empresa en un tiempo determinado. </a:t>
            </a:r>
          </a:p>
          <a:p>
            <a:endParaRPr lang="es-CL" sz="2400" kern="100" dirty="0">
              <a:latin typeface="Arial" panose="020B0604020202020204" pitchFamily="34" charset="0"/>
              <a:ea typeface="Times New Roman" panose="02020603050405020304" pitchFamily="18" charset="0"/>
              <a:cs typeface="Times New Roman" panose="02020603050405020304" pitchFamily="18" charset="0"/>
            </a:endParaRPr>
          </a:p>
          <a:p>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Éstas acciones son agrupadas en dentro de cuatro Observación y medición Análisis de información,planeación, organización, dirección y control. Todas y cada una de ellas son fundamentales para poder cumplir con los objetivos de la empresa, a través de la gestión</a:t>
            </a:r>
            <a:endParaRPr lang="es-CL"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L" dirty="0"/>
          </a:p>
        </p:txBody>
      </p:sp>
    </p:spTree>
    <p:extLst>
      <p:ext uri="{BB962C8B-B14F-4D97-AF65-F5344CB8AC3E}">
        <p14:creationId xmlns:p14="http://schemas.microsoft.com/office/powerpoint/2010/main" val="8944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56953198-107B-4562-B4A9-41685F23A63A}"/>
              </a:ext>
            </a:extLst>
          </p:cNvPr>
          <p:cNvSpPr txBox="1"/>
          <p:nvPr/>
        </p:nvSpPr>
        <p:spPr>
          <a:xfrm>
            <a:off x="686225" y="770799"/>
            <a:ext cx="7318292" cy="5867504"/>
          </a:xfrm>
          <a:prstGeom prst="rect">
            <a:avLst/>
          </a:prstGeom>
          <a:noFill/>
        </p:spPr>
        <p:txBody>
          <a:bodyPr wrap="square">
            <a:spAutoFit/>
          </a:bodyPr>
          <a:lstStyle/>
          <a:p>
            <a:pPr marL="63500">
              <a:spcBef>
                <a:spcPts val="915"/>
              </a:spcBef>
              <a:spcAft>
                <a:spcPts val="0"/>
              </a:spcAft>
            </a:pPr>
            <a:r>
              <a:rPr lang="es-ES" sz="2400" b="1" i="1" u="sng" dirty="0">
                <a:solidFill>
                  <a:srgbClr val="000000"/>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Control</a:t>
            </a:r>
            <a:r>
              <a:rPr lang="es-ES" sz="2400" b="1" i="1" u="sng" spc="-25" dirty="0">
                <a:solidFill>
                  <a:srgbClr val="000000"/>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r>
              <a:rPr lang="es-ES" sz="2400" b="1" i="1" u="sng" dirty="0">
                <a:solidFill>
                  <a:srgbClr val="000000"/>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de</a:t>
            </a:r>
            <a:r>
              <a:rPr lang="es-ES" sz="2400" b="1" i="1" u="sng" spc="-15" dirty="0">
                <a:solidFill>
                  <a:srgbClr val="000000"/>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 </a:t>
            </a:r>
            <a:r>
              <a:rPr lang="es-ES" sz="2400" b="1" i="1" u="sng" dirty="0">
                <a:solidFill>
                  <a:srgbClr val="000000"/>
                </a:solidFill>
                <a:effectLst/>
                <a:uFill>
                  <a:solidFill>
                    <a:srgbClr val="000000"/>
                  </a:solidFill>
                </a:uFill>
                <a:latin typeface="Arial" panose="020B0604020202020204" pitchFamily="34" charset="0"/>
                <a:ea typeface="Trebuchet MS" panose="020B0603020202020204" pitchFamily="34" charset="0"/>
                <a:cs typeface="Trebuchet MS" panose="020B0603020202020204" pitchFamily="34" charset="0"/>
              </a:rPr>
              <a:t>temperatura</a:t>
            </a:r>
            <a:endParaRPr lang="es-CL" sz="2400" b="1" i="1" u="sng" dirty="0">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R="85725" algn="just">
              <a:lnSpc>
                <a:spcPct val="106000"/>
              </a:lnSpc>
              <a:spcBef>
                <a:spcPts val="115"/>
              </a:spcBef>
              <a:spcAft>
                <a:spcPts val="0"/>
              </a:spcAft>
            </a:pPr>
            <a:r>
              <a:rPr lang="es-ES" sz="2400" dirty="0">
                <a:effectLst/>
                <a:latin typeface="Arial" panose="020B0604020202020204" pitchFamily="34" charset="0"/>
                <a:ea typeface="Tahoma" panose="020B0604030504040204" pitchFamily="34" charset="0"/>
              </a:rPr>
              <a:t>El control de temperatura de la farmacia se realiza en todos los espacios del local, tanto sala de</a:t>
            </a:r>
            <a:r>
              <a:rPr lang="es-ES" sz="2400" spc="5"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ventas,</a:t>
            </a:r>
            <a:r>
              <a:rPr lang="es-ES" sz="2400" spc="-60" dirty="0">
                <a:effectLst/>
                <a:latin typeface="Arial" panose="020B0604020202020204" pitchFamily="34" charset="0"/>
                <a:ea typeface="Tahoma" panose="020B0604030504040204" pitchFamily="34" charset="0"/>
              </a:rPr>
              <a:t> </a:t>
            </a:r>
            <a:r>
              <a:rPr lang="es-ES" sz="2400" spc="-5" dirty="0">
                <a:effectLst/>
                <a:latin typeface="Arial" panose="020B0604020202020204" pitchFamily="34" charset="0"/>
                <a:ea typeface="Tahoma" panose="020B0604030504040204" pitchFamily="34" charset="0"/>
              </a:rPr>
              <a:t>bodega</a:t>
            </a:r>
            <a:r>
              <a:rPr lang="es-ES" sz="2400" spc="-7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y</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refrigerador.</a:t>
            </a:r>
            <a:r>
              <a:rPr lang="es-ES" sz="2400" spc="-7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Este</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control</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consiste</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en</a:t>
            </a:r>
            <a:r>
              <a:rPr lang="es-ES" sz="2400" spc="-7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una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planilla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en</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donde</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se</a:t>
            </a:r>
            <a:r>
              <a:rPr lang="es-ES" sz="2400" spc="-5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toma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la</a:t>
            </a:r>
            <a:r>
              <a:rPr lang="es-ES" sz="2400" spc="-6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temperatura </a:t>
            </a:r>
            <a:r>
              <a:rPr lang="es-ES" sz="2400" spc="-24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que se</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registra con</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un</a:t>
            </a:r>
            <a:r>
              <a:rPr lang="es-ES" sz="2400" spc="-1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termómetro</a:t>
            </a:r>
            <a:r>
              <a:rPr lang="es-ES" sz="2400" spc="5"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de</a:t>
            </a:r>
            <a:r>
              <a:rPr lang="es-ES" sz="2400" spc="-1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mínimas</a:t>
            </a:r>
            <a:r>
              <a:rPr lang="es-ES" sz="2400" spc="-1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y</a:t>
            </a:r>
            <a:r>
              <a:rPr lang="es-ES" sz="2400" spc="-10" dirty="0">
                <a:effectLst/>
                <a:latin typeface="Arial" panose="020B0604020202020204" pitchFamily="34" charset="0"/>
                <a:ea typeface="Tahoma" panose="020B0604030504040204" pitchFamily="34" charset="0"/>
              </a:rPr>
              <a:t> </a:t>
            </a:r>
            <a:r>
              <a:rPr lang="es-ES" sz="2400" dirty="0">
                <a:effectLst/>
                <a:latin typeface="Arial" panose="020B0604020202020204" pitchFamily="34" charset="0"/>
                <a:ea typeface="Tahoma" panose="020B0604030504040204" pitchFamily="34" charset="0"/>
              </a:rPr>
              <a:t>máximas</a:t>
            </a:r>
            <a:endParaRPr lang="es-CL" sz="2400" dirty="0">
              <a:latin typeface="Tahoma" panose="020B0604030504040204" pitchFamily="34" charset="0"/>
              <a:ea typeface="Tahoma" panose="020B0604030504040204" pitchFamily="34" charset="0"/>
            </a:endParaRPr>
          </a:p>
          <a:p>
            <a:pPr marR="85725" algn="just">
              <a:lnSpc>
                <a:spcPct val="106000"/>
              </a:lnSpc>
              <a:spcBef>
                <a:spcPts val="115"/>
              </a:spcBef>
              <a:spcAft>
                <a:spcPts val="0"/>
              </a:spcAft>
            </a:pPr>
            <a:r>
              <a:rPr lang="es-ES" sz="2400" dirty="0">
                <a:solidFill>
                  <a:schemeClr val="accent6">
                    <a:lumMod val="50000"/>
                  </a:schemeClr>
                </a:solidFill>
                <a:effectLst/>
                <a:latin typeface="Arial" panose="020B0604020202020204" pitchFamily="34" charset="0"/>
                <a:ea typeface="Tahoma" panose="020B0604030504040204" pitchFamily="34" charset="0"/>
              </a:rPr>
              <a:t>Existe una planilla para cada zona de almacenaje en donde se registra la temperatura</a:t>
            </a:r>
            <a:r>
              <a:rPr lang="es-ES" sz="2400" spc="-235" dirty="0">
                <a:solidFill>
                  <a:schemeClr val="accent6">
                    <a:lumMod val="50000"/>
                  </a:schemeClr>
                </a:solidFill>
                <a:effectLst/>
                <a:latin typeface="Arial" panose="020B0604020202020204" pitchFamily="34" charset="0"/>
                <a:ea typeface="Tahoma" panose="020B0604030504040204" pitchFamily="34" charset="0"/>
              </a:rPr>
              <a:t> </a:t>
            </a:r>
            <a:r>
              <a:rPr lang="es-ES" sz="2400" dirty="0">
                <a:solidFill>
                  <a:schemeClr val="accent6">
                    <a:lumMod val="50000"/>
                  </a:schemeClr>
                </a:solidFill>
                <a:effectLst/>
                <a:latin typeface="Arial" panose="020B0604020202020204" pitchFamily="34" charset="0"/>
                <a:ea typeface="Tahoma" panose="020B0604030504040204" pitchFamily="34" charset="0"/>
              </a:rPr>
              <a:t>como</a:t>
            </a:r>
            <a:r>
              <a:rPr lang="es-ES" sz="2400" spc="-15" dirty="0">
                <a:solidFill>
                  <a:schemeClr val="accent6">
                    <a:lumMod val="50000"/>
                  </a:schemeClr>
                </a:solidFill>
                <a:effectLst/>
                <a:latin typeface="Arial" panose="020B0604020202020204" pitchFamily="34" charset="0"/>
                <a:ea typeface="Tahoma" panose="020B0604030504040204" pitchFamily="34" charset="0"/>
              </a:rPr>
              <a:t> </a:t>
            </a:r>
            <a:r>
              <a:rPr lang="es-ES" sz="2400" dirty="0">
                <a:solidFill>
                  <a:schemeClr val="accent6">
                    <a:lumMod val="50000"/>
                  </a:schemeClr>
                </a:solidFill>
                <a:effectLst/>
                <a:latin typeface="Arial" panose="020B0604020202020204" pitchFamily="34" charset="0"/>
                <a:ea typeface="Tahoma" panose="020B0604030504040204" pitchFamily="34" charset="0"/>
              </a:rPr>
              <a:t>mínimo</a:t>
            </a:r>
            <a:r>
              <a:rPr lang="es-ES" sz="2400" spc="5" dirty="0">
                <a:solidFill>
                  <a:schemeClr val="accent6">
                    <a:lumMod val="50000"/>
                  </a:schemeClr>
                </a:solidFill>
                <a:effectLst/>
                <a:latin typeface="Arial" panose="020B0604020202020204" pitchFamily="34" charset="0"/>
                <a:ea typeface="Tahoma" panose="020B0604030504040204" pitchFamily="34" charset="0"/>
              </a:rPr>
              <a:t> </a:t>
            </a:r>
            <a:r>
              <a:rPr lang="es-ES" sz="2400" dirty="0">
                <a:solidFill>
                  <a:schemeClr val="accent6">
                    <a:lumMod val="50000"/>
                  </a:schemeClr>
                </a:solidFill>
                <a:effectLst/>
                <a:latin typeface="Arial" panose="020B0604020202020204" pitchFamily="34" charset="0"/>
                <a:ea typeface="Tahoma" panose="020B0604030504040204" pitchFamily="34" charset="0"/>
              </a:rPr>
              <a:t>2</a:t>
            </a:r>
            <a:r>
              <a:rPr lang="es-ES" sz="2400" spc="-5" dirty="0">
                <a:solidFill>
                  <a:schemeClr val="accent6">
                    <a:lumMod val="50000"/>
                  </a:schemeClr>
                </a:solidFill>
                <a:effectLst/>
                <a:latin typeface="Arial" panose="020B0604020202020204" pitchFamily="34" charset="0"/>
                <a:ea typeface="Tahoma" panose="020B0604030504040204" pitchFamily="34" charset="0"/>
              </a:rPr>
              <a:t> </a:t>
            </a:r>
            <a:r>
              <a:rPr lang="es-ES" sz="2400" dirty="0">
                <a:solidFill>
                  <a:schemeClr val="accent6">
                    <a:lumMod val="50000"/>
                  </a:schemeClr>
                </a:solidFill>
                <a:effectLst/>
                <a:latin typeface="Arial" panose="020B0604020202020204" pitchFamily="34" charset="0"/>
                <a:ea typeface="Tahoma" panose="020B0604030504040204" pitchFamily="34" charset="0"/>
              </a:rPr>
              <a:t>veces</a:t>
            </a:r>
            <a:r>
              <a:rPr lang="es-ES" sz="2400" spc="-15" dirty="0">
                <a:solidFill>
                  <a:schemeClr val="accent6">
                    <a:lumMod val="50000"/>
                  </a:schemeClr>
                </a:solidFill>
                <a:effectLst/>
                <a:latin typeface="Arial" panose="020B0604020202020204" pitchFamily="34" charset="0"/>
                <a:ea typeface="Tahoma" panose="020B0604030504040204" pitchFamily="34" charset="0"/>
              </a:rPr>
              <a:t> </a:t>
            </a:r>
            <a:r>
              <a:rPr lang="es-ES" sz="2400" dirty="0">
                <a:solidFill>
                  <a:schemeClr val="accent6">
                    <a:lumMod val="50000"/>
                  </a:schemeClr>
                </a:solidFill>
                <a:effectLst/>
                <a:latin typeface="Arial" panose="020B0604020202020204" pitchFamily="34" charset="0"/>
                <a:ea typeface="Tahoma" panose="020B0604030504040204" pitchFamily="34" charset="0"/>
              </a:rPr>
              <a:t>al día (mañana/tarde)</a:t>
            </a:r>
            <a:endParaRPr lang="es-CL" sz="2400" dirty="0">
              <a:solidFill>
                <a:schemeClr val="accent6">
                  <a:lumMod val="50000"/>
                </a:schemeClr>
              </a:solidFill>
              <a:latin typeface="Tahoma" panose="020B0604030504040204" pitchFamily="34" charset="0"/>
              <a:ea typeface="Tahoma" panose="020B0604030504040204" pitchFamily="34" charset="0"/>
            </a:endParaRPr>
          </a:p>
          <a:p>
            <a:pPr marR="85725" algn="just">
              <a:lnSpc>
                <a:spcPct val="106000"/>
              </a:lnSpc>
              <a:spcBef>
                <a:spcPts val="115"/>
              </a:spcBef>
              <a:spcAft>
                <a:spcPts val="0"/>
              </a:spcAft>
            </a:pPr>
            <a:r>
              <a:rPr lang="es-ES" sz="2400" dirty="0">
                <a:solidFill>
                  <a:srgbClr val="FF0000"/>
                </a:solidFill>
                <a:effectLst/>
                <a:latin typeface="Arial" panose="020B0604020202020204" pitchFamily="34" charset="0"/>
                <a:ea typeface="Tahoma" panose="020B0604030504040204" pitchFamily="34" charset="0"/>
              </a:rPr>
              <a:t>Esta</a:t>
            </a:r>
            <a:r>
              <a:rPr lang="es-ES" sz="2400" spc="-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debe</a:t>
            </a:r>
            <a:r>
              <a:rPr lang="es-ES" sz="2400" spc="-1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ser</a:t>
            </a:r>
            <a:r>
              <a:rPr lang="es-ES" sz="2400" spc="-1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llenada</a:t>
            </a:r>
            <a:r>
              <a:rPr lang="es-ES" sz="2400" spc="-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diaria</a:t>
            </a:r>
            <a:r>
              <a:rPr lang="es-ES" sz="2400" spc="-1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y cada</a:t>
            </a:r>
            <a:r>
              <a:rPr lang="es-ES" sz="2400" spc="-20"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mes</a:t>
            </a:r>
            <a:r>
              <a:rPr lang="es-ES" sz="2400" spc="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se utiliza una</a:t>
            </a:r>
            <a:r>
              <a:rPr lang="es-ES" sz="2400" spc="-5" dirty="0">
                <a:solidFill>
                  <a:srgbClr val="FF0000"/>
                </a:solidFill>
                <a:effectLst/>
                <a:latin typeface="Arial" panose="020B0604020202020204" pitchFamily="34" charset="0"/>
                <a:ea typeface="Tahoma" panose="020B0604030504040204" pitchFamily="34" charset="0"/>
              </a:rPr>
              <a:t> </a:t>
            </a:r>
            <a:r>
              <a:rPr lang="es-ES" sz="2400" dirty="0">
                <a:solidFill>
                  <a:srgbClr val="FF0000"/>
                </a:solidFill>
                <a:effectLst/>
                <a:latin typeface="Arial" panose="020B0604020202020204" pitchFamily="34" charset="0"/>
                <a:ea typeface="Tahoma" panose="020B0604030504040204" pitchFamily="34" charset="0"/>
              </a:rPr>
              <a:t>nueva.</a:t>
            </a:r>
          </a:p>
          <a:p>
            <a:pPr marR="85725" algn="just">
              <a:lnSpc>
                <a:spcPct val="106000"/>
              </a:lnSpc>
              <a:spcBef>
                <a:spcPts val="115"/>
              </a:spcBef>
              <a:spcAft>
                <a:spcPts val="0"/>
              </a:spcAft>
            </a:pPr>
            <a:r>
              <a:rPr lang="es-ES" sz="2400" dirty="0">
                <a:solidFill>
                  <a:schemeClr val="accent1">
                    <a:lumMod val="75000"/>
                  </a:schemeClr>
                </a:solidFill>
                <a:effectLst/>
                <a:latin typeface="Arial" panose="020B0604020202020204" pitchFamily="34" charset="0"/>
                <a:ea typeface="Tahoma" panose="020B0604030504040204" pitchFamily="34" charset="0"/>
              </a:rPr>
              <a:t>Se</a:t>
            </a:r>
            <a:r>
              <a:rPr lang="es-ES" sz="2400" spc="-10"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mantiene</a:t>
            </a:r>
            <a:r>
              <a:rPr lang="es-ES" sz="2400" spc="-5"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almacenada</a:t>
            </a:r>
            <a:r>
              <a:rPr lang="es-ES" sz="2400" spc="-5"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las planillas</a:t>
            </a:r>
            <a:r>
              <a:rPr lang="es-ES" sz="2400" spc="-5"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de temperatura</a:t>
            </a:r>
            <a:r>
              <a:rPr lang="es-ES" sz="2400" spc="-15"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un</a:t>
            </a:r>
            <a:r>
              <a:rPr lang="es-ES" sz="2400" spc="-10" dirty="0">
                <a:solidFill>
                  <a:schemeClr val="accent1">
                    <a:lumMod val="75000"/>
                  </a:schemeClr>
                </a:solidFill>
                <a:effectLst/>
                <a:latin typeface="Arial" panose="020B0604020202020204" pitchFamily="34" charset="0"/>
                <a:ea typeface="Tahoma" panose="020B0604030504040204" pitchFamily="34" charset="0"/>
              </a:rPr>
              <a:t> </a:t>
            </a:r>
            <a:r>
              <a:rPr lang="es-ES" sz="2400" dirty="0">
                <a:solidFill>
                  <a:schemeClr val="accent1">
                    <a:lumMod val="75000"/>
                  </a:schemeClr>
                </a:solidFill>
                <a:effectLst/>
                <a:latin typeface="Arial" panose="020B0604020202020204" pitchFamily="34" charset="0"/>
                <a:ea typeface="Tahoma" panose="020B0604030504040204" pitchFamily="34" charset="0"/>
              </a:rPr>
              <a:t>año.</a:t>
            </a:r>
            <a:endParaRPr lang="es-CL" sz="2400" dirty="0">
              <a:solidFill>
                <a:schemeClr val="accent1">
                  <a:lumMod val="75000"/>
                </a:schemeClr>
              </a:solidFill>
              <a:effectLst/>
              <a:latin typeface="Tahoma" panose="020B0604030504040204" pitchFamily="34" charset="0"/>
              <a:ea typeface="Tahoma" panose="020B0604030504040204" pitchFamily="34" charset="0"/>
            </a:endParaRPr>
          </a:p>
          <a:p>
            <a:pPr marR="32385">
              <a:lnSpc>
                <a:spcPct val="105000"/>
              </a:lnSpc>
              <a:spcBef>
                <a:spcPts val="810"/>
              </a:spcBef>
              <a:spcAft>
                <a:spcPts val="0"/>
              </a:spcAft>
            </a:pPr>
            <a:endParaRPr lang="es-CL" sz="1100" dirty="0">
              <a:effectLst/>
              <a:latin typeface="Tahoma" panose="020B0604030504040204" pitchFamily="34" charset="0"/>
              <a:ea typeface="Courier New" panose="02070309020205020404" pitchFamily="49" charset="0"/>
            </a:endParaRPr>
          </a:p>
        </p:txBody>
      </p:sp>
      <p:pic>
        <p:nvPicPr>
          <p:cNvPr id="5" name="Imagen 4">
            <a:extLst>
              <a:ext uri="{FF2B5EF4-FFF2-40B4-BE49-F238E27FC236}">
                <a16:creationId xmlns:a16="http://schemas.microsoft.com/office/drawing/2014/main" id="{168F10B9-DFC8-467B-B97E-AEE5F822DAF7}"/>
              </a:ext>
            </a:extLst>
          </p:cNvPr>
          <p:cNvPicPr>
            <a:picLocks noChangeAspect="1"/>
          </p:cNvPicPr>
          <p:nvPr/>
        </p:nvPicPr>
        <p:blipFill>
          <a:blip r:embed="rId2"/>
          <a:stretch>
            <a:fillRect/>
          </a:stretch>
        </p:blipFill>
        <p:spPr>
          <a:xfrm>
            <a:off x="8821161" y="1122843"/>
            <a:ext cx="3196002" cy="2126794"/>
          </a:xfrm>
          <a:prstGeom prst="rect">
            <a:avLst/>
          </a:prstGeom>
        </p:spPr>
      </p:pic>
      <p:pic>
        <p:nvPicPr>
          <p:cNvPr id="6" name="Imagen 5">
            <a:extLst>
              <a:ext uri="{FF2B5EF4-FFF2-40B4-BE49-F238E27FC236}">
                <a16:creationId xmlns:a16="http://schemas.microsoft.com/office/drawing/2014/main" id="{D1CD2595-EB10-4402-AA77-17E2A82199AD}"/>
              </a:ext>
            </a:extLst>
          </p:cNvPr>
          <p:cNvPicPr>
            <a:picLocks noChangeAspect="1"/>
          </p:cNvPicPr>
          <p:nvPr/>
        </p:nvPicPr>
        <p:blipFill>
          <a:blip r:embed="rId3"/>
          <a:stretch>
            <a:fillRect/>
          </a:stretch>
        </p:blipFill>
        <p:spPr>
          <a:xfrm>
            <a:off x="8682210" y="4191037"/>
            <a:ext cx="3040398" cy="1708317"/>
          </a:xfrm>
          <a:prstGeom prst="rect">
            <a:avLst/>
          </a:prstGeom>
        </p:spPr>
      </p:pic>
    </p:spTree>
    <p:extLst>
      <p:ext uri="{BB962C8B-B14F-4D97-AF65-F5344CB8AC3E}">
        <p14:creationId xmlns:p14="http://schemas.microsoft.com/office/powerpoint/2010/main" val="426533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BODEGA</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8C711806-E6DE-4D0F-B1B6-F2D8E04E0B83}"/>
              </a:ext>
            </a:extLst>
          </p:cNvPr>
          <p:cNvSpPr txBox="1"/>
          <p:nvPr/>
        </p:nvSpPr>
        <p:spPr>
          <a:xfrm>
            <a:off x="1185059" y="2515284"/>
            <a:ext cx="9576726" cy="3266920"/>
          </a:xfrm>
          <a:prstGeom prst="rect">
            <a:avLst/>
          </a:prstGeom>
          <a:noFill/>
        </p:spPr>
        <p:txBody>
          <a:bodyPr wrap="square">
            <a:spAutoFit/>
          </a:bodyPr>
          <a:lstStyle/>
          <a:p>
            <a:pPr algn="just">
              <a:lnSpc>
                <a:spcPct val="107000"/>
              </a:lnSpc>
              <a:spcAft>
                <a:spcPts val="800"/>
              </a:spcAft>
            </a:pPr>
            <a:r>
              <a:rPr lang="es-ES_tradnl" sz="1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Inventarios que se realizan en los servicios de farmacia en Chile:</a:t>
            </a: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ES_tradnl" sz="1800" b="1" kern="100" dirty="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Inventario anual: </a:t>
            </a:r>
            <a:r>
              <a:rPr lang="es-ES_tradnl" sz="18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realiza cada año y se incluyen todos los productos que se comercializan en farmacia y pasan por la bodega. Permite  evaluar el control de las existencias en todo el año de trabajo.</a:t>
            </a:r>
          </a:p>
          <a:p>
            <a:pPr algn="just">
              <a:lnSpc>
                <a:spcPct val="107000"/>
              </a:lnSpc>
              <a:spcAft>
                <a:spcPts val="800"/>
              </a:spcAft>
            </a:pPr>
            <a:endParaRPr lang="es-C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_tradnl" sz="1800" b="1" kern="100" dirty="0">
                <a:solidFill>
                  <a:srgbClr val="44546A"/>
                </a:solidFill>
                <a:effectLst/>
                <a:latin typeface="Arial" panose="020B0604020202020204" pitchFamily="34" charset="0"/>
                <a:ea typeface="Times New Roman" panose="02020603050405020304" pitchFamily="18" charset="0"/>
              </a:rPr>
              <a:t>Inventario parcial o control de existencias periódicos: </a:t>
            </a:r>
            <a:r>
              <a:rPr lang="es-ES_tradnl" sz="1800" kern="100" dirty="0">
                <a:solidFill>
                  <a:srgbClr val="000000"/>
                </a:solidFill>
                <a:effectLst/>
                <a:latin typeface="Arial" panose="020B0604020202020204" pitchFamily="34" charset="0"/>
                <a:ea typeface="Times New Roman" panose="02020603050405020304" pitchFamily="18" charset="0"/>
              </a:rPr>
              <a:t>Se aplica de forma parcial y  ante situaciones  que lo justifiquen en el servicio de faramcia  y bodega. Se incluyen los productos que se comercializan y debe revisarse su existencia por algúna razón necesaria (vencimientos, robos, pérdidas, alerta sanitaria).Permite  evaluar el control de las existencias de insumos</a:t>
            </a:r>
            <a:endParaRPr lang="es-CL" dirty="0"/>
          </a:p>
        </p:txBody>
      </p:sp>
    </p:spTree>
    <p:extLst>
      <p:ext uri="{BB962C8B-B14F-4D97-AF65-F5344CB8AC3E}">
        <p14:creationId xmlns:p14="http://schemas.microsoft.com/office/powerpoint/2010/main" val="267710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7874535"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BODEGA-RESULTADOS DE APRENDIZAJE</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AFC1B616-8924-4D84-AC97-4A098656151E}"/>
              </a:ext>
            </a:extLst>
          </p:cNvPr>
          <p:cNvSpPr txBox="1"/>
          <p:nvPr/>
        </p:nvSpPr>
        <p:spPr>
          <a:xfrm>
            <a:off x="340997" y="2698164"/>
            <a:ext cx="10537549" cy="2585323"/>
          </a:xfrm>
          <a:prstGeom prst="rect">
            <a:avLst/>
          </a:prstGeom>
          <a:noFill/>
        </p:spPr>
        <p:txBody>
          <a:bodyPr wrap="square" rtlCol="0">
            <a:spAutoFit/>
          </a:bodyPr>
          <a:lstStyle/>
          <a:p>
            <a:pPr marL="1600200" lvl="3" indent="-2286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Reconocer componentes del proceso de almacenamiento en las bodegas de farmacia o droguerias.</a:t>
            </a:r>
            <a:endParaRPr lang="es-CL" sz="2400" dirty="0">
              <a:effectLst/>
              <a:latin typeface="Tahoma" panose="020B0604030504040204" pitchFamily="34" charset="0"/>
              <a:ea typeface="Tahoma" panose="020B0604030504040204" pitchFamily="34" charset="0"/>
            </a:endParaRPr>
          </a:p>
          <a:p>
            <a:pPr marL="1600200" lvl="3" indent="-2286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Enumerar elementos de legislación asociados al almacenamiento y conservación de medicamentos.</a:t>
            </a:r>
            <a:endParaRPr lang="es-CL" sz="2400" dirty="0">
              <a:effectLst/>
              <a:latin typeface="Tahoma" panose="020B0604030504040204" pitchFamily="34" charset="0"/>
              <a:ea typeface="Tahoma" panose="020B0604030504040204" pitchFamily="34" charset="0"/>
            </a:endParaRPr>
          </a:p>
          <a:p>
            <a:pPr marL="1600200" lvl="3" indent="-228600" algn="just">
              <a:buFont typeface="Symbol" panose="05050102010706020507" pitchFamily="18" charset="2"/>
              <a:buChar char=""/>
            </a:pPr>
            <a:r>
              <a:rPr lang="es-ES" sz="2400" dirty="0">
                <a:effectLst/>
                <a:latin typeface="Arial" panose="020B0604020202020204" pitchFamily="34" charset="0"/>
                <a:ea typeface="Tahoma" panose="020B0604030504040204" pitchFamily="34" charset="0"/>
              </a:rPr>
              <a:t>Reconocer la importancia del trabajo de las droguerias para garantizar los servicios de salud.</a:t>
            </a:r>
            <a:endParaRPr lang="es-CL" sz="2400" dirty="0">
              <a:effectLst/>
              <a:latin typeface="Tahoma" panose="020B0604030504040204" pitchFamily="34" charset="0"/>
              <a:ea typeface="Tahoma" panose="020B0604030504040204" pitchFamily="34" charset="0"/>
            </a:endParaRPr>
          </a:p>
          <a:p>
            <a:endParaRPr lang="es-CL" dirty="0"/>
          </a:p>
        </p:txBody>
      </p:sp>
    </p:spTree>
    <p:extLst>
      <p:ext uri="{BB962C8B-B14F-4D97-AF65-F5344CB8AC3E}">
        <p14:creationId xmlns:p14="http://schemas.microsoft.com/office/powerpoint/2010/main" val="18812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COMPRAS</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26E77669-83FF-4A61-AC69-00633FD23C01}"/>
              </a:ext>
            </a:extLst>
          </p:cNvPr>
          <p:cNvSpPr txBox="1"/>
          <p:nvPr/>
        </p:nvSpPr>
        <p:spPr>
          <a:xfrm>
            <a:off x="791163" y="2018806"/>
            <a:ext cx="9548590" cy="4459491"/>
          </a:xfrm>
          <a:prstGeom prst="rect">
            <a:avLst/>
          </a:prstGeom>
          <a:noFill/>
        </p:spPr>
        <p:txBody>
          <a:bodyPr wrap="square" rtlCol="0">
            <a:spAutoFit/>
          </a:bodyPr>
          <a:lstStyle/>
          <a:p>
            <a:pPr algn="just">
              <a:lnSpc>
                <a:spcPct val="107000"/>
              </a:lnSpc>
              <a:spcAft>
                <a:spcPts val="800"/>
              </a:spcAft>
            </a:pPr>
            <a:r>
              <a:rPr lang="es-CL"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realizar una adecuada gestión de compras se debe tener en cuenta lo siguiente:</a:t>
            </a:r>
            <a:endParaRPr lang="es-CL"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lvl="3" indent="-228600" algn="just">
              <a:buFont typeface="Symbol" panose="05050102010706020507" pitchFamily="18" charset="2"/>
              <a:buChar char=""/>
            </a:pPr>
            <a:r>
              <a:rPr lang="es-ES" sz="2000" dirty="0">
                <a:effectLst/>
                <a:latin typeface="Arial" panose="020B0604020202020204" pitchFamily="34" charset="0"/>
                <a:ea typeface="Tahoma" panose="020B0604030504040204" pitchFamily="34" charset="0"/>
              </a:rPr>
              <a:t>Los convenios de compra de las unidades de farmacia debe encontrarse actualizados y contemplar los datos de los proveedores garantizando una adecuada facturación de productos sobre todo en caso de requerir la devolución de algún insumo.</a:t>
            </a:r>
            <a:endParaRPr lang="es-CL" sz="2000" dirty="0">
              <a:effectLst/>
              <a:latin typeface="Tahoma" panose="020B0604030504040204" pitchFamily="34" charset="0"/>
              <a:ea typeface="Tahoma" panose="020B0604030504040204" pitchFamily="34" charset="0"/>
            </a:endParaRPr>
          </a:p>
          <a:p>
            <a:pPr marL="1600200" lvl="3" indent="-228600" algn="just">
              <a:buFont typeface="Symbol" panose="05050102010706020507" pitchFamily="18" charset="2"/>
              <a:buChar char=""/>
            </a:pPr>
            <a:r>
              <a:rPr lang="es-ES" sz="2000" dirty="0">
                <a:effectLst/>
                <a:latin typeface="Tahoma" panose="020B0604030504040204" pitchFamily="34" charset="0"/>
                <a:ea typeface="Tahoma" panose="020B0604030504040204" pitchFamily="34" charset="0"/>
              </a:rPr>
              <a:t>Crear un Plan de Compras orientado al Plan de Venta (convirtiendo en productos de mayor</a:t>
            </a:r>
            <a:r>
              <a:rPr lang="es-ES" sz="2000" spc="-240"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rotación</a:t>
            </a:r>
            <a:r>
              <a:rPr lang="es-ES" sz="2000" spc="-10"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aquellos que</a:t>
            </a:r>
            <a:r>
              <a:rPr lang="es-ES" sz="2000" spc="-10"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hemos comprado</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con</a:t>
            </a:r>
            <a:r>
              <a:rPr lang="es-ES" sz="2000" spc="-20"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mejor</a:t>
            </a:r>
            <a:r>
              <a:rPr lang="es-ES" sz="2000" spc="-1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margen) y</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al</a:t>
            </a:r>
            <a:r>
              <a:rPr lang="es-ES" sz="2000" spc="-1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cliente.</a:t>
            </a:r>
            <a:endParaRPr lang="es-CL" sz="2000" dirty="0">
              <a:effectLst/>
              <a:latin typeface="Tahoma" panose="020B0604030504040204" pitchFamily="34" charset="0"/>
              <a:ea typeface="Tahoma" panose="020B0604030504040204" pitchFamily="34" charset="0"/>
            </a:endParaRPr>
          </a:p>
          <a:p>
            <a:pPr marL="1600200" lvl="3" indent="-228600" algn="just">
              <a:buFont typeface="Symbol" panose="05050102010706020507" pitchFamily="18" charset="2"/>
              <a:buChar char=""/>
            </a:pPr>
            <a:r>
              <a:rPr lang="es-ES" sz="2000" dirty="0">
                <a:effectLst/>
                <a:latin typeface="Tahoma" panose="020B0604030504040204" pitchFamily="34" charset="0"/>
                <a:ea typeface="Tahoma" panose="020B0604030504040204" pitchFamily="34" charset="0"/>
              </a:rPr>
              <a:t>Búsqueda y evaluación de proveedores: uno de los pilares fundamentales dentro de la</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Gestión de Compras. Se debe considerar, a la hora de seleccionar un proveedor diferentes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aspectos como son los criterios técnicos (como la capacidad de suministrar productos con</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las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especificaciones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que</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estamos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demandando),</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de</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gestión,</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recursos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humanos</a:t>
            </a:r>
            <a:r>
              <a:rPr lang="es-ES" sz="2000" spc="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o</a:t>
            </a:r>
            <a:r>
              <a:rPr lang="es-ES" sz="2000" spc="-235" dirty="0">
                <a:effectLst/>
                <a:latin typeface="Tahoma" panose="020B0604030504040204" pitchFamily="34" charset="0"/>
                <a:ea typeface="Tahoma" panose="020B0604030504040204" pitchFamily="34" charset="0"/>
              </a:rPr>
              <a:t> </a:t>
            </a:r>
            <a:r>
              <a:rPr lang="es-ES" sz="2000" dirty="0">
                <a:effectLst/>
                <a:latin typeface="Tahoma" panose="020B0604030504040204" pitchFamily="34" charset="0"/>
                <a:ea typeface="Tahoma" panose="020B0604030504040204" pitchFamily="34" charset="0"/>
              </a:rPr>
              <a:t>financieros.</a:t>
            </a:r>
            <a:endParaRPr lang="es-CL" sz="2000" dirty="0">
              <a:effectLst/>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88659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GESTIÓN DE COMPRAS</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Proceso de compra-venta: 5 pasos para diseñarlo de forma exitosa">
            <a:extLst>
              <a:ext uri="{FF2B5EF4-FFF2-40B4-BE49-F238E27FC236}">
                <a16:creationId xmlns:a16="http://schemas.microsoft.com/office/drawing/2014/main" id="{65C5B75E-D7B8-4DB1-9BEF-B8DE7CF34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01" y="2419597"/>
            <a:ext cx="3682955" cy="201880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1125AE29-D561-46E6-AD4C-AD29AF7A1669}"/>
              </a:ext>
            </a:extLst>
          </p:cNvPr>
          <p:cNvPicPr>
            <a:picLocks noChangeAspect="1"/>
          </p:cNvPicPr>
          <p:nvPr/>
        </p:nvPicPr>
        <p:blipFill>
          <a:blip r:embed="rId3"/>
          <a:stretch>
            <a:fillRect/>
          </a:stretch>
        </p:blipFill>
        <p:spPr>
          <a:xfrm>
            <a:off x="4715722" y="3526558"/>
            <a:ext cx="7090111" cy="2639525"/>
          </a:xfrm>
          <a:prstGeom prst="rect">
            <a:avLst/>
          </a:prstGeom>
        </p:spPr>
      </p:pic>
    </p:spTree>
    <p:extLst>
      <p:ext uri="{BB962C8B-B14F-4D97-AF65-F5344CB8AC3E}">
        <p14:creationId xmlns:p14="http://schemas.microsoft.com/office/powerpoint/2010/main" val="376567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376676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NEGOCIACION</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7D06E899-5D40-4C7B-A22E-612EFE591BA0}"/>
              </a:ext>
            </a:extLst>
          </p:cNvPr>
          <p:cNvPicPr>
            <a:picLocks noChangeAspect="1"/>
          </p:cNvPicPr>
          <p:nvPr/>
        </p:nvPicPr>
        <p:blipFill>
          <a:blip r:embed="rId2"/>
          <a:stretch>
            <a:fillRect/>
          </a:stretch>
        </p:blipFill>
        <p:spPr>
          <a:xfrm>
            <a:off x="7176198" y="2635860"/>
            <a:ext cx="3505200" cy="1304925"/>
          </a:xfrm>
          <a:prstGeom prst="rect">
            <a:avLst/>
          </a:prstGeom>
        </p:spPr>
      </p:pic>
      <p:pic>
        <p:nvPicPr>
          <p:cNvPr id="3" name="Imagen 2">
            <a:extLst>
              <a:ext uri="{FF2B5EF4-FFF2-40B4-BE49-F238E27FC236}">
                <a16:creationId xmlns:a16="http://schemas.microsoft.com/office/drawing/2014/main" id="{F88A03A5-0CCD-4071-B3CD-65C3C88F4862}"/>
              </a:ext>
            </a:extLst>
          </p:cNvPr>
          <p:cNvPicPr>
            <a:picLocks noChangeAspect="1"/>
          </p:cNvPicPr>
          <p:nvPr/>
        </p:nvPicPr>
        <p:blipFill>
          <a:blip r:embed="rId3"/>
          <a:stretch>
            <a:fillRect/>
          </a:stretch>
        </p:blipFill>
        <p:spPr>
          <a:xfrm>
            <a:off x="7580875" y="3940785"/>
            <a:ext cx="3426718" cy="2369880"/>
          </a:xfrm>
          <a:prstGeom prst="rect">
            <a:avLst/>
          </a:prstGeom>
        </p:spPr>
      </p:pic>
      <p:sp>
        <p:nvSpPr>
          <p:cNvPr id="4" name="CuadroTexto 3">
            <a:extLst>
              <a:ext uri="{FF2B5EF4-FFF2-40B4-BE49-F238E27FC236}">
                <a16:creationId xmlns:a16="http://schemas.microsoft.com/office/drawing/2014/main" id="{F12C9FE8-0428-42C6-AF2F-6674893360A3}"/>
              </a:ext>
            </a:extLst>
          </p:cNvPr>
          <p:cNvSpPr txBox="1"/>
          <p:nvPr/>
        </p:nvSpPr>
        <p:spPr>
          <a:xfrm>
            <a:off x="740196" y="2859811"/>
            <a:ext cx="6233663" cy="2031325"/>
          </a:xfrm>
          <a:prstGeom prst="rect">
            <a:avLst/>
          </a:prstGeom>
          <a:noFill/>
        </p:spPr>
        <p:txBody>
          <a:bodyPr wrap="square" rtlCol="0">
            <a:spAutoFit/>
          </a:bodyPr>
          <a:lstStyle/>
          <a:p>
            <a:r>
              <a:rPr lang="es-ES" dirty="0"/>
              <a:t>Determinar el precio óptimo: cuanto mejor conozcamos los precios del mercado y los costes de un producto- mayor ventaja se obtendrá en la negociación.</a:t>
            </a:r>
          </a:p>
          <a:p>
            <a:endParaRPr lang="es-ES" dirty="0"/>
          </a:p>
          <a:p>
            <a:r>
              <a:rPr lang="es-ES" dirty="0"/>
              <a:t>Este análisis de precios se puede realizar con diferentes métodos: estudio de precios en el mercado, esto nos ayudará a conocer si el precio que nos da el proveedor es razonable.</a:t>
            </a:r>
            <a:endParaRPr lang="es-CL" dirty="0"/>
          </a:p>
        </p:txBody>
      </p:sp>
      <p:sp>
        <p:nvSpPr>
          <p:cNvPr id="7" name="CuadroTexto 6">
            <a:extLst>
              <a:ext uri="{FF2B5EF4-FFF2-40B4-BE49-F238E27FC236}">
                <a16:creationId xmlns:a16="http://schemas.microsoft.com/office/drawing/2014/main" id="{69327A45-D469-4A5B-B93A-476D1C467823}"/>
              </a:ext>
            </a:extLst>
          </p:cNvPr>
          <p:cNvSpPr txBox="1"/>
          <p:nvPr/>
        </p:nvSpPr>
        <p:spPr>
          <a:xfrm>
            <a:off x="740196" y="5139792"/>
            <a:ext cx="6082635" cy="923330"/>
          </a:xfrm>
          <a:prstGeom prst="rect">
            <a:avLst/>
          </a:prstGeom>
          <a:noFill/>
        </p:spPr>
        <p:txBody>
          <a:bodyPr wrap="square" rtlCol="0">
            <a:spAutoFit/>
          </a:bodyPr>
          <a:lstStyle/>
          <a:p>
            <a:r>
              <a:rPr lang="es-ES" dirty="0"/>
              <a:t>Determinar cual va a ser el PEDIDO MÍNIMO , la forma de pago, fechas de entrega, posibles descuentos, especiales y escalado de bonificaciones</a:t>
            </a:r>
            <a:endParaRPr lang="es-CL" dirty="0"/>
          </a:p>
        </p:txBody>
      </p:sp>
    </p:spTree>
    <p:extLst>
      <p:ext uri="{BB962C8B-B14F-4D97-AF65-F5344CB8AC3E}">
        <p14:creationId xmlns:p14="http://schemas.microsoft.com/office/powerpoint/2010/main" val="286175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A52D40F5-9822-41EB-92C6-E2FCDD67A39A}"/>
              </a:ext>
            </a:extLst>
          </p:cNvPr>
          <p:cNvSpPr txBox="1"/>
          <p:nvPr/>
        </p:nvSpPr>
        <p:spPr>
          <a:xfrm>
            <a:off x="850721" y="827070"/>
            <a:ext cx="10582422" cy="5710281"/>
          </a:xfrm>
          <a:prstGeom prst="rect">
            <a:avLst/>
          </a:prstGeom>
          <a:noFill/>
        </p:spPr>
        <p:txBody>
          <a:bodyPr wrap="square">
            <a:spAutoFit/>
          </a:bodyPr>
          <a:lstStyle/>
          <a:p>
            <a:pPr marR="1804670">
              <a:lnSpc>
                <a:spcPct val="107000"/>
              </a:lnSpc>
              <a:spcAft>
                <a:spcPts val="800"/>
              </a:spcAft>
              <a:tabLst>
                <a:tab pos="227965" algn="l"/>
                <a:tab pos="534670" algn="l"/>
              </a:tabLst>
            </a:pP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Existen</a:t>
            </a:r>
            <a:r>
              <a:rPr lang="es-CL" sz="2400" b="1" kern="1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otros</a:t>
            </a:r>
            <a:r>
              <a:rPr lang="es-CL" sz="2400" b="1" kern="1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factores</a:t>
            </a:r>
            <a:r>
              <a:rPr lang="es-CL" sz="2400" b="1" kern="1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 también</a:t>
            </a:r>
            <a:r>
              <a:rPr lang="es-CL" sz="2400" b="1" kern="100" spc="-1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es-CL" sz="2400" b="1" kern="100"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que</a:t>
            </a:r>
            <a:r>
              <a:rPr lang="es-CL" sz="2400" b="1" kern="100"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tener</a:t>
            </a:r>
            <a:r>
              <a:rPr lang="es-CL" sz="2400" b="1" kern="1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a:t>
            </a:r>
            <a:r>
              <a:rPr lang="es-CL" sz="2400" b="1" kern="100"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24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cuenta:</a:t>
            </a:r>
            <a:endParaRPr lang="es-CL"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Debemos</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conocer</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el</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margen</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cada categoría</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y relacionar la</a:t>
            </a:r>
            <a:r>
              <a:rPr lang="es-ES" sz="2400"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marca</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con</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el resto.</a:t>
            </a:r>
            <a:endParaRPr lang="es-CL" sz="2400" dirty="0">
              <a:effectLst/>
              <a:latin typeface="Tahoma" panose="020B0604030504040204" pitchFamily="34" charset="0"/>
              <a:ea typeface="Courier New" panose="02070309020205020404" pitchFamily="49" charset="0"/>
            </a:endParaRPr>
          </a:p>
          <a:p>
            <a:r>
              <a:rPr lang="es-ES" sz="2400" dirty="0">
                <a:effectLst/>
                <a:latin typeface="Arial" panose="020B0604020202020204" pitchFamily="34" charset="0"/>
                <a:ea typeface="Tahoma" panose="020B0604030504040204" pitchFamily="34" charset="0"/>
              </a:rPr>
              <a:t> </a:t>
            </a:r>
            <a:endParaRPr lang="es-CL" sz="2400" dirty="0">
              <a:effectLst/>
              <a:latin typeface="Tahoma" panose="020B0604030504040204" pitchFamily="34" charset="0"/>
              <a:ea typeface="Tahoma" panose="020B0604030504040204" pitchFamily="34" charset="0"/>
            </a:endParaRPr>
          </a:p>
          <a:p>
            <a:pPr marL="742950" marR="85725" lvl="1" indent="-285750" algn="just">
              <a:lnSpc>
                <a:spcPct val="105000"/>
              </a:lnSpc>
              <a:spcBef>
                <a:spcPts val="5"/>
              </a:spcBef>
              <a:spcAft>
                <a:spcPts val="0"/>
              </a:spcAft>
              <a:buSzPts val="1100"/>
              <a:buFont typeface="Courier New" panose="02070309020205020404" pitchFamily="49" charset="0"/>
              <a:buChar char="o"/>
              <a:tabLst>
                <a:tab pos="991870" algn="l"/>
              </a:tabLst>
            </a:pPr>
            <a:r>
              <a:rPr lang="es-ES" sz="2400" spc="-5" dirty="0">
                <a:effectLst/>
                <a:latin typeface="Arial" panose="020B0604020202020204" pitchFamily="34" charset="0"/>
                <a:ea typeface="Courier New" panose="02070309020205020404" pitchFamily="49" charset="0"/>
              </a:rPr>
              <a:t>Hay</a:t>
            </a:r>
            <a:r>
              <a:rPr lang="es-ES" sz="2400" spc="-45"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que</a:t>
            </a:r>
            <a:r>
              <a:rPr lang="es-ES" sz="2400" spc="-55"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conocer</a:t>
            </a:r>
            <a:r>
              <a:rPr lang="es-ES" sz="2400" spc="-55"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la</a:t>
            </a:r>
            <a:r>
              <a:rPr lang="es-ES" sz="2400" spc="-60"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forma</a:t>
            </a:r>
            <a:r>
              <a:rPr lang="es-ES" sz="2400" spc="-60"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de</a:t>
            </a:r>
            <a:r>
              <a:rPr lang="es-ES" sz="2400" spc="-45" dirty="0">
                <a:effectLst/>
                <a:latin typeface="Arial" panose="020B0604020202020204" pitchFamily="34" charset="0"/>
                <a:ea typeface="Courier New" panose="02070309020205020404" pitchFamily="49" charset="0"/>
              </a:rPr>
              <a:t> </a:t>
            </a:r>
            <a:r>
              <a:rPr lang="es-ES" sz="2400" spc="-5" dirty="0">
                <a:effectLst/>
                <a:latin typeface="Arial" panose="020B0604020202020204" pitchFamily="34" charset="0"/>
                <a:ea typeface="Courier New" panose="02070309020205020404" pitchFamily="49" charset="0"/>
              </a:rPr>
              <a:t>pago</a:t>
            </a:r>
            <a:r>
              <a:rPr lang="es-ES" sz="2400" spc="-4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5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cada</a:t>
            </a:r>
            <a:r>
              <a:rPr lang="es-ES" sz="2400" spc="-5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pedido,</a:t>
            </a:r>
            <a:r>
              <a:rPr lang="es-ES" sz="2400" spc="-6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pues</a:t>
            </a:r>
            <a:r>
              <a:rPr lang="es-ES" sz="2400" spc="-4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es</a:t>
            </a:r>
            <a:r>
              <a:rPr lang="es-ES" sz="2400" spc="-5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hay</a:t>
            </a:r>
            <a:r>
              <a:rPr lang="es-ES" sz="2400" spc="-4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prever</a:t>
            </a:r>
            <a:r>
              <a:rPr lang="es-ES" sz="2400" spc="-5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tener</a:t>
            </a:r>
            <a:r>
              <a:rPr lang="es-ES" sz="2400" spc="-7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vendida</a:t>
            </a:r>
            <a:r>
              <a:rPr lang="es-ES" sz="2400" spc="-23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la</a:t>
            </a:r>
            <a:r>
              <a:rPr lang="es-ES" sz="2400" spc="-2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mayor</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parte</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los</a:t>
            </a:r>
            <a:r>
              <a:rPr lang="es-ES" sz="2400"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productos</a:t>
            </a:r>
            <a:r>
              <a:rPr lang="es-ES" sz="2400" spc="-3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adquiridos</a:t>
            </a:r>
            <a:r>
              <a:rPr lang="es-ES" sz="2400" spc="-3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antes</a:t>
            </a:r>
            <a:r>
              <a:rPr lang="es-ES" sz="2400" spc="-3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2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su</a:t>
            </a:r>
            <a:r>
              <a:rPr lang="es-ES" sz="2400" spc="-2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vencimiento,</a:t>
            </a:r>
            <a:r>
              <a:rPr lang="es-ES" sz="2400" spc="-3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evitando</a:t>
            </a:r>
            <a:r>
              <a:rPr lang="es-ES" sz="2400" spc="-2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en</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la</a:t>
            </a:r>
            <a:r>
              <a:rPr lang="es-ES" sz="2400" spc="-23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medida</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de</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lo</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posible</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un</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stock</a:t>
            </a:r>
            <a:r>
              <a:rPr lang="es-ES" sz="2400" spc="-1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sobredimensionado.</a:t>
            </a:r>
            <a:endParaRPr lang="es-CL" sz="2400" dirty="0">
              <a:effectLst/>
              <a:latin typeface="Tahoma" panose="020B0604030504040204" pitchFamily="34" charset="0"/>
              <a:ea typeface="Courier New" panose="02070309020205020404" pitchFamily="49" charset="0"/>
            </a:endParaRPr>
          </a:p>
          <a:p>
            <a:pPr algn="just">
              <a:lnSpc>
                <a:spcPct val="105000"/>
              </a:lnSpc>
              <a:spcAft>
                <a:spcPts val="800"/>
              </a:spcAft>
            </a:pPr>
            <a:r>
              <a:rPr lang="es-CL" sz="24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L"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86360" lvl="1" indent="-285750" algn="just">
              <a:lnSpc>
                <a:spcPct val="106000"/>
              </a:lnSpc>
              <a:spcBef>
                <a:spcPts val="285"/>
              </a:spcBef>
              <a:spcAft>
                <a:spcPts val="0"/>
              </a:spcAft>
              <a:buSzPts val="1100"/>
              <a:buFont typeface="Courier New" panose="02070309020205020404" pitchFamily="49" charset="0"/>
              <a:buChar char="o"/>
              <a:tabLst>
                <a:tab pos="991870" algn="l"/>
              </a:tabLst>
            </a:pPr>
            <a:r>
              <a:rPr lang="es-ES" sz="2400" dirty="0">
                <a:effectLst/>
                <a:latin typeface="Arial" panose="020B0604020202020204" pitchFamily="34" charset="0"/>
                <a:ea typeface="Courier New" panose="02070309020205020404" pitchFamily="49" charset="0"/>
              </a:rPr>
              <a:t>Por último, quiero señalar la importancia de estar muy atento a las campañas</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publicitarias que las distintas marcas llevan a cabo en los medios de comunicación,</a:t>
            </a:r>
            <a:r>
              <a:rPr lang="es-ES" sz="2400" spc="-23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porque esto nos permitirá adelantarnos a la demanda que estas campañas tienen</a:t>
            </a:r>
            <a:r>
              <a:rPr lang="es-ES" sz="2400" spc="-240"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sobre</a:t>
            </a:r>
            <a:r>
              <a:rPr lang="es-ES" sz="2400" spc="-1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el público</a:t>
            </a:r>
            <a:r>
              <a:rPr lang="es-ES" sz="2400" spc="-5" dirty="0">
                <a:effectLst/>
                <a:latin typeface="Arial" panose="020B0604020202020204" pitchFamily="34" charset="0"/>
                <a:ea typeface="Courier New" panose="02070309020205020404" pitchFamily="49" charset="0"/>
              </a:rPr>
              <a:t> </a:t>
            </a:r>
            <a:r>
              <a:rPr lang="es-ES" sz="2400" dirty="0">
                <a:effectLst/>
                <a:latin typeface="Arial" panose="020B0604020202020204" pitchFamily="34" charset="0"/>
                <a:ea typeface="Courier New" panose="02070309020205020404" pitchFamily="49" charset="0"/>
              </a:rPr>
              <a:t>final</a:t>
            </a:r>
            <a:r>
              <a:rPr lang="es-ES" sz="2400" dirty="0">
                <a:effectLst/>
                <a:latin typeface="Tahoma" panose="020B0604030504040204" pitchFamily="34" charset="0"/>
                <a:ea typeface="Courier New" panose="02070309020205020404" pitchFamily="49" charset="0"/>
              </a:rPr>
              <a:t>.</a:t>
            </a:r>
            <a:endParaRPr lang="es-CL" sz="2400" dirty="0">
              <a:effectLst/>
              <a:latin typeface="Tahoma" panose="020B0604030504040204" pitchFamily="34" charset="0"/>
              <a:ea typeface="Courier New" panose="02070309020205020404" pitchFamily="49" charset="0"/>
            </a:endParaRPr>
          </a:p>
        </p:txBody>
      </p:sp>
    </p:spTree>
    <p:extLst>
      <p:ext uri="{BB962C8B-B14F-4D97-AF65-F5344CB8AC3E}">
        <p14:creationId xmlns:p14="http://schemas.microsoft.com/office/powerpoint/2010/main" val="231916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8184024"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BUENAS PRÁCTICAS DE ALMACENAMIENTO</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Compras de farmacias y boticas a ...">
            <a:extLst>
              <a:ext uri="{FF2B5EF4-FFF2-40B4-BE49-F238E27FC236}">
                <a16:creationId xmlns:a16="http://schemas.microsoft.com/office/drawing/2014/main" id="{DF3EF6CE-277D-4BD9-AF42-26E4EBCC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21" y="2188232"/>
            <a:ext cx="6565958" cy="375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8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EC30744-6FEE-4B85-AA21-8C77B7850673}"/>
              </a:ext>
            </a:extLst>
          </p:cNvPr>
          <p:cNvSpPr>
            <a:spLocks noGrp="1"/>
          </p:cNvSpPr>
          <p:nvPr>
            <p:ph type="title"/>
          </p:nvPr>
        </p:nvSpPr>
        <p:spPr>
          <a:xfrm>
            <a:off x="1185059" y="770799"/>
            <a:ext cx="7114879" cy="1156566"/>
          </a:xfrm>
        </p:spPr>
        <p:txBody>
          <a:bodyPr vert="horz" lIns="91440" tIns="45720" rIns="91440" bIns="45720" rtlCol="0" anchor="ctr">
            <a:normAutofit/>
          </a:bodyPr>
          <a:lstStyle/>
          <a:p>
            <a:r>
              <a:rPr lang="en-US" sz="2400" b="1" dirty="0"/>
              <a:t> </a:t>
            </a:r>
            <a:r>
              <a:rPr lang="en-US" sz="2800" b="1" dirty="0">
                <a:solidFill>
                  <a:schemeClr val="accent1">
                    <a:lumMod val="50000"/>
                  </a:schemeClr>
                </a:solidFill>
              </a:rPr>
              <a:t>BUENAS PRACTICAS DE ALMACENAMIENTO</a:t>
            </a:r>
          </a:p>
        </p:txBody>
      </p:sp>
      <p:sp>
        <p:nvSpPr>
          <p:cNvPr id="22" name="Rectangle 21">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C2514A25-8447-4360-9F07-F5FA3E164463}"/>
              </a:ext>
            </a:extLst>
          </p:cNvPr>
          <p:cNvSpPr txBox="1"/>
          <p:nvPr/>
        </p:nvSpPr>
        <p:spPr>
          <a:xfrm>
            <a:off x="864392" y="2377518"/>
            <a:ext cx="6671604" cy="4121769"/>
          </a:xfrm>
          <a:prstGeom prst="rect">
            <a:avLst/>
          </a:prstGeom>
          <a:noFill/>
        </p:spPr>
        <p:txBody>
          <a:bodyPr wrap="square">
            <a:spAutoFit/>
          </a:bodyPr>
          <a:lstStyle/>
          <a:p>
            <a:pPr marR="85090" algn="just">
              <a:lnSpc>
                <a:spcPct val="107000"/>
              </a:lnSpc>
            </a:pPr>
            <a:r>
              <a:rPr lang="es-ES" sz="2000" dirty="0">
                <a:effectLst/>
                <a:latin typeface="Arial" panose="020B0604020202020204" pitchFamily="34" charset="0"/>
                <a:ea typeface="Tahoma" panose="020B0604030504040204" pitchFamily="34" charset="0"/>
              </a:rPr>
              <a:t>El almacenamiento de los productos farmacéuticos se rige por normativa para asegurar la calidad</a:t>
            </a:r>
            <a:r>
              <a:rPr lang="es-ES" sz="2000" spc="5" dirty="0">
                <a:effectLst/>
                <a:latin typeface="Arial" panose="020B0604020202020204" pitchFamily="34" charset="0"/>
                <a:ea typeface="Tahoma" panose="020B0604030504040204" pitchFamily="34" charset="0"/>
              </a:rPr>
              <a:t> </a:t>
            </a:r>
            <a:r>
              <a:rPr lang="es-ES" sz="2000" spc="-5" dirty="0">
                <a:effectLst/>
                <a:latin typeface="Arial" panose="020B0604020202020204" pitchFamily="34" charset="0"/>
                <a:ea typeface="Tahoma" panose="020B0604030504040204" pitchFamily="34" charset="0"/>
              </a:rPr>
              <a:t>del</a:t>
            </a:r>
            <a:r>
              <a:rPr lang="es-ES" sz="2000" spc="-45" dirty="0">
                <a:effectLst/>
                <a:latin typeface="Arial" panose="020B0604020202020204" pitchFamily="34" charset="0"/>
                <a:ea typeface="Tahoma" panose="020B0604030504040204" pitchFamily="34" charset="0"/>
              </a:rPr>
              <a:t> </a:t>
            </a:r>
            <a:r>
              <a:rPr lang="es-ES" sz="2000" spc="-5" dirty="0">
                <a:effectLst/>
                <a:latin typeface="Arial" panose="020B0604020202020204" pitchFamily="34" charset="0"/>
                <a:ea typeface="Tahoma" panose="020B0604030504040204" pitchFamily="34" charset="0"/>
              </a:rPr>
              <a:t>producto</a:t>
            </a:r>
            <a:r>
              <a:rPr lang="es-ES" sz="2000" spc="-50" dirty="0">
                <a:effectLst/>
                <a:latin typeface="Arial" panose="020B0604020202020204" pitchFamily="34" charset="0"/>
                <a:ea typeface="Tahoma" panose="020B0604030504040204" pitchFamily="34" charset="0"/>
              </a:rPr>
              <a:t> </a:t>
            </a:r>
            <a:r>
              <a:rPr lang="es-ES" sz="2000" spc="-5" dirty="0">
                <a:effectLst/>
                <a:latin typeface="Arial" panose="020B0604020202020204" pitchFamily="34" charset="0"/>
                <a:ea typeface="Tahoma" panose="020B0604030504040204" pitchFamily="34" charset="0"/>
              </a:rPr>
              <a:t>una</a:t>
            </a:r>
            <a:r>
              <a:rPr lang="es-ES" sz="2000" spc="-60" dirty="0">
                <a:effectLst/>
                <a:latin typeface="Arial" panose="020B0604020202020204" pitchFamily="34" charset="0"/>
                <a:ea typeface="Tahoma" panose="020B0604030504040204" pitchFamily="34" charset="0"/>
              </a:rPr>
              <a:t> </a:t>
            </a:r>
            <a:r>
              <a:rPr lang="es-ES" sz="2000" spc="-5" dirty="0">
                <a:effectLst/>
                <a:latin typeface="Arial" panose="020B0604020202020204" pitchFamily="34" charset="0"/>
                <a:ea typeface="Tahoma" panose="020B0604030504040204" pitchFamily="34" charset="0"/>
              </a:rPr>
              <a:t>vez</a:t>
            </a:r>
            <a:r>
              <a:rPr lang="es-ES" sz="2000" spc="-60" dirty="0">
                <a:effectLst/>
                <a:latin typeface="Arial" panose="020B0604020202020204" pitchFamily="34" charset="0"/>
                <a:ea typeface="Tahoma" panose="020B0604030504040204" pitchFamily="34" charset="0"/>
              </a:rPr>
              <a:t> </a:t>
            </a:r>
            <a:r>
              <a:rPr lang="es-ES" sz="2000" spc="-5" dirty="0">
                <a:effectLst/>
                <a:latin typeface="Arial" panose="020B0604020202020204" pitchFamily="34" charset="0"/>
                <a:ea typeface="Tahoma" panose="020B0604030504040204" pitchFamily="34" charset="0"/>
              </a:rPr>
              <a:t>que</a:t>
            </a:r>
            <a:r>
              <a:rPr lang="es-ES" sz="2000" spc="-5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es</a:t>
            </a:r>
            <a:r>
              <a:rPr lang="es-ES" sz="2000" spc="-4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adquirido</a:t>
            </a:r>
            <a:r>
              <a:rPr lang="es-ES" sz="2000" spc="-5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por</a:t>
            </a:r>
            <a:r>
              <a:rPr lang="es-ES" sz="2000" spc="-6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el</a:t>
            </a:r>
            <a:r>
              <a:rPr lang="es-ES" sz="2000" spc="-6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cliente/paciente</a:t>
            </a:r>
            <a:r>
              <a:rPr lang="es-ES" sz="2000" spc="-6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final.</a:t>
            </a:r>
            <a:r>
              <a:rPr lang="es-ES" sz="2000" spc="-5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La</a:t>
            </a:r>
            <a:r>
              <a:rPr lang="es-ES" sz="2000" spc="-60" dirty="0">
                <a:effectLst/>
                <a:latin typeface="Arial" panose="020B0604020202020204" pitchFamily="34" charset="0"/>
                <a:ea typeface="Tahoma" panose="020B0604030504040204" pitchFamily="34" charset="0"/>
              </a:rPr>
              <a:t> </a:t>
            </a:r>
            <a:r>
              <a:rPr lang="es-ES" sz="2000" i="1" dirty="0">
                <a:effectLst/>
                <a:latin typeface="Arial" panose="020B0604020202020204" pitchFamily="34" charset="0"/>
                <a:ea typeface="Tahoma" panose="020B0604030504040204" pitchFamily="34" charset="0"/>
              </a:rPr>
              <a:t>norma</a:t>
            </a:r>
            <a:r>
              <a:rPr lang="es-ES" sz="2000" i="1" spc="-65" dirty="0">
                <a:effectLst/>
                <a:latin typeface="Arial" panose="020B0604020202020204" pitchFamily="34" charset="0"/>
                <a:ea typeface="Tahoma" panose="020B0604030504040204" pitchFamily="34" charset="0"/>
              </a:rPr>
              <a:t> </a:t>
            </a:r>
            <a:r>
              <a:rPr lang="es-ES" sz="2000" i="1" dirty="0">
                <a:effectLst/>
                <a:latin typeface="Arial" panose="020B0604020202020204" pitchFamily="34" charset="0"/>
                <a:ea typeface="Tahoma" panose="020B0604030504040204" pitchFamily="34" charset="0"/>
              </a:rPr>
              <a:t>técnica</a:t>
            </a:r>
            <a:r>
              <a:rPr lang="es-ES" sz="2000" i="1" spc="-50" dirty="0">
                <a:effectLst/>
                <a:latin typeface="Arial" panose="020B0604020202020204" pitchFamily="34" charset="0"/>
                <a:ea typeface="Tahoma" panose="020B0604030504040204" pitchFamily="34" charset="0"/>
              </a:rPr>
              <a:t> </a:t>
            </a:r>
            <a:r>
              <a:rPr lang="es-ES" sz="2000" i="1" dirty="0">
                <a:effectLst/>
                <a:latin typeface="Arial" panose="020B0604020202020204" pitchFamily="34" charset="0"/>
                <a:ea typeface="Tahoma" panose="020B0604030504040204" pitchFamily="34" charset="0"/>
              </a:rPr>
              <a:t>Nº147</a:t>
            </a:r>
            <a:r>
              <a:rPr lang="es-ES" sz="2000" i="1" spc="-5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describe</a:t>
            </a:r>
            <a:r>
              <a:rPr lang="es-ES" sz="2000" spc="-24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todos los procesos de almacenaje y distribución de estos productos, esta norma, “buenas prácticas</a:t>
            </a:r>
            <a:r>
              <a:rPr lang="es-ES" sz="2000" spc="-23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 almacenamiento”</a:t>
            </a:r>
            <a:r>
              <a:rPr lang="es-ES" sz="2000" spc="-1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se</a:t>
            </a:r>
            <a:r>
              <a:rPr lang="es-ES" sz="2000" spc="-1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rige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por las</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recomendaciones</a:t>
            </a:r>
            <a:r>
              <a:rPr lang="es-ES" sz="2000" spc="-2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la</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organización</a:t>
            </a:r>
            <a:r>
              <a:rPr lang="es-ES" sz="2000" spc="-1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mundial</a:t>
            </a:r>
            <a:r>
              <a:rPr lang="es-ES" sz="2000" spc="-20"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la salud.</a:t>
            </a:r>
            <a:endParaRPr lang="es-CL" sz="2000" dirty="0">
              <a:effectLst/>
              <a:latin typeface="Tahoma" panose="020B0604030504040204" pitchFamily="34" charset="0"/>
              <a:ea typeface="Tahoma" panose="020B0604030504040204" pitchFamily="34" charset="0"/>
            </a:endParaRPr>
          </a:p>
          <a:p>
            <a:pPr marR="86360" algn="just">
              <a:lnSpc>
                <a:spcPct val="107000"/>
              </a:lnSpc>
              <a:spcBef>
                <a:spcPts val="790"/>
              </a:spcBef>
              <a:spcAft>
                <a:spcPts val="0"/>
              </a:spcAft>
            </a:pPr>
            <a:r>
              <a:rPr lang="es-ES" sz="2000" dirty="0">
                <a:effectLst/>
                <a:latin typeface="Arial" panose="020B0604020202020204" pitchFamily="34" charset="0"/>
                <a:ea typeface="Tahoma" panose="020B0604030504040204" pitchFamily="34" charset="0"/>
              </a:rPr>
              <a:t>Una vez gestionada la compra de productos farmacéuticos, éstos deben ser recepcionados en la</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farmacia,</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dependiendo</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el</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tipo</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producto</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este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debe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ser</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sometido</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a</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distintos</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tipos</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de</a:t>
            </a:r>
            <a:r>
              <a:rPr lang="es-ES" sz="2000" spc="5" dirty="0">
                <a:effectLst/>
                <a:latin typeface="Arial" panose="020B0604020202020204" pitchFamily="34" charset="0"/>
                <a:ea typeface="Tahoma" panose="020B0604030504040204" pitchFamily="34" charset="0"/>
              </a:rPr>
              <a:t> </a:t>
            </a:r>
            <a:r>
              <a:rPr lang="es-ES" sz="2000" dirty="0">
                <a:effectLst/>
                <a:latin typeface="Arial" panose="020B0604020202020204" pitchFamily="34" charset="0"/>
                <a:ea typeface="Tahoma" panose="020B0604030504040204" pitchFamily="34" charset="0"/>
              </a:rPr>
              <a:t>almacenamiento.</a:t>
            </a:r>
            <a:endParaRPr lang="es-CL" sz="2000" dirty="0">
              <a:effectLst/>
              <a:latin typeface="Tahoma" panose="020B0604030504040204" pitchFamily="34" charset="0"/>
              <a:ea typeface="Tahoma" panose="020B0604030504040204" pitchFamily="34" charset="0"/>
            </a:endParaRPr>
          </a:p>
        </p:txBody>
      </p:sp>
      <p:pic>
        <p:nvPicPr>
          <p:cNvPr id="4" name="Imagen 3">
            <a:extLst>
              <a:ext uri="{FF2B5EF4-FFF2-40B4-BE49-F238E27FC236}">
                <a16:creationId xmlns:a16="http://schemas.microsoft.com/office/drawing/2014/main" id="{52FCCA92-31AA-44C1-889C-A019E7DBE853}"/>
              </a:ext>
            </a:extLst>
          </p:cNvPr>
          <p:cNvPicPr>
            <a:picLocks noChangeAspect="1"/>
          </p:cNvPicPr>
          <p:nvPr/>
        </p:nvPicPr>
        <p:blipFill>
          <a:blip r:embed="rId2"/>
          <a:stretch>
            <a:fillRect/>
          </a:stretch>
        </p:blipFill>
        <p:spPr>
          <a:xfrm>
            <a:off x="8119034" y="2479742"/>
            <a:ext cx="2943225" cy="1552575"/>
          </a:xfrm>
          <a:prstGeom prst="rect">
            <a:avLst/>
          </a:prstGeom>
        </p:spPr>
      </p:pic>
      <p:pic>
        <p:nvPicPr>
          <p:cNvPr id="5" name="Imagen 4">
            <a:extLst>
              <a:ext uri="{FF2B5EF4-FFF2-40B4-BE49-F238E27FC236}">
                <a16:creationId xmlns:a16="http://schemas.microsoft.com/office/drawing/2014/main" id="{E31552B0-1369-475C-B64D-CED2E9E3D10A}"/>
              </a:ext>
            </a:extLst>
          </p:cNvPr>
          <p:cNvPicPr>
            <a:picLocks noChangeAspect="1"/>
          </p:cNvPicPr>
          <p:nvPr/>
        </p:nvPicPr>
        <p:blipFill>
          <a:blip r:embed="rId3"/>
          <a:stretch>
            <a:fillRect/>
          </a:stretch>
        </p:blipFill>
        <p:spPr>
          <a:xfrm>
            <a:off x="8119034" y="4573621"/>
            <a:ext cx="2619375" cy="1743075"/>
          </a:xfrm>
          <a:prstGeom prst="rect">
            <a:avLst/>
          </a:prstGeom>
        </p:spPr>
      </p:pic>
    </p:spTree>
    <p:extLst>
      <p:ext uri="{BB962C8B-B14F-4D97-AF65-F5344CB8AC3E}">
        <p14:creationId xmlns:p14="http://schemas.microsoft.com/office/powerpoint/2010/main" val="27427339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3516</TotalTime>
  <Words>1642</Words>
  <Application>Microsoft Office PowerPoint</Application>
  <PresentationFormat>Panorámica</PresentationFormat>
  <Paragraphs>109</Paragraphs>
  <Slides>21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Calibri</vt:lpstr>
      <vt:lpstr>Calibri Light</vt:lpstr>
      <vt:lpstr>Courier New</vt:lpstr>
      <vt:lpstr>Open Sans</vt:lpstr>
      <vt:lpstr>Symbol</vt:lpstr>
      <vt:lpstr>Tahoma</vt:lpstr>
      <vt:lpstr>Trebuchet MS</vt:lpstr>
      <vt:lpstr>Wingdings</vt:lpstr>
      <vt:lpstr>Tema de Office</vt:lpstr>
      <vt:lpstr>CLASE 13 MODULO IV GESTIÓN DE BODEGA PARTE 1</vt:lpstr>
      <vt:lpstr> GESTIÓN DE BODEGA</vt:lpstr>
      <vt:lpstr> GESTIÓN DE BODEGA-RESULTADOS DE APRENDIZAJE</vt:lpstr>
      <vt:lpstr> GESTIÓN DE COMPRAS</vt:lpstr>
      <vt:lpstr> GESTIÓN DE COMPRAS</vt:lpstr>
      <vt:lpstr> NEGOCIACION</vt:lpstr>
      <vt:lpstr>Presentación de PowerPoint</vt:lpstr>
      <vt:lpstr> BUENAS PRÁCTICAS DE ALMACENAMIENTO</vt:lpstr>
      <vt:lpstr> BUENAS PRACTICAS DE ALMACENAMIENTO</vt:lpstr>
      <vt:lpstr> ALMACENAMIENTO EN BODEGA</vt:lpstr>
      <vt:lpstr> ALMACENAMIENTO EN BODEGA</vt:lpstr>
      <vt:lpstr> GESTIÓN DE BODEGA</vt:lpstr>
      <vt:lpstr>Productos farmacéuticos y otros preparados de uso en farmacia  </vt:lpstr>
      <vt:lpstr>Productos farmacéuticos y otros preparados de uso en farmacia  </vt:lpstr>
      <vt:lpstr>Este ordenamiento sirve para poder ubicar los productos de una forma efectiva y evitar errores de una correcta dispensación de medicamentos</vt:lpstr>
      <vt:lpstr>Este ordenamiento sirve para poder ubicar los productos de una forma efectiva y evitar errores de una correcta dispensación de medicamentos</vt:lpstr>
      <vt:lpstr>Este ordenamiento sirve para poder ubicar los productos de una forma efectiva y evitar errores de una correcta dispensación de medicamentos</vt:lpstr>
      <vt:lpstr>Este ordenamiento sirve para poder ubicar los productos de una forma efectiva y evitar errores de una correcta dispensación de medicamentos</vt:lpstr>
      <vt:lpstr>Este ordenamiento sirve para poder ubicar los productos de una forma efectiva y evitar errores de una correcta dispensación de medicamentos</vt:lpstr>
      <vt:lpstr>Presentación de PowerPoint</vt:lpstr>
      <vt:lpstr> GESTIÓN DE BODEGA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PRESENTACIÓN</dc:title>
  <dc:creator>JORGE JESUS VELOZ PEREZ</dc:creator>
  <cp:lastModifiedBy>JORGE JESUS VELOZ PEREZ</cp:lastModifiedBy>
  <cp:revision>202</cp:revision>
  <dcterms:created xsi:type="dcterms:W3CDTF">2024-05-08T16:25:42Z</dcterms:created>
  <dcterms:modified xsi:type="dcterms:W3CDTF">2024-07-10T22:35:14Z</dcterms:modified>
</cp:coreProperties>
</file>