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61" r:id="rId4"/>
    <p:sldId id="267" r:id="rId5"/>
    <p:sldId id="262" r:id="rId6"/>
    <p:sldId id="264" r:id="rId7"/>
    <p:sldId id="263" r:id="rId8"/>
    <p:sldId id="266" r:id="rId9"/>
    <p:sldId id="265" r:id="rId10"/>
    <p:sldId id="268" r:id="rId11"/>
    <p:sldId id="269" r:id="rId12"/>
    <p:sldId id="270" r:id="rId13"/>
    <p:sldId id="271" r:id="rId14"/>
    <p:sldId id="275" r:id="rId15"/>
    <p:sldId id="274" r:id="rId16"/>
    <p:sldId id="272" r:id="rId17"/>
    <p:sldId id="273" r:id="rId18"/>
    <p:sldId id="281" r:id="rId19"/>
    <p:sldId id="282" r:id="rId20"/>
    <p:sldId id="278" r:id="rId21"/>
    <p:sldId id="279" r:id="rId22"/>
    <p:sldId id="280" r:id="rId23"/>
    <p:sldId id="283" r:id="rId24"/>
    <p:sldId id="284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11-05-2024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762001"/>
            <a:ext cx="5333999" cy="1475116"/>
          </a:xfrm>
        </p:spPr>
        <p:txBody>
          <a:bodyPr anchor="t">
            <a:normAutofit/>
          </a:bodyPr>
          <a:lstStyle/>
          <a:p>
            <a:pPr algn="l"/>
            <a:r>
              <a:rPr lang="es-ES" sz="4400" dirty="0"/>
              <a:t>CLASE 2 MODULO I</a:t>
            </a:r>
            <a:br>
              <a:rPr lang="es-ES" sz="4400" dirty="0"/>
            </a:br>
            <a:r>
              <a:rPr lang="es-ES" sz="4400" dirty="0"/>
              <a:t>QUIMICA GENERAL</a:t>
            </a:r>
            <a:endParaRPr lang="es-CL" sz="44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19" y="2433388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029090"/>
            <a:ext cx="6098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QUIMICA GENERAL</a:t>
            </a:r>
            <a:b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500" b="1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Protón, neutrón y electrón. Su importancia en las ciencias farmacéuticas.</a:t>
            </a:r>
            <a:br>
              <a:rPr lang="en-US" sz="1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6011E41C-C28C-40F3-8A52-636F337D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978211"/>
            <a:ext cx="6449549" cy="48309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AC3CA9-0240-4086-B553-CC5405D98053}"/>
              </a:ext>
            </a:extLst>
          </p:cNvPr>
          <p:cNvSpPr txBox="1"/>
          <p:nvPr/>
        </p:nvSpPr>
        <p:spPr>
          <a:xfrm>
            <a:off x="7910285" y="2533476"/>
            <a:ext cx="344351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>
                <a:effectLst/>
              </a:rPr>
              <a:t>El protón:</a:t>
            </a:r>
            <a:r>
              <a:rPr lang="en-US" sz="1900">
                <a:effectLst/>
              </a:rPr>
              <a:t> se estableció que el protón posee la misma cantidad de carga que el electrón, pero su masa es mucho mayor siendo 1840 veces mayor a  la masa del electrón, algo así como 1,672 x 10 </a:t>
            </a:r>
            <a:r>
              <a:rPr lang="en-US" sz="1900" baseline="30000">
                <a:effectLst/>
              </a:rPr>
              <a:t>-24</a:t>
            </a:r>
            <a:r>
              <a:rPr lang="en-US" sz="1900">
                <a:effectLst/>
              </a:rPr>
              <a:t> gramos, el núcleo atómico está formado por protones, cuyo número si es inferior a 92 en el núcleo,permiten la formación de átomos estables</a:t>
            </a:r>
            <a:endParaRPr lang="en-US" sz="19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5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/>
              <a:t> QUIMICA GENERAL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198C12-8059-4CBC-9EF8-8EEE06E70D59}"/>
              </a:ext>
            </a:extLst>
          </p:cNvPr>
          <p:cNvSpPr txBox="1"/>
          <p:nvPr/>
        </p:nvSpPr>
        <p:spPr>
          <a:xfrm>
            <a:off x="761802" y="1708781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Protón, neutrón y electrón. Su importancia en las ciencias farmacéuticas.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D0D409-2151-435D-9E00-4F51F315B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13" y="2886006"/>
            <a:ext cx="6380443" cy="30336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E09C1B-AA1D-4FFB-AD0E-9C5DBBABCF96}"/>
              </a:ext>
            </a:extLst>
          </p:cNvPr>
          <p:cNvSpPr txBox="1"/>
          <p:nvPr/>
        </p:nvSpPr>
        <p:spPr>
          <a:xfrm>
            <a:off x="607058" y="2886006"/>
            <a:ext cx="4062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El neutrón: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Son particulas con carga neutra y masa  ligeramente superior al protón.en el átomo de helio existen 2 protones unidos  por 2 neutrones.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El electrón: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es una partícula de  muy pequeña masa y carga negativa responsable de la actividad eléctrica de los átomos, se asocia con su capacidad para  formar iones.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297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5005952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1CA3F1-8876-4A8B-AA0E-033A237E115D}"/>
              </a:ext>
            </a:extLst>
          </p:cNvPr>
          <p:cNvSpPr txBox="1"/>
          <p:nvPr/>
        </p:nvSpPr>
        <p:spPr>
          <a:xfrm>
            <a:off x="978986" y="2138289"/>
            <a:ext cx="10325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Otro número importante para el trabajo en química es el</a:t>
            </a: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número de masa (A),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el cual corresponde  a la </a:t>
            </a: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suma del número de protones y neutrones presentes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en el núcleo.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b="1" i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El número de neutrones presentes en el núcleo se determina al restar A-Z.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b="1" i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Tomado como ejemplo el átomo de hidrógeno se puede  representar  lo siguiente: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                     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1  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1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H              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  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Z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H   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Existen isótopos de  hidrógeno que  presentan un número de neutrones mayor de neutrones en el núcleo,el </a:t>
            </a: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Deuterio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posee 2 neutrones y el </a:t>
            </a: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Tritio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posee 3 neustrones, siendo átomos más pesados.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                     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1  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1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H              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2  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1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               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3  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1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T              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704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EA1C32-2D96-45C6-B49D-361179472D2B}"/>
              </a:ext>
            </a:extLst>
          </p:cNvPr>
          <p:cNvSpPr txBox="1"/>
          <p:nvPr/>
        </p:nvSpPr>
        <p:spPr>
          <a:xfrm>
            <a:off x="900330" y="1969358"/>
            <a:ext cx="6583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ENLACE QUÍMICO- COVALENTE</a:t>
            </a:r>
          </a:p>
          <a:p>
            <a:endParaRPr lang="es-ES" b="1" dirty="0"/>
          </a:p>
          <a:p>
            <a:r>
              <a:rPr lang="es-ES" dirty="0">
                <a:solidFill>
                  <a:srgbClr val="FF0000"/>
                </a:solidFill>
              </a:rPr>
              <a:t>COMPARTIMIENTO DE ELECTRONES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B799D54-C8D4-4E22-98AF-B37B150CF3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85" y="2594525"/>
            <a:ext cx="4166675" cy="2534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0029966-4B85-43C6-A070-4A51C5F5FD7B}"/>
              </a:ext>
            </a:extLst>
          </p:cNvPr>
          <p:cNvSpPr txBox="1"/>
          <p:nvPr/>
        </p:nvSpPr>
        <p:spPr>
          <a:xfrm>
            <a:off x="900330" y="3269232"/>
            <a:ext cx="577478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ENLACE COVALENTE  APOLAR:</a:t>
            </a:r>
            <a:r>
              <a:rPr lang="es-ES" sz="16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Los compuestos moleculares están formados por unidades moleculares discretas y en general dichas moléculas se conforman con átomos de elementos químicos no metálicos. </a:t>
            </a:r>
          </a:p>
          <a:p>
            <a:pPr algn="just"/>
            <a:endParaRPr lang="es-ES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El enlace covalente apolar se  forma entre varios átomos del mismo elemento,estos átomos tienen la misma fuerza de atracción sobre los electrones que comparte.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6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EA1C32-2D96-45C6-B49D-361179472D2B}"/>
              </a:ext>
            </a:extLst>
          </p:cNvPr>
          <p:cNvSpPr txBox="1"/>
          <p:nvPr/>
        </p:nvSpPr>
        <p:spPr>
          <a:xfrm>
            <a:off x="900330" y="1969358"/>
            <a:ext cx="6583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ENLACE QUÍMICO- COVALENTE</a:t>
            </a:r>
          </a:p>
          <a:p>
            <a:endParaRPr lang="es-ES" b="1" dirty="0"/>
          </a:p>
          <a:p>
            <a:r>
              <a:rPr lang="es-ES" dirty="0">
                <a:solidFill>
                  <a:srgbClr val="FF0000"/>
                </a:solidFill>
              </a:rPr>
              <a:t>COMPARTIMIENTO DE ELECTRONES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029966-4B85-43C6-A070-4A51C5F5FD7B}"/>
              </a:ext>
            </a:extLst>
          </p:cNvPr>
          <p:cNvSpPr txBox="1"/>
          <p:nvPr/>
        </p:nvSpPr>
        <p:spPr>
          <a:xfrm>
            <a:off x="832340" y="3429000"/>
            <a:ext cx="1027512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ENLACE COVALENTE POLAR:</a:t>
            </a: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Este tipo de enlace  se forma entre átomos de diferentes elementos químicos, por lo general elementos no metálicos.</a:t>
            </a:r>
          </a:p>
          <a:p>
            <a:pPr algn="just"/>
            <a:endParaRPr lang="es-CL" kern="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este enlace uno de los átomos ejerce mayor fuerza de atracción sobre  el par de electrones que se comparten por lo que se producen ¨polos¨ de diferentes cargas sobre el átomo de oxígeno (carga negativa),sobre los átomos de hidrógeno (cargas positivas).</a:t>
            </a:r>
          </a:p>
          <a:p>
            <a:pPr algn="just"/>
            <a:endParaRPr lang="es-CL" kern="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Esto favorece las  asociaciones INTERMOCULARES, o sea entre varias moléculas de agua,mediante los denominados: PUENTES DE HIDRÓGENO</a:t>
            </a:r>
            <a:endParaRPr lang="es-CL" dirty="0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996FC0C-E1DC-4F40-B0C6-C51ABA9B34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3" y="755401"/>
            <a:ext cx="3470229" cy="267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15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EA1C32-2D96-45C6-B49D-361179472D2B}"/>
              </a:ext>
            </a:extLst>
          </p:cNvPr>
          <p:cNvSpPr txBox="1"/>
          <p:nvPr/>
        </p:nvSpPr>
        <p:spPr>
          <a:xfrm>
            <a:off x="3770140" y="1751618"/>
            <a:ext cx="6049109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ENLACE QUÍMICO- ENLACE IÓNICO</a:t>
            </a:r>
            <a:endParaRPr lang="es-CL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53A881-AF65-496E-9715-97D1EB82BD68}"/>
              </a:ext>
            </a:extLst>
          </p:cNvPr>
          <p:cNvSpPr txBox="1"/>
          <p:nvPr/>
        </p:nvSpPr>
        <p:spPr>
          <a:xfrm>
            <a:off x="282554" y="2674964"/>
            <a:ext cx="582402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Los iones  son de gran importancia en química y en las ciencias farmacéuticas ya que permiten la  preparación de disoluciones electrolíticas, como por el ejemplo la solución fisiológica salina de NaCl (cloruro de sodio).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Aniones (iones negativos):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Son iones que se originan a partir de un átomo que antes  era neutro, pero ha ganado al menos un electrón.</a:t>
            </a:r>
          </a:p>
          <a:p>
            <a:pPr lvl="0"/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Cationes (iones positivos):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Son iones que se originan a partir de un átomo que antes  era neutro, pero ha cedido al menos un electrón.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47760D-B40A-44C1-8F9D-462B03C0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28" y="2956474"/>
            <a:ext cx="5730125" cy="21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5A35DB-1B9D-4854-8F0A-DBDD01256792}"/>
              </a:ext>
            </a:extLst>
          </p:cNvPr>
          <p:cNvSpPr txBox="1"/>
          <p:nvPr/>
        </p:nvSpPr>
        <p:spPr>
          <a:xfrm>
            <a:off x="917330" y="2451021"/>
            <a:ext cx="1035733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16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Moléculas compuestas por diferentes elementos.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Se coloca el prefijo que indica la cantidad de átomos ejemplo DI- oxígeno (O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)- otros compuestos  se nombran por nombres específicos: agua (H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O). </a:t>
            </a:r>
          </a:p>
          <a:p>
            <a:pPr lvl="0" algn="just"/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Óxidos metálicos y no metálicos.</a:t>
            </a:r>
            <a:r>
              <a:rPr lang="es-ES" sz="1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lvl="0" algn="just"/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Ejemplos: 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3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, S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+6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3</a:t>
            </a:r>
            <a:r>
              <a:rPr lang="es-ES" sz="1800" baseline="30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-2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, óxido de azufre (VI),el número entre paréntesis corresponde a la valencia del azufre.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MgO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2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,óxido de magnesio. Algunos metales pueden tener varias valencias para unirse al oxígeno: Fe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3 -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óxido de hierro (III) y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FeO- óxido de hierro (II) el número entre paréntesis corresponde a la valencia del hierro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40D0D6-3994-4AD5-9CF5-76BA83BB19DA}"/>
              </a:ext>
            </a:extLst>
          </p:cNvPr>
          <p:cNvSpPr txBox="1"/>
          <p:nvPr/>
        </p:nvSpPr>
        <p:spPr>
          <a:xfrm>
            <a:off x="4727158" y="1398807"/>
            <a:ext cx="4529799" cy="523220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NOMENCLATURA QUÍMICA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99643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761801" y="1468540"/>
            <a:ext cx="10288568" cy="173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L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ormas de expresión de la concentración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 MASA/ MASA</a:t>
            </a:r>
            <a:r>
              <a:rPr lang="es-CL" sz="1800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6831FE-2A04-4A8B-A197-4882FF9E4998}"/>
              </a:ext>
            </a:extLst>
          </p:cNvPr>
          <p:cNvSpPr txBox="1"/>
          <p:nvPr/>
        </p:nvSpPr>
        <p:spPr>
          <a:xfrm>
            <a:off x="914400" y="2954215"/>
            <a:ext cx="5894363" cy="373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procentaje en peso (o en masa, es lo mismo) indica el 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peso de soluto con respecto al peso de la solución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expresado en porcentaje.</a:t>
            </a:r>
          </a:p>
          <a:p>
            <a:endParaRPr lang="es-CL" kern="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presente que 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procentaje en peso SIEMPRE será menor al 100%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pues el peso del soluto siempre debe ser menor al peso de la solución. Asimismo, 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conocer el peso de la solución ES NECESARIO saber la densidad de la solución.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1" kern="100" dirty="0">
                <a:solidFill>
                  <a:srgbClr val="323E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EA6A05-6D83-4472-8521-AA623330A8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18" y="3197657"/>
            <a:ext cx="4316238" cy="150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43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761801" y="1468540"/>
            <a:ext cx="10288568" cy="173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L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ormas de expresión de la concentración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 MASA/ </a:t>
            </a:r>
            <a:r>
              <a:rPr lang="es-CL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VOLUMEN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6831FE-2A04-4A8B-A197-4882FF9E4998}"/>
              </a:ext>
            </a:extLst>
          </p:cNvPr>
          <p:cNvSpPr txBox="1"/>
          <p:nvPr/>
        </p:nvSpPr>
        <p:spPr>
          <a:xfrm>
            <a:off x="914400" y="2954215"/>
            <a:ext cx="5894363" cy="104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1" kern="100" dirty="0">
                <a:solidFill>
                  <a:srgbClr val="323E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11D602-0CD1-492B-8B7A-80B43B2BBA65}"/>
              </a:ext>
            </a:extLst>
          </p:cNvPr>
          <p:cNvSpPr txBox="1"/>
          <p:nvPr/>
        </p:nvSpPr>
        <p:spPr>
          <a:xfrm>
            <a:off x="1275270" y="2907969"/>
            <a:ext cx="8691689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 poder  expresar la concentración de esta forma debemos trabajar con el número de moles y la masa Molar de la sustancia (soluto).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masa molar (M) es la 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cantidad de masa que una sustancia contiene en un mol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Un mol se define como 6.022 * 10 elevado a 23 partículas.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389BE6-219A-4DAF-A30E-11401CF7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297" y="4487858"/>
            <a:ext cx="4794666" cy="14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6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761801" y="1468540"/>
            <a:ext cx="10288568" cy="173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L" sz="2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ormas de expresión de la concentración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PARTES POR MILLON – 1GRAMO/LITRO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6831FE-2A04-4A8B-A197-4882FF9E4998}"/>
              </a:ext>
            </a:extLst>
          </p:cNvPr>
          <p:cNvSpPr txBox="1"/>
          <p:nvPr/>
        </p:nvSpPr>
        <p:spPr>
          <a:xfrm>
            <a:off x="914400" y="2954215"/>
            <a:ext cx="9031458" cy="136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soluciones diluidas, la concentración del soluto se suele expresar en partes por millón (ppm). La fórmula es idéntica a la del porcentaje en peso, sólo que en vez de multiplicar al cociente por 100, se le multiplica por un millón (10</a:t>
            </a:r>
            <a:r>
              <a:rPr lang="es-CL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BE38E6-D6F4-4337-A863-11C4585D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79" y="4753634"/>
            <a:ext cx="6377521" cy="12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4583921" cy="927377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DFBEC9-9F23-432C-8AB9-1FA18FCE0BC2}"/>
              </a:ext>
            </a:extLst>
          </p:cNvPr>
          <p:cNvSpPr txBox="1"/>
          <p:nvPr/>
        </p:nvSpPr>
        <p:spPr>
          <a:xfrm>
            <a:off x="651802" y="1830113"/>
            <a:ext cx="54441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LA MATERIA Y SUS PROPIEDADES</a:t>
            </a:r>
            <a:endParaRPr lang="es-CL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B1609B-A550-41CC-AECF-FCDFA0A84B05}"/>
              </a:ext>
            </a:extLst>
          </p:cNvPr>
          <p:cNvSpPr txBox="1"/>
          <p:nvPr/>
        </p:nvSpPr>
        <p:spPr>
          <a:xfrm>
            <a:off x="944682" y="2689645"/>
            <a:ext cx="4722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concepto de materia se relaciona directamente con el mundo físico, fundamentalente se asocia con todo aquello que es tangible (agua, tierra, fuego, aire), puediéndose confundirse muchas veces con los denominados¨cuatro ¨elemento de la naturaleza</a:t>
            </a:r>
            <a:endParaRPr lang="es-CL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76E0A5-3C1B-4B5F-8E57-524F2E85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72514"/>
            <a:ext cx="5667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2665233" y="1303406"/>
            <a:ext cx="10288568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PH en disoluciones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1800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57A41-ECF2-4A17-9194-43BD58B4462A}"/>
              </a:ext>
            </a:extLst>
          </p:cNvPr>
          <p:cNvSpPr txBox="1"/>
          <p:nvPr/>
        </p:nvSpPr>
        <p:spPr>
          <a:xfrm>
            <a:off x="943608" y="2241533"/>
            <a:ext cx="9699872" cy="375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Ácidos débiles y su constante de disociación ácida.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 pocos ácidos fuertes, la mayoría de los ácidos se comportan como ácidos débiles. En el caso de los ácidos monopróticos (que poseen un solo protón H+), como por el ejemplo el ácido clorhídrico poseen un equilibrio de disociación como se muestra: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HA (ac)   + H</a:t>
            </a:r>
            <a:r>
              <a:rPr lang="es-CL" sz="18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(l)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s-CL" sz="18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(ac) + A</a:t>
            </a:r>
            <a:r>
              <a:rPr lang="es-CL" sz="18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(ac)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493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2281113" y="1804558"/>
            <a:ext cx="10288568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PH en disoluciones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1800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5FD791-BEA4-44D6-A6FB-E2AB7E2D9B2B}"/>
              </a:ext>
            </a:extLst>
          </p:cNvPr>
          <p:cNvSpPr txBox="1"/>
          <p:nvPr/>
        </p:nvSpPr>
        <p:spPr>
          <a:xfrm>
            <a:off x="2473669" y="2776105"/>
            <a:ext cx="6098344" cy="259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el equilibrio de disociación se puede expresar de la siguiente forma: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64335" algn="l"/>
              </a:tabLst>
            </a:pP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[ H</a:t>
            </a:r>
            <a:r>
              <a:rPr lang="es-CL" sz="18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    [ A</a:t>
            </a:r>
            <a:r>
              <a:rPr lang="es-CL" sz="18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Ka =  _________________________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[ HA ]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7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2238503" y="1303406"/>
            <a:ext cx="10288568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PH en disoluciones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1800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96C5C5-3D1A-4E49-A45D-CA627E9D39BF}"/>
              </a:ext>
            </a:extLst>
          </p:cNvPr>
          <p:cNvSpPr txBox="1"/>
          <p:nvPr/>
        </p:nvSpPr>
        <p:spPr>
          <a:xfrm>
            <a:off x="1374529" y="2198556"/>
            <a:ext cx="9442939" cy="335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Bases débiles y su constante de disociación básica.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 similar a  lo expuesto anteriormente para los ácidos débiles, las especies químicas que se comportan como bases débiles, presentan también un equilibrio de disociación y una constante de disociación básica (Kb), esta constante expresa de forma numérica la fortaleza de una base débil en disolución acuosa.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(ac)   + H</a:t>
            </a:r>
            <a:r>
              <a:rPr lang="en-US" sz="20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(l) </a:t>
            </a:r>
            <a:r>
              <a:rPr lang="es-CL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NH4</a:t>
            </a:r>
            <a:r>
              <a:rPr lang="en-US" sz="20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(ac) + OH</a:t>
            </a:r>
            <a:r>
              <a:rPr lang="en-US" sz="20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(ac)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8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2238503" y="1303406"/>
            <a:ext cx="10288568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PH en disoluciones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1800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FCF0BA-5DA8-4068-BC80-FD36BB35FD1E}"/>
              </a:ext>
            </a:extLst>
          </p:cNvPr>
          <p:cNvSpPr txBox="1"/>
          <p:nvPr/>
        </p:nvSpPr>
        <p:spPr>
          <a:xfrm>
            <a:off x="1976510" y="2129445"/>
            <a:ext cx="6703255" cy="233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el equilibrio de disociación se puede expresar de la siguiente forma: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64335" algn="l"/>
              </a:tabLst>
            </a:pP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NH</a:t>
            </a:r>
            <a:r>
              <a:rPr lang="en-US" sz="18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    [ OH</a:t>
            </a:r>
            <a:r>
              <a:rPr lang="en-US" sz="18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Kb =  _________________________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[ NH</a:t>
            </a:r>
            <a:r>
              <a:rPr lang="en-US" sz="18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]   [ H</a:t>
            </a:r>
            <a:r>
              <a:rPr lang="en-US" sz="18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O]</a:t>
            </a:r>
            <a:endParaRPr lang="es-CL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B89AB-BB5F-4C1C-8681-943AAE966185}"/>
              </a:ext>
            </a:extLst>
          </p:cNvPr>
          <p:cNvSpPr txBox="1"/>
          <p:nvPr/>
        </p:nvSpPr>
        <p:spPr>
          <a:xfrm>
            <a:off x="2238503" y="1303406"/>
            <a:ext cx="10288568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PH en disoluciones</a:t>
            </a:r>
            <a:r>
              <a:rPr lang="es-CL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1800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869EC3-8A9A-451A-A07B-E58E4C98853E}"/>
              </a:ext>
            </a:extLst>
          </p:cNvPr>
          <p:cNvSpPr txBox="1"/>
          <p:nvPr/>
        </p:nvSpPr>
        <p:spPr>
          <a:xfrm>
            <a:off x="1399736" y="2182665"/>
            <a:ext cx="9699673" cy="2492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del pH para ácidos y bases. Ecuación de ecuacion de Henderson Hasselbalch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Conociendo los valores de las constantes de ionización para un ácido o base débil se puede determinar el valor del pH de una disolución o medio líquido mediante la ecuación de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Henderson Hasselbalch.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51E85AEE-95ED-4844-862C-A55ED9CF4D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19" y="4574399"/>
            <a:ext cx="3268174" cy="14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02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A1DA7D-8508-49BA-82CB-116DD3ED25EC}"/>
              </a:ext>
            </a:extLst>
          </p:cNvPr>
          <p:cNvSpPr txBox="1"/>
          <p:nvPr/>
        </p:nvSpPr>
        <p:spPr>
          <a:xfrm>
            <a:off x="651802" y="1681434"/>
            <a:ext cx="54441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LA MATERIA Y SUS PROPIEDADES</a:t>
            </a:r>
            <a:endParaRPr lang="es-CL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B0C98D-3ADE-484A-AAF5-10621172A052}"/>
              </a:ext>
            </a:extLst>
          </p:cNvPr>
          <p:cNvSpPr txBox="1"/>
          <p:nvPr/>
        </p:nvSpPr>
        <p:spPr>
          <a:xfrm>
            <a:off x="651802" y="2830467"/>
            <a:ext cx="103209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CL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ustancia</a:t>
            </a:r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hace referencia a algunos subtipos de materia realizando una diferenciación de la misma según las características de su composición. </a:t>
            </a:r>
          </a:p>
          <a:p>
            <a:pPr algn="just"/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C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sustancia </a:t>
            </a:r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una forma de existencia de la </a:t>
            </a:r>
            <a:r>
              <a:rPr lang="es-C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materia</a:t>
            </a:r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 posee una composición </a:t>
            </a:r>
            <a:r>
              <a:rPr lang="es-CL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constante</a:t>
            </a:r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definida, y además ciertas propiedades (físicas o químicas), </a:t>
            </a:r>
            <a:r>
              <a:rPr lang="es-CL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su apariencia, brillo,olor, sabor y que la diferencia de otras sustancias o elementos y permiten su reconocimiento.</a:t>
            </a:r>
          </a:p>
          <a:p>
            <a:pPr algn="just"/>
            <a:endParaRPr lang="es-C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5703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A1DA7D-8508-49BA-82CB-116DD3ED25EC}"/>
              </a:ext>
            </a:extLst>
          </p:cNvPr>
          <p:cNvSpPr txBox="1"/>
          <p:nvPr/>
        </p:nvSpPr>
        <p:spPr>
          <a:xfrm>
            <a:off x="651802" y="1681434"/>
            <a:ext cx="54441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LA MATERIA Y SUS PROPIEDADES</a:t>
            </a:r>
            <a:endParaRPr lang="es-CL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B0C98D-3ADE-484A-AAF5-10621172A052}"/>
              </a:ext>
            </a:extLst>
          </p:cNvPr>
          <p:cNvSpPr txBox="1"/>
          <p:nvPr/>
        </p:nvSpPr>
        <p:spPr>
          <a:xfrm>
            <a:off x="761802" y="2669279"/>
            <a:ext cx="55827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naturaleza la materia se organiza en diferentes niveles que  comienzan con el nivel atómico y subatómico, continua con las moléculas (que pueden ser </a:t>
            </a:r>
            <a:r>
              <a:rPr lang="es-CL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inorgánicas u orgánicas</a:t>
            </a:r>
            <a:r>
              <a:rPr lang="es-CL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),estas moléculas posteriormente forman otros niveles más complejos presentes en la materia viva: macromoléculas, células, tejidos, órganos, sistemas de </a:t>
            </a:r>
            <a:r>
              <a:rPr lang="es-CL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órganos, organismos, población, comunidad, ecosistema, biosfera.</a:t>
            </a:r>
            <a:endParaRPr lang="es-CL" sz="20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DCF00-3BAA-4BEB-8C6E-8EFDB3B6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331" y="2228815"/>
            <a:ext cx="4785563" cy="26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3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B0A7A2-FDF4-4550-B2A5-56A6C6447018}"/>
              </a:ext>
            </a:extLst>
          </p:cNvPr>
          <p:cNvSpPr txBox="1"/>
          <p:nvPr/>
        </p:nvSpPr>
        <p:spPr>
          <a:xfrm>
            <a:off x="697632" y="1883743"/>
            <a:ext cx="54441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LA MATERIA Y SUS PROPIEDADES</a:t>
            </a:r>
            <a:endParaRPr lang="es-CL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B1909B-53F6-4100-80B8-F80210CE187F}"/>
              </a:ext>
            </a:extLst>
          </p:cNvPr>
          <p:cNvSpPr txBox="1"/>
          <p:nvPr/>
        </p:nvSpPr>
        <p:spPr>
          <a:xfrm>
            <a:off x="761802" y="2798812"/>
            <a:ext cx="5380027" cy="3343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mezclas de sustancias </a:t>
            </a: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tienen una composición constante en el tiempo, puediendo estas mezclas descomponerse o volver a recomponerse (ejemplo una mezcla de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arena y agua</a:t>
            </a: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s-CL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esta forma se puede comprender la existencia de  otras formas de clasificar, según la química, a las diferentes  sustancias:</a:t>
            </a:r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elementos, compuestos, mezclas, átomos, moleculas</a:t>
            </a:r>
            <a:endParaRPr lang="es-CL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90D33F-11E4-4EF2-95E1-86F3F2EF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78" y="2574540"/>
            <a:ext cx="5388673" cy="29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59FCF-6D44-459E-A6C6-93D5EBF6B1FF}"/>
              </a:ext>
            </a:extLst>
          </p:cNvPr>
          <p:cNvSpPr txBox="1"/>
          <p:nvPr/>
        </p:nvSpPr>
        <p:spPr>
          <a:xfrm>
            <a:off x="506437" y="2321169"/>
            <a:ext cx="51153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elementos son sutancias que presentan propiedades químicas definidas y no se pueden  descomponer  o separar en otros elementos más simples utilizando métodos químicos (ejemplo el uso de electrólisis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1CDBE6-C55E-42A5-B8D7-46013A94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01" y="2651631"/>
            <a:ext cx="6225220" cy="32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2E80F84-4E15-4870-AD53-FF98933B59DC}"/>
              </a:ext>
            </a:extLst>
          </p:cNvPr>
          <p:cNvSpPr/>
          <p:nvPr/>
        </p:nvSpPr>
        <p:spPr>
          <a:xfrm>
            <a:off x="557754" y="2071935"/>
            <a:ext cx="2518117" cy="12801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ELEMENTOS QUÍMICOS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D42421-9060-44EF-AC3A-05AA9F59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25" y="2064315"/>
            <a:ext cx="3568768" cy="19985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AFF3F9-2B1A-4E63-BC71-C38F777A9E35}"/>
              </a:ext>
            </a:extLst>
          </p:cNvPr>
          <p:cNvSpPr txBox="1"/>
          <p:nvPr/>
        </p:nvSpPr>
        <p:spPr>
          <a:xfrm>
            <a:off x="8341877" y="2026096"/>
            <a:ext cx="3081241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 </a:t>
            </a:r>
            <a:r>
              <a:rPr lang="es-ES" sz="2800" dirty="0"/>
              <a:t>Son átomos del MISMO tipo  o de la misma naturaleza química</a:t>
            </a:r>
            <a:endParaRPr lang="es-CL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10DA36-EB6F-476B-9751-E29DD604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5" y="4127340"/>
            <a:ext cx="6141427" cy="2418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218FED-2C0D-4A1E-8812-75EC3BC6E918}"/>
              </a:ext>
            </a:extLst>
          </p:cNvPr>
          <p:cNvSpPr txBox="1"/>
          <p:nvPr/>
        </p:nvSpPr>
        <p:spPr>
          <a:xfrm>
            <a:off x="358664" y="4299401"/>
            <a:ext cx="3841338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 </a:t>
            </a:r>
            <a:r>
              <a:rPr lang="es-ES" sz="2800" dirty="0"/>
              <a:t>Son átomos del MISMO tipo  que pueden presentarse asociados para formar una MOLÉCULA </a:t>
            </a:r>
            <a:endParaRPr lang="es-CL" sz="28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401236F-28AE-4C65-A643-AA32B0001435}"/>
              </a:ext>
            </a:extLst>
          </p:cNvPr>
          <p:cNvSpPr/>
          <p:nvPr/>
        </p:nvSpPr>
        <p:spPr>
          <a:xfrm>
            <a:off x="4231455" y="5105695"/>
            <a:ext cx="516193" cy="6341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1332975-8EA2-4053-AA40-6B67CCE9037B}"/>
              </a:ext>
            </a:extLst>
          </p:cNvPr>
          <p:cNvSpPr/>
          <p:nvPr/>
        </p:nvSpPr>
        <p:spPr>
          <a:xfrm rot="7603167">
            <a:off x="10441996" y="4003832"/>
            <a:ext cx="516193" cy="6341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165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/>
              <a:t> QUIMICA GENERAL</a:t>
            </a:r>
            <a:endParaRPr lang="es-CL" sz="40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1760A88-D7CE-4956-B946-9B0307EF19C1}"/>
              </a:ext>
            </a:extLst>
          </p:cNvPr>
          <p:cNvSpPr/>
          <p:nvPr/>
        </p:nvSpPr>
        <p:spPr>
          <a:xfrm>
            <a:off x="1087899" y="1954639"/>
            <a:ext cx="2518117" cy="128016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COMPUESTOS  QUÍMICOS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DD5ADE-B14C-4941-B444-934F754B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28" y="1987056"/>
            <a:ext cx="5947273" cy="199779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B816702-83EF-4AF3-B2A5-FCFD81247118}"/>
              </a:ext>
            </a:extLst>
          </p:cNvPr>
          <p:cNvSpPr/>
          <p:nvPr/>
        </p:nvSpPr>
        <p:spPr>
          <a:xfrm rot="2608507">
            <a:off x="4030354" y="2261177"/>
            <a:ext cx="516193" cy="6341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E2C240-A262-4BF9-B85B-D95533EDD989}"/>
              </a:ext>
            </a:extLst>
          </p:cNvPr>
          <p:cNvSpPr txBox="1"/>
          <p:nvPr/>
        </p:nvSpPr>
        <p:spPr>
          <a:xfrm>
            <a:off x="1298995" y="3933677"/>
            <a:ext cx="929177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 </a:t>
            </a:r>
            <a:r>
              <a:rPr lang="es-ES" sz="2800" dirty="0"/>
              <a:t>Son átomos del DIFERENTES tipos  que  se combina entre si para formar MOLÉCULAS COMPUESTAS</a:t>
            </a:r>
            <a:endParaRPr lang="es-CL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DBC079-1652-4F73-AE58-A84E8FAEE026}"/>
              </a:ext>
            </a:extLst>
          </p:cNvPr>
          <p:cNvSpPr txBox="1"/>
          <p:nvPr/>
        </p:nvSpPr>
        <p:spPr>
          <a:xfrm>
            <a:off x="1087899" y="5075114"/>
            <a:ext cx="10502099" cy="136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 átomos que forman parte de los elementos  simples pueden interactuar entre sí y formar enlaces entre ellos y de esta forma  se combinan para  dar lugar a compuestos químicos.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caso de moléculas que forman </a:t>
            </a:r>
            <a:r>
              <a:rPr lang="es-CL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compuestos químicos</a:t>
            </a: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el monóxido de carbono,la simbología utiliza dos letras mayúsculas. Monóxido de carbono </a:t>
            </a: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C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CO.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1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s-ES" sz="4000" dirty="0"/>
              <a:t> QUIMICA GENERAL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78C89C-4D98-4FDC-AB75-4DCED773C0DA}"/>
              </a:ext>
            </a:extLst>
          </p:cNvPr>
          <p:cNvSpPr txBox="1"/>
          <p:nvPr/>
        </p:nvSpPr>
        <p:spPr>
          <a:xfrm>
            <a:off x="715972" y="1969358"/>
            <a:ext cx="10760053" cy="4075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teoría atómica: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el siglo V a. de C. el griego Demócrito expresó la idea de que la materia estaba formada por unidades o 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partículas muy pequeñas que eran indivisibles 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partes más pequeñas. Posteriormente en 1803 el científico 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 </a:t>
            </a:r>
            <a:r>
              <a:rPr lang="es-CL" sz="1800" b="1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Dalton </a:t>
            </a:r>
            <a:r>
              <a:rPr lang="es-CL" sz="1800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presentó los principios de la químca del átomo que se resumen en los siguientes planteamientos:</a:t>
            </a:r>
            <a:endParaRPr lang="es-CL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Los elementos químicos están formados por átomos,partículas muy pequeñas e 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indivisibles</a:t>
            </a:r>
            <a:r>
              <a:rPr lang="es-E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que son del mismo tipo para cada elemento.</a:t>
            </a:r>
          </a:p>
          <a:p>
            <a:pPr lvl="0" algn="just"/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Los compuestos químicos están formados por átomos de varios elementos simples, y estos están unidos entre sí en una 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proporción</a:t>
            </a:r>
            <a:r>
              <a:rPr lang="es-E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expresada en 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números enteros sencillos</a:t>
            </a:r>
            <a:r>
              <a:rPr lang="es-E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</a:p>
          <a:p>
            <a:pPr lvl="0" algn="just"/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La reacción química supone la separación,unión o reordenamiento en los átomos, nunca la formación o destrucción de los átomos.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02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1826</Words>
  <Application>Microsoft Office PowerPoint</Application>
  <PresentationFormat>Panorámica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Open Sans</vt:lpstr>
      <vt:lpstr>Symbol</vt:lpstr>
      <vt:lpstr>Tahoma</vt:lpstr>
      <vt:lpstr>Wingdings</vt:lpstr>
      <vt:lpstr>Tema de Office</vt:lpstr>
      <vt:lpstr>CLASE 2 MODULO I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   Protón, neutrón y electrón. Su importancia en las ciencias farmacéuticas. 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  <vt:lpstr> QUIMICA GENERAL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60</cp:revision>
  <dcterms:created xsi:type="dcterms:W3CDTF">2024-05-08T16:25:42Z</dcterms:created>
  <dcterms:modified xsi:type="dcterms:W3CDTF">2024-05-12T16:41:53Z</dcterms:modified>
</cp:coreProperties>
</file>