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60" r:id="rId3"/>
    <p:sldId id="269" r:id="rId4"/>
    <p:sldId id="262" r:id="rId5"/>
    <p:sldId id="261" r:id="rId6"/>
    <p:sldId id="263" r:id="rId7"/>
    <p:sldId id="264" r:id="rId8"/>
    <p:sldId id="270" r:id="rId9"/>
    <p:sldId id="265" r:id="rId10"/>
    <p:sldId id="271" r:id="rId11"/>
    <p:sldId id="266" r:id="rId12"/>
    <p:sldId id="272" r:id="rId13"/>
    <p:sldId id="278" r:id="rId14"/>
    <p:sldId id="276" r:id="rId15"/>
    <p:sldId id="277" r:id="rId16"/>
    <p:sldId id="268" r:id="rId17"/>
    <p:sldId id="273" r:id="rId18"/>
    <p:sldId id="274" r:id="rId19"/>
    <p:sldId id="275"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F5B6C-14A1-4133-8354-0382BBAF4B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7359623-9FD0-45C1-90E2-28AD22E38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EBA90181-5628-4EC3-AED2-8CB781600498}"/>
              </a:ext>
            </a:extLst>
          </p:cNvPr>
          <p:cNvSpPr>
            <a:spLocks noGrp="1"/>
          </p:cNvSpPr>
          <p:nvPr>
            <p:ph type="dt" sz="half" idx="10"/>
          </p:nvPr>
        </p:nvSpPr>
        <p:spPr/>
        <p:txBody>
          <a:bodyPr/>
          <a:lstStyle/>
          <a:p>
            <a:fld id="{921A8B9B-B646-4840-90BA-9498986B91F2}" type="datetimeFigureOut">
              <a:rPr lang="es-CL" smtClean="0"/>
              <a:t>19-05-2024</a:t>
            </a:fld>
            <a:endParaRPr lang="es-CL"/>
          </a:p>
        </p:txBody>
      </p:sp>
      <p:sp>
        <p:nvSpPr>
          <p:cNvPr id="5" name="Marcador de pie de página 4">
            <a:extLst>
              <a:ext uri="{FF2B5EF4-FFF2-40B4-BE49-F238E27FC236}">
                <a16:creationId xmlns:a16="http://schemas.microsoft.com/office/drawing/2014/main" id="{66A4CCE4-14B3-469A-8D47-953BC2C3D7C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72476A-6A87-4CDE-9797-9F72B6973BD1}"/>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60729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1DCA8-B490-4287-AA8A-4B9139F4F56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7CA075B-4A6B-4AF1-A4CE-E5FBDE3AD0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C6DE35D-D41B-40E4-90B9-6AB780C8B144}"/>
              </a:ext>
            </a:extLst>
          </p:cNvPr>
          <p:cNvSpPr>
            <a:spLocks noGrp="1"/>
          </p:cNvSpPr>
          <p:nvPr>
            <p:ph type="dt" sz="half" idx="10"/>
          </p:nvPr>
        </p:nvSpPr>
        <p:spPr/>
        <p:txBody>
          <a:bodyPr/>
          <a:lstStyle/>
          <a:p>
            <a:fld id="{921A8B9B-B646-4840-90BA-9498986B91F2}" type="datetimeFigureOut">
              <a:rPr lang="es-CL" smtClean="0"/>
              <a:t>19-05-2024</a:t>
            </a:fld>
            <a:endParaRPr lang="es-CL"/>
          </a:p>
        </p:txBody>
      </p:sp>
      <p:sp>
        <p:nvSpPr>
          <p:cNvPr id="5" name="Marcador de pie de página 4">
            <a:extLst>
              <a:ext uri="{FF2B5EF4-FFF2-40B4-BE49-F238E27FC236}">
                <a16:creationId xmlns:a16="http://schemas.microsoft.com/office/drawing/2014/main" id="{E787139A-3DC5-490C-A6FF-17C0EEA92D2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B927D0-CC23-40FA-8472-E2D02916FF36}"/>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72467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A95206-95D4-4482-A59F-DDF41DF7D8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1D83171-0EE8-437D-8065-BC228D652A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BB94A65-E3FF-4275-86CB-0B9D10C0C88B}"/>
              </a:ext>
            </a:extLst>
          </p:cNvPr>
          <p:cNvSpPr>
            <a:spLocks noGrp="1"/>
          </p:cNvSpPr>
          <p:nvPr>
            <p:ph type="dt" sz="half" idx="10"/>
          </p:nvPr>
        </p:nvSpPr>
        <p:spPr/>
        <p:txBody>
          <a:bodyPr/>
          <a:lstStyle/>
          <a:p>
            <a:fld id="{921A8B9B-B646-4840-90BA-9498986B91F2}" type="datetimeFigureOut">
              <a:rPr lang="es-CL" smtClean="0"/>
              <a:t>19-05-2024</a:t>
            </a:fld>
            <a:endParaRPr lang="es-CL"/>
          </a:p>
        </p:txBody>
      </p:sp>
      <p:sp>
        <p:nvSpPr>
          <p:cNvPr id="5" name="Marcador de pie de página 4">
            <a:extLst>
              <a:ext uri="{FF2B5EF4-FFF2-40B4-BE49-F238E27FC236}">
                <a16:creationId xmlns:a16="http://schemas.microsoft.com/office/drawing/2014/main" id="{DB158FB0-443A-4D95-B462-ED23B1306A0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EF969EB-1EFE-4CB9-BA17-1E6ED50DC2AF}"/>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403677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FD4A5-D7DC-4339-B41D-74661761525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D437659-BD8E-4BAA-B7A4-C9D211475CA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45CC9FF-7ED6-437E-81B4-26B27B8E01BB}"/>
              </a:ext>
            </a:extLst>
          </p:cNvPr>
          <p:cNvSpPr>
            <a:spLocks noGrp="1"/>
          </p:cNvSpPr>
          <p:nvPr>
            <p:ph type="dt" sz="half" idx="10"/>
          </p:nvPr>
        </p:nvSpPr>
        <p:spPr/>
        <p:txBody>
          <a:bodyPr/>
          <a:lstStyle/>
          <a:p>
            <a:fld id="{921A8B9B-B646-4840-90BA-9498986B91F2}" type="datetimeFigureOut">
              <a:rPr lang="es-CL" smtClean="0"/>
              <a:t>19-05-2024</a:t>
            </a:fld>
            <a:endParaRPr lang="es-CL"/>
          </a:p>
        </p:txBody>
      </p:sp>
      <p:sp>
        <p:nvSpPr>
          <p:cNvPr id="5" name="Marcador de pie de página 4">
            <a:extLst>
              <a:ext uri="{FF2B5EF4-FFF2-40B4-BE49-F238E27FC236}">
                <a16:creationId xmlns:a16="http://schemas.microsoft.com/office/drawing/2014/main" id="{B629F18E-CAA2-45A5-80B2-92D90E512CB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D9F3E6-DB97-4F51-A60B-8AB994473DF0}"/>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88719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CF72C-1C1D-4F2C-93A6-A436D36944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6D6A860-3B9A-460E-A3B9-4297E242A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F9DA3EE-2492-40F1-9900-E4A7DC8C8A91}"/>
              </a:ext>
            </a:extLst>
          </p:cNvPr>
          <p:cNvSpPr>
            <a:spLocks noGrp="1"/>
          </p:cNvSpPr>
          <p:nvPr>
            <p:ph type="dt" sz="half" idx="10"/>
          </p:nvPr>
        </p:nvSpPr>
        <p:spPr/>
        <p:txBody>
          <a:bodyPr/>
          <a:lstStyle/>
          <a:p>
            <a:fld id="{921A8B9B-B646-4840-90BA-9498986B91F2}" type="datetimeFigureOut">
              <a:rPr lang="es-CL" smtClean="0"/>
              <a:t>19-05-2024</a:t>
            </a:fld>
            <a:endParaRPr lang="es-CL"/>
          </a:p>
        </p:txBody>
      </p:sp>
      <p:sp>
        <p:nvSpPr>
          <p:cNvPr id="5" name="Marcador de pie de página 4">
            <a:extLst>
              <a:ext uri="{FF2B5EF4-FFF2-40B4-BE49-F238E27FC236}">
                <a16:creationId xmlns:a16="http://schemas.microsoft.com/office/drawing/2014/main" id="{8108ADAB-2652-4D80-A02C-A7658EB2419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DBDACD3-FE7E-43B4-A6D3-173E41FF49D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353828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EC41E-0305-4F8C-827B-DAFB21A8DB0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84406B8-8566-4705-88D8-596711D1E7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4F55B1D-7186-4A34-ABBD-D0C2029CBB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857E482F-57E1-459E-A831-7B3EF64E2D8B}"/>
              </a:ext>
            </a:extLst>
          </p:cNvPr>
          <p:cNvSpPr>
            <a:spLocks noGrp="1"/>
          </p:cNvSpPr>
          <p:nvPr>
            <p:ph type="dt" sz="half" idx="10"/>
          </p:nvPr>
        </p:nvSpPr>
        <p:spPr/>
        <p:txBody>
          <a:bodyPr/>
          <a:lstStyle/>
          <a:p>
            <a:fld id="{921A8B9B-B646-4840-90BA-9498986B91F2}" type="datetimeFigureOut">
              <a:rPr lang="es-CL" smtClean="0"/>
              <a:t>19-05-2024</a:t>
            </a:fld>
            <a:endParaRPr lang="es-CL"/>
          </a:p>
        </p:txBody>
      </p:sp>
      <p:sp>
        <p:nvSpPr>
          <p:cNvPr id="6" name="Marcador de pie de página 5">
            <a:extLst>
              <a:ext uri="{FF2B5EF4-FFF2-40B4-BE49-F238E27FC236}">
                <a16:creationId xmlns:a16="http://schemas.microsoft.com/office/drawing/2014/main" id="{B837B1CB-1ED5-47DD-A479-051F69ECBCB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1159936-088A-4B72-83F5-0096EFE5284A}"/>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34028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544A3-4048-461F-8910-B5087084BF9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2601111-345C-4818-A8A7-6D2C2102E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2484D4F-92AB-43B6-975A-882EC5006FB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A9612557-3B49-4C2C-A161-AADDCE8AC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91FBCEE-4D54-44AF-8E2B-AB231507726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61CFCCA-B884-446C-B820-E006B939CEB9}"/>
              </a:ext>
            </a:extLst>
          </p:cNvPr>
          <p:cNvSpPr>
            <a:spLocks noGrp="1"/>
          </p:cNvSpPr>
          <p:nvPr>
            <p:ph type="dt" sz="half" idx="10"/>
          </p:nvPr>
        </p:nvSpPr>
        <p:spPr/>
        <p:txBody>
          <a:bodyPr/>
          <a:lstStyle/>
          <a:p>
            <a:fld id="{921A8B9B-B646-4840-90BA-9498986B91F2}" type="datetimeFigureOut">
              <a:rPr lang="es-CL" smtClean="0"/>
              <a:t>19-05-2024</a:t>
            </a:fld>
            <a:endParaRPr lang="es-CL"/>
          </a:p>
        </p:txBody>
      </p:sp>
      <p:sp>
        <p:nvSpPr>
          <p:cNvPr id="8" name="Marcador de pie de página 7">
            <a:extLst>
              <a:ext uri="{FF2B5EF4-FFF2-40B4-BE49-F238E27FC236}">
                <a16:creationId xmlns:a16="http://schemas.microsoft.com/office/drawing/2014/main" id="{AEB3E3F1-2CCC-44FE-866B-22751E0D1F9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54F1437B-33E5-46AD-B8EF-885A6409E24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44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D22F6-C88C-4899-8893-A7E8BDCF1CF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808849C-079E-439D-8F98-55D016C22381}"/>
              </a:ext>
            </a:extLst>
          </p:cNvPr>
          <p:cNvSpPr>
            <a:spLocks noGrp="1"/>
          </p:cNvSpPr>
          <p:nvPr>
            <p:ph type="dt" sz="half" idx="10"/>
          </p:nvPr>
        </p:nvSpPr>
        <p:spPr/>
        <p:txBody>
          <a:bodyPr/>
          <a:lstStyle/>
          <a:p>
            <a:fld id="{921A8B9B-B646-4840-90BA-9498986B91F2}" type="datetimeFigureOut">
              <a:rPr lang="es-CL" smtClean="0"/>
              <a:t>19-05-2024</a:t>
            </a:fld>
            <a:endParaRPr lang="es-CL"/>
          </a:p>
        </p:txBody>
      </p:sp>
      <p:sp>
        <p:nvSpPr>
          <p:cNvPr id="4" name="Marcador de pie de página 3">
            <a:extLst>
              <a:ext uri="{FF2B5EF4-FFF2-40B4-BE49-F238E27FC236}">
                <a16:creationId xmlns:a16="http://schemas.microsoft.com/office/drawing/2014/main" id="{8CDCA239-A76C-473D-B4C9-E80656C35B0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FE81D35-DF98-4733-B138-D2D5C9297589}"/>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28655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BE3D3EE-2550-4B67-894C-D39B00FF44AB}"/>
              </a:ext>
            </a:extLst>
          </p:cNvPr>
          <p:cNvSpPr>
            <a:spLocks noGrp="1"/>
          </p:cNvSpPr>
          <p:nvPr>
            <p:ph type="dt" sz="half" idx="10"/>
          </p:nvPr>
        </p:nvSpPr>
        <p:spPr/>
        <p:txBody>
          <a:bodyPr/>
          <a:lstStyle/>
          <a:p>
            <a:fld id="{921A8B9B-B646-4840-90BA-9498986B91F2}" type="datetimeFigureOut">
              <a:rPr lang="es-CL" smtClean="0"/>
              <a:t>19-05-2024</a:t>
            </a:fld>
            <a:endParaRPr lang="es-CL"/>
          </a:p>
        </p:txBody>
      </p:sp>
      <p:sp>
        <p:nvSpPr>
          <p:cNvPr id="3" name="Marcador de pie de página 2">
            <a:extLst>
              <a:ext uri="{FF2B5EF4-FFF2-40B4-BE49-F238E27FC236}">
                <a16:creationId xmlns:a16="http://schemas.microsoft.com/office/drawing/2014/main" id="{821CD252-40A3-4A91-BCC8-C9D65D37DCD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D2232F1-B0B9-4F42-BA79-A9656EBCFAC4}"/>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40087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6579D-2B67-478A-A4F7-90222EF67D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3C8B759-E4A0-45BD-87D0-EFA4C3749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796AC1B9-87FB-4911-ACB7-08571DAB1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26B80D-3BE8-4420-A456-BEF85E2301C4}"/>
              </a:ext>
            </a:extLst>
          </p:cNvPr>
          <p:cNvSpPr>
            <a:spLocks noGrp="1"/>
          </p:cNvSpPr>
          <p:nvPr>
            <p:ph type="dt" sz="half" idx="10"/>
          </p:nvPr>
        </p:nvSpPr>
        <p:spPr/>
        <p:txBody>
          <a:bodyPr/>
          <a:lstStyle/>
          <a:p>
            <a:fld id="{921A8B9B-B646-4840-90BA-9498986B91F2}" type="datetimeFigureOut">
              <a:rPr lang="es-CL" smtClean="0"/>
              <a:t>19-05-2024</a:t>
            </a:fld>
            <a:endParaRPr lang="es-CL"/>
          </a:p>
        </p:txBody>
      </p:sp>
      <p:sp>
        <p:nvSpPr>
          <p:cNvPr id="6" name="Marcador de pie de página 5">
            <a:extLst>
              <a:ext uri="{FF2B5EF4-FFF2-40B4-BE49-F238E27FC236}">
                <a16:creationId xmlns:a16="http://schemas.microsoft.com/office/drawing/2014/main" id="{6F35F157-4C36-4DD9-818A-1D6E0321DF9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1CAE3B8-D442-4B05-BD33-B0CD8E372DE3}"/>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9048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603C5-369F-4473-B154-013D273A35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D45E5B9-B022-45C8-B210-7E007B926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17C8DECF-0E37-48F2-9F67-30E4382B4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65E72C-A2A7-48C9-8914-C993E5CD284A}"/>
              </a:ext>
            </a:extLst>
          </p:cNvPr>
          <p:cNvSpPr>
            <a:spLocks noGrp="1"/>
          </p:cNvSpPr>
          <p:nvPr>
            <p:ph type="dt" sz="half" idx="10"/>
          </p:nvPr>
        </p:nvSpPr>
        <p:spPr/>
        <p:txBody>
          <a:bodyPr/>
          <a:lstStyle/>
          <a:p>
            <a:fld id="{921A8B9B-B646-4840-90BA-9498986B91F2}" type="datetimeFigureOut">
              <a:rPr lang="es-CL" smtClean="0"/>
              <a:t>19-05-2024</a:t>
            </a:fld>
            <a:endParaRPr lang="es-CL"/>
          </a:p>
        </p:txBody>
      </p:sp>
      <p:sp>
        <p:nvSpPr>
          <p:cNvPr id="6" name="Marcador de pie de página 5">
            <a:extLst>
              <a:ext uri="{FF2B5EF4-FFF2-40B4-BE49-F238E27FC236}">
                <a16:creationId xmlns:a16="http://schemas.microsoft.com/office/drawing/2014/main" id="{A1755E5B-6236-4220-BF83-50BEBF8BC5D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F44147C-809E-4C5C-8D12-DD1BB7D6A63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66033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A9F02F9-148B-4834-9591-7B5A41724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82862B1-3CB3-407E-8804-9A720DA7B8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6F8887D-50A5-423B-9409-E310624EB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A8B9B-B646-4840-90BA-9498986B91F2}" type="datetimeFigureOut">
              <a:rPr lang="es-CL" smtClean="0"/>
              <a:t>19-05-2024</a:t>
            </a:fld>
            <a:endParaRPr lang="es-CL"/>
          </a:p>
        </p:txBody>
      </p:sp>
      <p:sp>
        <p:nvSpPr>
          <p:cNvPr id="5" name="Marcador de pie de página 4">
            <a:extLst>
              <a:ext uri="{FF2B5EF4-FFF2-40B4-BE49-F238E27FC236}">
                <a16:creationId xmlns:a16="http://schemas.microsoft.com/office/drawing/2014/main" id="{7A391C83-957B-4B57-A862-B457E31C6A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756987C-0B17-4181-ACFB-3131855A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690BA-2C4D-41C4-9ECA-5EB5E3D5B061}" type="slidenum">
              <a:rPr lang="es-CL" smtClean="0"/>
              <a:t>‹Nº›</a:t>
            </a:fld>
            <a:endParaRPr lang="es-CL"/>
          </a:p>
        </p:txBody>
      </p:sp>
    </p:spTree>
    <p:extLst>
      <p:ext uri="{BB962C8B-B14F-4D97-AF65-F5344CB8AC3E}">
        <p14:creationId xmlns:p14="http://schemas.microsoft.com/office/powerpoint/2010/main" val="122599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AB6D7AF-734C-43E5-AE74-E8EC5D462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D2379116-C497-41C6-A458-D041FE67DE1D}"/>
              </a:ext>
            </a:extLst>
          </p:cNvPr>
          <p:cNvSpPr>
            <a:spLocks noGrp="1"/>
          </p:cNvSpPr>
          <p:nvPr>
            <p:ph type="ctrTitle"/>
          </p:nvPr>
        </p:nvSpPr>
        <p:spPr>
          <a:xfrm>
            <a:off x="762001" y="762001"/>
            <a:ext cx="5333999" cy="1475116"/>
          </a:xfrm>
        </p:spPr>
        <p:txBody>
          <a:bodyPr anchor="t">
            <a:normAutofit/>
          </a:bodyPr>
          <a:lstStyle/>
          <a:p>
            <a:pPr algn="l"/>
            <a:r>
              <a:rPr lang="es-ES" sz="4400" dirty="0"/>
              <a:t>CLASE 2 MODULO I</a:t>
            </a:r>
            <a:br>
              <a:rPr lang="es-ES" sz="4400" dirty="0"/>
            </a:br>
            <a:r>
              <a:rPr lang="es-ES" sz="4400" dirty="0"/>
              <a:t>QUIMICA ORGANICA</a:t>
            </a:r>
            <a:endParaRPr lang="es-CL" sz="4400" dirty="0"/>
          </a:p>
        </p:txBody>
      </p:sp>
      <p:sp useBgFill="1">
        <p:nvSpPr>
          <p:cNvPr id="12" name="Rectangle 11">
            <a:extLst>
              <a:ext uri="{FF2B5EF4-FFF2-40B4-BE49-F238E27FC236}">
                <a16:creationId xmlns:a16="http://schemas.microsoft.com/office/drawing/2014/main" id="{36830A5B-65B2-40C0-80F8-67EFC8A6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0"/>
            <a:ext cx="5410196" cy="6862190"/>
          </a:xfrm>
          <a:prstGeom prst="rect">
            <a:avLst/>
          </a:prstGeom>
          <a:ln>
            <a:noFill/>
          </a:ln>
          <a:effectLst>
            <a:outerShdw blurRad="317500" dist="2540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6A9E015A-0275-4FA3-9D11-E7BD5FAB92F3}"/>
              </a:ext>
            </a:extLst>
          </p:cNvPr>
          <p:cNvSpPr>
            <a:spLocks noGrp="1"/>
          </p:cNvSpPr>
          <p:nvPr>
            <p:ph type="subTitle" idx="1"/>
          </p:nvPr>
        </p:nvSpPr>
        <p:spPr>
          <a:xfrm>
            <a:off x="7433481" y="714028"/>
            <a:ext cx="4033895" cy="974095"/>
          </a:xfrm>
        </p:spPr>
        <p:txBody>
          <a:bodyPr anchor="t">
            <a:normAutofit/>
          </a:bodyPr>
          <a:lstStyle/>
          <a:p>
            <a:r>
              <a:rPr lang="es-ES" b="1" dirty="0">
                <a:solidFill>
                  <a:schemeClr val="accent1">
                    <a:lumMod val="75000"/>
                  </a:schemeClr>
                </a:solidFill>
              </a:rPr>
              <a:t>CURSO DE  AUXILIAR EN FARMACIA</a:t>
            </a:r>
          </a:p>
          <a:p>
            <a:pPr algn="l"/>
            <a:endParaRPr lang="es-CL" dirty="0"/>
          </a:p>
        </p:txBody>
      </p:sp>
      <p:pic>
        <p:nvPicPr>
          <p:cNvPr id="5" name="Imagen 4">
            <a:extLst>
              <a:ext uri="{FF2B5EF4-FFF2-40B4-BE49-F238E27FC236}">
                <a16:creationId xmlns:a16="http://schemas.microsoft.com/office/drawing/2014/main" id="{4A68DD54-03CA-4708-8EDA-C3A851E15904}"/>
              </a:ext>
            </a:extLst>
          </p:cNvPr>
          <p:cNvPicPr>
            <a:picLocks noChangeAspect="1"/>
          </p:cNvPicPr>
          <p:nvPr/>
        </p:nvPicPr>
        <p:blipFill>
          <a:blip r:embed="rId2"/>
          <a:stretch>
            <a:fillRect/>
          </a:stretch>
        </p:blipFill>
        <p:spPr>
          <a:xfrm>
            <a:off x="762001" y="2433388"/>
            <a:ext cx="5226961" cy="1991223"/>
          </a:xfrm>
          <a:prstGeom prst="rect">
            <a:avLst/>
          </a:prstGeom>
        </p:spPr>
      </p:pic>
      <p:pic>
        <p:nvPicPr>
          <p:cNvPr id="4" name="Imagen 3" descr="Imagen que contiene firmar, dibujo, señal, cuarto&#10;&#10;Descripción generada automáticamente">
            <a:extLst>
              <a:ext uri="{FF2B5EF4-FFF2-40B4-BE49-F238E27FC236}">
                <a16:creationId xmlns:a16="http://schemas.microsoft.com/office/drawing/2014/main" id="{B8FB4F42-61E6-49B8-9A8D-C87814530C8D}"/>
              </a:ext>
            </a:extLst>
          </p:cNvPr>
          <p:cNvPicPr/>
          <p:nvPr/>
        </p:nvPicPr>
        <p:blipFill>
          <a:blip r:embed="rId3"/>
          <a:stretch>
            <a:fillRect/>
          </a:stretch>
        </p:blipFill>
        <p:spPr>
          <a:xfrm>
            <a:off x="7638838" y="2708448"/>
            <a:ext cx="3801353" cy="3421218"/>
          </a:xfrm>
          <a:prstGeom prst="rect">
            <a:avLst/>
          </a:prstGeom>
        </p:spPr>
      </p:pic>
      <p:sp>
        <p:nvSpPr>
          <p:cNvPr id="9" name="CuadroTexto 8">
            <a:extLst>
              <a:ext uri="{FF2B5EF4-FFF2-40B4-BE49-F238E27FC236}">
                <a16:creationId xmlns:a16="http://schemas.microsoft.com/office/drawing/2014/main" id="{51EFF35B-306B-48CC-9E4E-5127818A46F1}"/>
              </a:ext>
            </a:extLst>
          </p:cNvPr>
          <p:cNvSpPr txBox="1"/>
          <p:nvPr/>
        </p:nvSpPr>
        <p:spPr>
          <a:xfrm>
            <a:off x="1111976" y="5029090"/>
            <a:ext cx="6098344" cy="1477328"/>
          </a:xfrm>
          <a:prstGeom prst="rect">
            <a:avLst/>
          </a:prstGeom>
          <a:noFill/>
        </p:spPr>
        <p:txBody>
          <a:bodyPr wrap="square">
            <a:spAutoFit/>
          </a:bodyPr>
          <a:lstStyle/>
          <a:p>
            <a:pPr algn="l"/>
            <a:r>
              <a:rPr lang="es-CL" b="1" i="0" dirty="0">
                <a:solidFill>
                  <a:schemeClr val="tx1">
                    <a:lumMod val="95000"/>
                    <a:lumOff val="5000"/>
                  </a:schemeClr>
                </a:solidFill>
                <a:effectLst/>
                <a:latin typeface="Open Sans" panose="020B0606030504020204" pitchFamily="34" charset="0"/>
              </a:rPr>
              <a:t>PERFECCIONAT</a:t>
            </a:r>
          </a:p>
          <a:p>
            <a:pPr algn="l"/>
            <a:r>
              <a:rPr lang="es-CL" b="1" i="0" dirty="0">
                <a:solidFill>
                  <a:schemeClr val="tx1">
                    <a:lumMod val="95000"/>
                    <a:lumOff val="5000"/>
                  </a:schemeClr>
                </a:solidFill>
                <a:effectLst/>
                <a:latin typeface="Open Sans" panose="020B0606030504020204" pitchFamily="34" charset="0"/>
              </a:rPr>
              <a:t>www.perfeccionat.cl</a:t>
            </a:r>
          </a:p>
          <a:p>
            <a:pPr algn="l"/>
            <a:r>
              <a:rPr lang="es-CL" b="1" i="0" dirty="0">
                <a:solidFill>
                  <a:schemeClr val="tx1">
                    <a:lumMod val="95000"/>
                    <a:lumOff val="5000"/>
                  </a:schemeClr>
                </a:solidFill>
                <a:effectLst/>
                <a:latin typeface="Open Sans" panose="020B0606030504020204" pitchFamily="34" charset="0"/>
              </a:rPr>
              <a:t>+569 780 02 980</a:t>
            </a:r>
          </a:p>
          <a:p>
            <a:pPr algn="l"/>
            <a:r>
              <a:rPr lang="es-CL" b="1" i="0" dirty="0">
                <a:solidFill>
                  <a:schemeClr val="tx1">
                    <a:lumMod val="95000"/>
                    <a:lumOff val="5000"/>
                  </a:schemeClr>
                </a:solidFill>
                <a:effectLst/>
                <a:latin typeface="Open Sans" panose="020B0606030504020204" pitchFamily="34" charset="0"/>
              </a:rPr>
              <a:t>contacto@perfeccionat.cl</a:t>
            </a:r>
          </a:p>
          <a:p>
            <a:pPr algn="l"/>
            <a:r>
              <a:rPr lang="es-CL" b="1" i="0" dirty="0">
                <a:solidFill>
                  <a:schemeClr val="tx1">
                    <a:lumMod val="95000"/>
                    <a:lumOff val="5000"/>
                  </a:schemeClr>
                </a:solidFill>
                <a:effectLst/>
                <a:latin typeface="Open Sans" panose="020B0606030504020204" pitchFamily="34" charset="0"/>
              </a:rPr>
              <a:t>Av. Irarrázaval 2401 oficina 512</a:t>
            </a:r>
          </a:p>
        </p:txBody>
      </p:sp>
    </p:spTree>
    <p:extLst>
      <p:ext uri="{BB962C8B-B14F-4D97-AF65-F5344CB8AC3E}">
        <p14:creationId xmlns:p14="http://schemas.microsoft.com/office/powerpoint/2010/main" val="236084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583831" y="1726972"/>
            <a:ext cx="6261185" cy="5109091"/>
          </a:xfrm>
          <a:prstGeom prst="rect">
            <a:avLst/>
          </a:prstGeom>
          <a:noFill/>
        </p:spPr>
        <p:txBody>
          <a:bodyPr wrap="square" rtlCol="0">
            <a:spAutoFit/>
          </a:bodyPr>
          <a:lstStyle/>
          <a:p>
            <a:pPr algn="just"/>
            <a:r>
              <a:rPr lang="es-ES" sz="2800" b="1" dirty="0">
                <a:effectLst/>
                <a:latin typeface="Arial" panose="020B0604020202020204" pitchFamily="34" charset="0"/>
                <a:ea typeface="Tahoma" panose="020B0604030504040204" pitchFamily="34" charset="0"/>
              </a:rPr>
              <a:t>Acidos nucléicos:</a:t>
            </a:r>
            <a:r>
              <a:rPr lang="es-ES" sz="2800" dirty="0">
                <a:effectLst/>
                <a:latin typeface="Arial" panose="020B0604020202020204" pitchFamily="34" charset="0"/>
                <a:ea typeface="Tahoma" panose="020B0604030504040204" pitchFamily="34" charset="0"/>
              </a:rPr>
              <a:t> Se componen de unidades básicas llamadas nucleóticos, estan formados por átomos de fósforo, nitrógeno y azufre,además de carbono, hidrógeno y oxígeno. Las proteinas  tienen varias funciones en el organismo como por ejemplo forman el ADN y forman parte de moléculas como el ATP que guardan la energía de las células.</a:t>
            </a:r>
            <a:endParaRPr lang="es-CL" sz="2800" dirty="0">
              <a:effectLst/>
              <a:latin typeface="Tahoma" panose="020B0604030504040204" pitchFamily="34" charset="0"/>
              <a:ea typeface="Tahoma" panose="020B0604030504040204" pitchFamily="34" charset="0"/>
            </a:endParaRPr>
          </a:p>
          <a:p>
            <a:pPr algn="just"/>
            <a:endParaRPr lang="es-CL" dirty="0"/>
          </a:p>
        </p:txBody>
      </p:sp>
      <p:pic>
        <p:nvPicPr>
          <p:cNvPr id="4" name="Imagen 3">
            <a:extLst>
              <a:ext uri="{FF2B5EF4-FFF2-40B4-BE49-F238E27FC236}">
                <a16:creationId xmlns:a16="http://schemas.microsoft.com/office/drawing/2014/main" id="{1DD28B5E-D284-4B89-9F66-8863E05578F4}"/>
              </a:ext>
            </a:extLst>
          </p:cNvPr>
          <p:cNvPicPr>
            <a:picLocks noChangeAspect="1"/>
          </p:cNvPicPr>
          <p:nvPr/>
        </p:nvPicPr>
        <p:blipFill>
          <a:blip r:embed="rId2"/>
          <a:stretch>
            <a:fillRect/>
          </a:stretch>
        </p:blipFill>
        <p:spPr>
          <a:xfrm>
            <a:off x="7455577" y="1726972"/>
            <a:ext cx="4152592" cy="2089437"/>
          </a:xfrm>
          <a:prstGeom prst="rect">
            <a:avLst/>
          </a:prstGeom>
        </p:spPr>
      </p:pic>
      <p:pic>
        <p:nvPicPr>
          <p:cNvPr id="5" name="Imagen 4">
            <a:extLst>
              <a:ext uri="{FF2B5EF4-FFF2-40B4-BE49-F238E27FC236}">
                <a16:creationId xmlns:a16="http://schemas.microsoft.com/office/drawing/2014/main" id="{AC094B74-9DB7-465E-8C61-E9C6301CA61A}"/>
              </a:ext>
            </a:extLst>
          </p:cNvPr>
          <p:cNvPicPr>
            <a:picLocks noChangeAspect="1"/>
          </p:cNvPicPr>
          <p:nvPr/>
        </p:nvPicPr>
        <p:blipFill>
          <a:blip r:embed="rId3"/>
          <a:stretch>
            <a:fillRect/>
          </a:stretch>
        </p:blipFill>
        <p:spPr>
          <a:xfrm>
            <a:off x="7455578" y="3818554"/>
            <a:ext cx="4382218" cy="2596314"/>
          </a:xfrm>
          <a:prstGeom prst="rect">
            <a:avLst/>
          </a:prstGeom>
        </p:spPr>
      </p:pic>
    </p:spTree>
    <p:extLst>
      <p:ext uri="{BB962C8B-B14F-4D97-AF65-F5344CB8AC3E}">
        <p14:creationId xmlns:p14="http://schemas.microsoft.com/office/powerpoint/2010/main" val="399454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2463993" y="1507693"/>
            <a:ext cx="7031699" cy="461665"/>
          </a:xfrm>
          <a:prstGeom prst="rect">
            <a:avLst/>
          </a:prstGeom>
          <a:solidFill>
            <a:schemeClr val="accent2">
              <a:lumMod val="40000"/>
              <a:lumOff val="60000"/>
            </a:schemeClr>
          </a:solidFill>
        </p:spPr>
        <p:txBody>
          <a:bodyPr wrap="square" rtlCol="0">
            <a:spAutoFit/>
          </a:bodyPr>
          <a:lstStyle/>
          <a:p>
            <a:pPr algn="just"/>
            <a:r>
              <a:rPr lang="es-CL" sz="2400" b="1" kern="100" dirty="0">
                <a:effectLst/>
                <a:latin typeface="Arial" panose="020B0604020202020204" pitchFamily="34" charset="0"/>
                <a:ea typeface="Times New Roman" panose="02020603050405020304" pitchFamily="18" charset="0"/>
              </a:rPr>
              <a:t>Estereoquímica. Isomería óptica y geométrica</a:t>
            </a:r>
            <a:endParaRPr lang="es-CL" sz="2400" dirty="0"/>
          </a:p>
        </p:txBody>
      </p:sp>
      <p:sp>
        <p:nvSpPr>
          <p:cNvPr id="4" name="CuadroTexto 3">
            <a:extLst>
              <a:ext uri="{FF2B5EF4-FFF2-40B4-BE49-F238E27FC236}">
                <a16:creationId xmlns:a16="http://schemas.microsoft.com/office/drawing/2014/main" id="{4675664F-7246-420D-B91C-97989C7D8597}"/>
              </a:ext>
            </a:extLst>
          </p:cNvPr>
          <p:cNvSpPr txBox="1"/>
          <p:nvPr/>
        </p:nvSpPr>
        <p:spPr>
          <a:xfrm>
            <a:off x="761802" y="2262233"/>
            <a:ext cx="7481866" cy="2585323"/>
          </a:xfrm>
          <a:prstGeom prst="rect">
            <a:avLst/>
          </a:prstGeom>
          <a:noFill/>
        </p:spPr>
        <p:txBody>
          <a:bodyPr wrap="square" rtlCol="0">
            <a:spAutoFit/>
          </a:bodyPr>
          <a:lstStyle/>
          <a:p>
            <a:r>
              <a:rPr lang="es-ES" sz="1800" dirty="0">
                <a:effectLst/>
                <a:latin typeface="Arial" panose="020B0604020202020204" pitchFamily="34" charset="0"/>
                <a:ea typeface="Tahoma" panose="020B0604030504040204" pitchFamily="34" charset="0"/>
              </a:rPr>
              <a:t>La </a:t>
            </a:r>
            <a:r>
              <a:rPr lang="es-ES" sz="1800" b="1" dirty="0">
                <a:effectLst/>
                <a:latin typeface="Arial" panose="020B0604020202020204" pitchFamily="34" charset="0"/>
                <a:ea typeface="Tahoma" panose="020B0604030504040204" pitchFamily="34" charset="0"/>
              </a:rPr>
              <a:t>estereoquímica</a:t>
            </a:r>
            <a:r>
              <a:rPr lang="es-ES" sz="1800" dirty="0">
                <a:effectLst/>
                <a:latin typeface="Arial" panose="020B0604020202020204" pitchFamily="34" charset="0"/>
                <a:ea typeface="Tahoma" panose="020B0604030504040204" pitchFamily="34" charset="0"/>
              </a:rPr>
              <a:t> es una parte de la química orgánica que  detalla la conformación espacial de una molécula.  </a:t>
            </a:r>
          </a:p>
          <a:p>
            <a:endParaRPr lang="es-ES" dirty="0">
              <a:latin typeface="Arial" panose="020B0604020202020204" pitchFamily="34" charset="0"/>
              <a:ea typeface="Tahoma" panose="020B0604030504040204" pitchFamily="34" charset="0"/>
            </a:endParaRPr>
          </a:p>
          <a:p>
            <a:r>
              <a:rPr lang="es-ES" sz="1800" dirty="0">
                <a:effectLst/>
                <a:latin typeface="Arial" panose="020B0604020202020204" pitchFamily="34" charset="0"/>
                <a:ea typeface="Tahoma" panose="020B0604030504040204" pitchFamily="34" charset="0"/>
              </a:rPr>
              <a:t>Dentro de los aspectos que revisa se encuentra la geometría de la molécula en el espacio. </a:t>
            </a:r>
          </a:p>
          <a:p>
            <a:endParaRPr lang="es-ES" dirty="0">
              <a:latin typeface="Arial" panose="020B0604020202020204" pitchFamily="34" charset="0"/>
              <a:ea typeface="Tahoma" panose="020B0604030504040204" pitchFamily="34" charset="0"/>
            </a:endParaRPr>
          </a:p>
          <a:p>
            <a:r>
              <a:rPr lang="es-ES" sz="1800" dirty="0">
                <a:effectLst/>
                <a:latin typeface="Arial" panose="020B0604020202020204" pitchFamily="34" charset="0"/>
                <a:ea typeface="Tahoma" panose="020B0604030504040204" pitchFamily="34" charset="0"/>
              </a:rPr>
              <a:t>De esta forma podemos encontrar moléculas que forman diferentes figuras geométricas como por ejemplo on </a:t>
            </a:r>
            <a:r>
              <a:rPr lang="es-ES" sz="1800" b="1" dirty="0">
                <a:effectLst/>
                <a:latin typeface="Arial" panose="020B0604020202020204" pitchFamily="34" charset="0"/>
                <a:ea typeface="Tahoma" panose="020B0604030504040204" pitchFamily="34" charset="0"/>
              </a:rPr>
              <a:t>tetraedro.</a:t>
            </a:r>
            <a:endParaRPr lang="es-CL" sz="1800" dirty="0">
              <a:effectLst/>
              <a:latin typeface="Tahoma" panose="020B0604030504040204" pitchFamily="34" charset="0"/>
              <a:ea typeface="Tahoma" panose="020B0604030504040204" pitchFamily="34" charset="0"/>
            </a:endParaRPr>
          </a:p>
          <a:p>
            <a:endParaRPr lang="es-CL" dirty="0"/>
          </a:p>
        </p:txBody>
      </p:sp>
    </p:spTree>
    <p:extLst>
      <p:ext uri="{BB962C8B-B14F-4D97-AF65-F5344CB8AC3E}">
        <p14:creationId xmlns:p14="http://schemas.microsoft.com/office/powerpoint/2010/main" val="301083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2463993" y="1507693"/>
            <a:ext cx="7031699" cy="461665"/>
          </a:xfrm>
          <a:prstGeom prst="rect">
            <a:avLst/>
          </a:prstGeom>
          <a:solidFill>
            <a:schemeClr val="accent2">
              <a:lumMod val="40000"/>
              <a:lumOff val="60000"/>
            </a:schemeClr>
          </a:solidFill>
        </p:spPr>
        <p:txBody>
          <a:bodyPr wrap="square" rtlCol="0">
            <a:spAutoFit/>
          </a:bodyPr>
          <a:lstStyle/>
          <a:p>
            <a:pPr algn="just"/>
            <a:r>
              <a:rPr lang="es-CL" sz="2400" b="1" kern="100" dirty="0">
                <a:effectLst/>
                <a:latin typeface="Arial" panose="020B0604020202020204" pitchFamily="34" charset="0"/>
                <a:ea typeface="Times New Roman" panose="02020603050405020304" pitchFamily="18" charset="0"/>
              </a:rPr>
              <a:t>Estereoquímica. Isomería óptica y geométrica</a:t>
            </a:r>
            <a:endParaRPr lang="es-CL" sz="2400" dirty="0"/>
          </a:p>
        </p:txBody>
      </p:sp>
      <p:sp>
        <p:nvSpPr>
          <p:cNvPr id="4" name="CuadroTexto 3">
            <a:extLst>
              <a:ext uri="{FF2B5EF4-FFF2-40B4-BE49-F238E27FC236}">
                <a16:creationId xmlns:a16="http://schemas.microsoft.com/office/drawing/2014/main" id="{9E2E5621-3E6B-4140-8D50-800CE9AC0F65}"/>
              </a:ext>
            </a:extLst>
          </p:cNvPr>
          <p:cNvSpPr txBox="1"/>
          <p:nvPr/>
        </p:nvSpPr>
        <p:spPr>
          <a:xfrm>
            <a:off x="1308294" y="2264898"/>
            <a:ext cx="4909625" cy="3416320"/>
          </a:xfrm>
          <a:prstGeom prst="rect">
            <a:avLst/>
          </a:prstGeom>
          <a:noFill/>
        </p:spPr>
        <p:txBody>
          <a:bodyPr wrap="square" rtlCol="0">
            <a:spAutoFit/>
          </a:bodyPr>
          <a:lstStyle/>
          <a:p>
            <a:pPr algn="just"/>
            <a:r>
              <a:rPr lang="es-ES" sz="1800" b="1" dirty="0">
                <a:effectLst/>
                <a:latin typeface="Arial" panose="020B0604020202020204" pitchFamily="34" charset="0"/>
                <a:ea typeface="Tahoma" panose="020B0604030504040204" pitchFamily="34" charset="0"/>
              </a:rPr>
              <a:t>Isomería</a:t>
            </a:r>
            <a:r>
              <a:rPr lang="es-ES" sz="1800" dirty="0">
                <a:effectLst/>
                <a:latin typeface="Arial" panose="020B0604020202020204" pitchFamily="34" charset="0"/>
                <a:ea typeface="Tahoma" panose="020B0604030504040204" pitchFamily="34" charset="0"/>
              </a:rPr>
              <a:t> se refiere a las diferencias entre las moléculas orgánicas y también a la semejanza que podemos encontrar entre ella.Las moléculas pueden presentar diferentes tipos de isomería por ejemplo:</a:t>
            </a:r>
          </a:p>
          <a:p>
            <a:pPr algn="just"/>
            <a:endParaRPr lang="es-CL" sz="1800" dirty="0">
              <a:effectLst/>
              <a:latin typeface="Tahoma" panose="020B0604030504040204" pitchFamily="34" charset="0"/>
              <a:ea typeface="Tahoma" panose="020B0604030504040204" pitchFamily="34" charset="0"/>
            </a:endParaRPr>
          </a:p>
          <a:p>
            <a:pPr algn="just"/>
            <a:r>
              <a:rPr lang="es-ES" sz="1800" b="1" dirty="0">
                <a:effectLst/>
                <a:latin typeface="Arial" panose="020B0604020202020204" pitchFamily="34" charset="0"/>
                <a:ea typeface="Tahoma" panose="020B0604030504040204" pitchFamily="34" charset="0"/>
              </a:rPr>
              <a:t>- isomería de cadena: </a:t>
            </a:r>
            <a:r>
              <a:rPr lang="es-ES" sz="1800" dirty="0">
                <a:effectLst/>
                <a:latin typeface="Arial" panose="020B0604020202020204" pitchFamily="34" charset="0"/>
                <a:ea typeface="Tahoma" panose="020B0604030504040204" pitchFamily="34" charset="0"/>
              </a:rPr>
              <a:t>cuando dos moléculas orgánicas tienen la misma cantidad de átomos de carbono pero su  estructura es diferente. </a:t>
            </a:r>
            <a:r>
              <a:rPr lang="es-ES" sz="1800" b="1" dirty="0">
                <a:effectLst/>
                <a:latin typeface="Arial" panose="020B0604020202020204" pitchFamily="34" charset="0"/>
                <a:ea typeface="Tahoma" panose="020B0604030504040204" pitchFamily="34" charset="0"/>
              </a:rPr>
              <a:t>Ejemplo</a:t>
            </a:r>
            <a:r>
              <a:rPr lang="es-ES" sz="1800" dirty="0">
                <a:effectLst/>
                <a:latin typeface="Arial" panose="020B0604020202020204" pitchFamily="34" charset="0"/>
                <a:ea typeface="Tahoma" panose="020B0604030504040204" pitchFamily="34" charset="0"/>
              </a:rPr>
              <a:t>: una molécula es lineal y la otra ramificada. </a:t>
            </a:r>
            <a:endParaRPr lang="es-CL" sz="1800" dirty="0">
              <a:effectLst/>
              <a:latin typeface="Tahoma" panose="020B0604030504040204" pitchFamily="34" charset="0"/>
              <a:ea typeface="Tahoma" panose="020B0604030504040204" pitchFamily="34" charset="0"/>
            </a:endParaRPr>
          </a:p>
          <a:p>
            <a:pPr algn="just"/>
            <a:endParaRPr lang="es-CL" dirty="0"/>
          </a:p>
        </p:txBody>
      </p:sp>
      <p:pic>
        <p:nvPicPr>
          <p:cNvPr id="6" name="Imagen 5">
            <a:extLst>
              <a:ext uri="{FF2B5EF4-FFF2-40B4-BE49-F238E27FC236}">
                <a16:creationId xmlns:a16="http://schemas.microsoft.com/office/drawing/2014/main" id="{A90B7921-8804-49E2-900D-48F2B8FFF961}"/>
              </a:ext>
            </a:extLst>
          </p:cNvPr>
          <p:cNvPicPr>
            <a:picLocks noChangeAspect="1"/>
          </p:cNvPicPr>
          <p:nvPr/>
        </p:nvPicPr>
        <p:blipFill>
          <a:blip r:embed="rId2"/>
          <a:stretch>
            <a:fillRect/>
          </a:stretch>
        </p:blipFill>
        <p:spPr>
          <a:xfrm>
            <a:off x="6569613" y="2251504"/>
            <a:ext cx="4876800" cy="4324350"/>
          </a:xfrm>
          <a:prstGeom prst="rect">
            <a:avLst/>
          </a:prstGeom>
        </p:spPr>
      </p:pic>
    </p:spTree>
    <p:extLst>
      <p:ext uri="{BB962C8B-B14F-4D97-AF65-F5344CB8AC3E}">
        <p14:creationId xmlns:p14="http://schemas.microsoft.com/office/powerpoint/2010/main" val="1517760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2463993" y="1507693"/>
            <a:ext cx="7031699" cy="461665"/>
          </a:xfrm>
          <a:prstGeom prst="rect">
            <a:avLst/>
          </a:prstGeom>
          <a:solidFill>
            <a:schemeClr val="accent2">
              <a:lumMod val="40000"/>
              <a:lumOff val="60000"/>
            </a:schemeClr>
          </a:solidFill>
        </p:spPr>
        <p:txBody>
          <a:bodyPr wrap="square" rtlCol="0">
            <a:spAutoFit/>
          </a:bodyPr>
          <a:lstStyle/>
          <a:p>
            <a:pPr algn="just"/>
            <a:r>
              <a:rPr lang="es-CL" sz="2400" b="1" kern="100" dirty="0">
                <a:effectLst/>
                <a:latin typeface="Arial" panose="020B0604020202020204" pitchFamily="34" charset="0"/>
                <a:ea typeface="Times New Roman" panose="02020603050405020304" pitchFamily="18" charset="0"/>
              </a:rPr>
              <a:t>Estereoquímica. Isomería óptica y geométrica</a:t>
            </a:r>
            <a:endParaRPr lang="es-CL" sz="2400" dirty="0"/>
          </a:p>
        </p:txBody>
      </p:sp>
      <p:sp>
        <p:nvSpPr>
          <p:cNvPr id="4" name="CuadroTexto 3">
            <a:extLst>
              <a:ext uri="{FF2B5EF4-FFF2-40B4-BE49-F238E27FC236}">
                <a16:creationId xmlns:a16="http://schemas.microsoft.com/office/drawing/2014/main" id="{9E2E5621-3E6B-4140-8D50-800CE9AC0F65}"/>
              </a:ext>
            </a:extLst>
          </p:cNvPr>
          <p:cNvSpPr txBox="1"/>
          <p:nvPr/>
        </p:nvSpPr>
        <p:spPr>
          <a:xfrm>
            <a:off x="761802" y="2465277"/>
            <a:ext cx="6286112" cy="3139321"/>
          </a:xfrm>
          <a:prstGeom prst="rect">
            <a:avLst/>
          </a:prstGeom>
          <a:noFill/>
        </p:spPr>
        <p:txBody>
          <a:bodyPr wrap="square" rtlCol="0">
            <a:spAutoFit/>
          </a:bodyPr>
          <a:lstStyle/>
          <a:p>
            <a:pPr algn="just"/>
            <a:r>
              <a:rPr lang="es-ES" sz="1800" b="1" dirty="0">
                <a:effectLst/>
                <a:latin typeface="Arial" panose="020B0604020202020204" pitchFamily="34" charset="0"/>
                <a:ea typeface="Tahoma" panose="020B0604030504040204" pitchFamily="34" charset="0"/>
              </a:rPr>
              <a:t>Isomería</a:t>
            </a:r>
            <a:r>
              <a:rPr lang="es-ES" sz="1800" dirty="0">
                <a:effectLst/>
                <a:latin typeface="Arial" panose="020B0604020202020204" pitchFamily="34" charset="0"/>
                <a:ea typeface="Tahoma" panose="020B0604030504040204" pitchFamily="34" charset="0"/>
              </a:rPr>
              <a:t> se refiere a las diferencias entre las moléculas orgánicas y también a la semejanza que podemos encontrar entre ella.Las moléculas pueden presentar diferentes tipos de isomería por ejemplo:</a:t>
            </a:r>
          </a:p>
          <a:p>
            <a:pPr algn="just"/>
            <a:endParaRPr lang="es-ES" dirty="0">
              <a:latin typeface="Arial" panose="020B0604020202020204" pitchFamily="34" charset="0"/>
              <a:ea typeface="Tahoma" panose="020B0604030504040204" pitchFamily="34" charset="0"/>
            </a:endParaRPr>
          </a:p>
          <a:p>
            <a:pPr algn="just"/>
            <a:endParaRPr lang="es-CL" sz="1800" dirty="0">
              <a:effectLst/>
              <a:latin typeface="Tahoma" panose="020B0604030504040204" pitchFamily="34" charset="0"/>
              <a:ea typeface="Tahoma" panose="020B0604030504040204" pitchFamily="34" charset="0"/>
            </a:endParaRPr>
          </a:p>
          <a:p>
            <a:pPr algn="just"/>
            <a:r>
              <a:rPr lang="es-ES" sz="1800" dirty="0">
                <a:effectLst/>
                <a:latin typeface="Arial" panose="020B0604020202020204" pitchFamily="34" charset="0"/>
                <a:ea typeface="Tahoma" panose="020B0604030504040204" pitchFamily="34" charset="0"/>
              </a:rPr>
              <a:t>- </a:t>
            </a:r>
            <a:r>
              <a:rPr lang="es-ES" sz="1800" b="1" dirty="0">
                <a:effectLst/>
                <a:latin typeface="Arial" panose="020B0604020202020204" pitchFamily="34" charset="0"/>
                <a:ea typeface="Tahoma" panose="020B0604030504040204" pitchFamily="34" charset="0"/>
              </a:rPr>
              <a:t>isomeria de posición:</a:t>
            </a:r>
            <a:r>
              <a:rPr lang="es-ES" sz="1800" dirty="0">
                <a:effectLst/>
                <a:latin typeface="Arial" panose="020B0604020202020204" pitchFamily="34" charset="0"/>
                <a:ea typeface="Tahoma" panose="020B0604030504040204" pitchFamily="34" charset="0"/>
              </a:rPr>
              <a:t> establece similitudes entre dos cadenas de hidrocarburos que tienen un mismo grupo funcional pero en diferentes átomos de carbono.</a:t>
            </a:r>
            <a:r>
              <a:rPr lang="es-ES" sz="1800" b="1" dirty="0">
                <a:effectLst/>
                <a:latin typeface="Arial" panose="020B0604020202020204" pitchFamily="34" charset="0"/>
                <a:ea typeface="Tahoma" panose="020B0604030504040204" pitchFamily="34" charset="0"/>
              </a:rPr>
              <a:t> Ejemplo:</a:t>
            </a:r>
            <a:r>
              <a:rPr lang="es-ES" sz="1800" dirty="0">
                <a:effectLst/>
                <a:latin typeface="Arial" panose="020B0604020202020204" pitchFamily="34" charset="0"/>
                <a:ea typeface="Tahoma" panose="020B0604030504040204" pitchFamily="34" charset="0"/>
              </a:rPr>
              <a:t> alquenos con el doble enlace en posciones c1-c2 y c2-c3.</a:t>
            </a:r>
            <a:endParaRPr lang="es-CL" sz="1800" dirty="0">
              <a:effectLst/>
              <a:latin typeface="Tahoma" panose="020B0604030504040204" pitchFamily="34" charset="0"/>
              <a:ea typeface="Tahoma" panose="020B0604030504040204" pitchFamily="34" charset="0"/>
            </a:endParaRPr>
          </a:p>
          <a:p>
            <a:endParaRPr lang="es-CL" dirty="0"/>
          </a:p>
        </p:txBody>
      </p:sp>
      <p:pic>
        <p:nvPicPr>
          <p:cNvPr id="5" name="Imagen 4">
            <a:extLst>
              <a:ext uri="{FF2B5EF4-FFF2-40B4-BE49-F238E27FC236}">
                <a16:creationId xmlns:a16="http://schemas.microsoft.com/office/drawing/2014/main" id="{02A8DCC5-674C-4604-B23F-5C80228C84A9}"/>
              </a:ext>
            </a:extLst>
          </p:cNvPr>
          <p:cNvPicPr>
            <a:picLocks noChangeAspect="1"/>
          </p:cNvPicPr>
          <p:nvPr/>
        </p:nvPicPr>
        <p:blipFill>
          <a:blip r:embed="rId2"/>
          <a:stretch>
            <a:fillRect/>
          </a:stretch>
        </p:blipFill>
        <p:spPr>
          <a:xfrm>
            <a:off x="7143948" y="3236810"/>
            <a:ext cx="4286250" cy="1352550"/>
          </a:xfrm>
          <a:prstGeom prst="rect">
            <a:avLst/>
          </a:prstGeom>
        </p:spPr>
      </p:pic>
    </p:spTree>
    <p:extLst>
      <p:ext uri="{BB962C8B-B14F-4D97-AF65-F5344CB8AC3E}">
        <p14:creationId xmlns:p14="http://schemas.microsoft.com/office/powerpoint/2010/main" val="100062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2463993" y="1507693"/>
            <a:ext cx="7031699" cy="461665"/>
          </a:xfrm>
          <a:prstGeom prst="rect">
            <a:avLst/>
          </a:prstGeom>
          <a:solidFill>
            <a:schemeClr val="accent2">
              <a:lumMod val="40000"/>
              <a:lumOff val="60000"/>
            </a:schemeClr>
          </a:solidFill>
        </p:spPr>
        <p:txBody>
          <a:bodyPr wrap="square" rtlCol="0">
            <a:spAutoFit/>
          </a:bodyPr>
          <a:lstStyle/>
          <a:p>
            <a:pPr algn="just"/>
            <a:r>
              <a:rPr lang="es-CL" sz="2400" b="1" kern="100" dirty="0">
                <a:effectLst/>
                <a:latin typeface="Arial" panose="020B0604020202020204" pitchFamily="34" charset="0"/>
                <a:ea typeface="Times New Roman" panose="02020603050405020304" pitchFamily="18" charset="0"/>
              </a:rPr>
              <a:t>Estereoquímica. Isomería óptica y geométrica</a:t>
            </a:r>
            <a:endParaRPr lang="es-CL" sz="2400" dirty="0"/>
          </a:p>
        </p:txBody>
      </p:sp>
      <p:sp>
        <p:nvSpPr>
          <p:cNvPr id="4" name="CuadroTexto 3">
            <a:extLst>
              <a:ext uri="{FF2B5EF4-FFF2-40B4-BE49-F238E27FC236}">
                <a16:creationId xmlns:a16="http://schemas.microsoft.com/office/drawing/2014/main" id="{9E2E5621-3E6B-4140-8D50-800CE9AC0F65}"/>
              </a:ext>
            </a:extLst>
          </p:cNvPr>
          <p:cNvSpPr txBox="1"/>
          <p:nvPr/>
        </p:nvSpPr>
        <p:spPr>
          <a:xfrm>
            <a:off x="1308295" y="2264898"/>
            <a:ext cx="4318782" cy="3970318"/>
          </a:xfrm>
          <a:prstGeom prst="rect">
            <a:avLst/>
          </a:prstGeom>
          <a:noFill/>
        </p:spPr>
        <p:txBody>
          <a:bodyPr wrap="square" rtlCol="0">
            <a:spAutoFit/>
          </a:bodyPr>
          <a:lstStyle/>
          <a:p>
            <a:pPr algn="just"/>
            <a:r>
              <a:rPr lang="es-ES" sz="1800" b="1" dirty="0">
                <a:effectLst/>
                <a:latin typeface="Arial" panose="020B0604020202020204" pitchFamily="34" charset="0"/>
                <a:ea typeface="Tahoma" panose="020B0604030504040204" pitchFamily="34" charset="0"/>
              </a:rPr>
              <a:t>Isomería</a:t>
            </a:r>
            <a:r>
              <a:rPr lang="es-ES" sz="1800" dirty="0">
                <a:effectLst/>
                <a:latin typeface="Arial" panose="020B0604020202020204" pitchFamily="34" charset="0"/>
                <a:ea typeface="Tahoma" panose="020B0604030504040204" pitchFamily="34" charset="0"/>
              </a:rPr>
              <a:t> se refiere a las diferencias entre las moléculas orgánicas y también a la semejanza que podemos encontrar entre ella.Las moléculas pueden presentar diferentes tipos de isomería por ejemplo:</a:t>
            </a:r>
            <a:endParaRPr lang="es-CL" sz="1800" dirty="0">
              <a:effectLst/>
              <a:latin typeface="Tahoma" panose="020B0604030504040204" pitchFamily="34" charset="0"/>
              <a:ea typeface="Tahoma" panose="020B0604030504040204" pitchFamily="34" charset="0"/>
            </a:endParaRPr>
          </a:p>
          <a:p>
            <a:pPr algn="just"/>
            <a:endParaRPr lang="es-ES" sz="1800" b="1" dirty="0">
              <a:effectLst/>
              <a:latin typeface="Arial" panose="020B0604020202020204" pitchFamily="34" charset="0"/>
              <a:ea typeface="Tahoma" panose="020B0604030504040204" pitchFamily="34" charset="0"/>
            </a:endParaRPr>
          </a:p>
          <a:p>
            <a:pPr algn="just"/>
            <a:endParaRPr lang="es-ES" b="1" dirty="0">
              <a:latin typeface="Arial" panose="020B0604020202020204" pitchFamily="34" charset="0"/>
              <a:ea typeface="Tahoma" panose="020B0604030504040204" pitchFamily="34" charset="0"/>
            </a:endParaRPr>
          </a:p>
          <a:p>
            <a:pPr algn="just"/>
            <a:r>
              <a:rPr lang="es-ES" sz="1800" b="1" dirty="0">
                <a:effectLst/>
                <a:latin typeface="Arial" panose="020B0604020202020204" pitchFamily="34" charset="0"/>
                <a:ea typeface="Tahoma" panose="020B0604030504040204" pitchFamily="34" charset="0"/>
              </a:rPr>
              <a:t>- isomería de función: </a:t>
            </a:r>
            <a:r>
              <a:rPr lang="es-ES" sz="1800" dirty="0">
                <a:effectLst/>
                <a:latin typeface="Arial" panose="020B0604020202020204" pitchFamily="34" charset="0"/>
                <a:ea typeface="Tahoma" panose="020B0604030504040204" pitchFamily="34" charset="0"/>
              </a:rPr>
              <a:t>cuando dos moléculas orgánicas presentan grupos funcionales similares y poseen propiedades químicas diferentes. </a:t>
            </a:r>
            <a:r>
              <a:rPr lang="es-ES" sz="1800" b="1" dirty="0">
                <a:effectLst/>
                <a:latin typeface="Arial" panose="020B0604020202020204" pitchFamily="34" charset="0"/>
                <a:ea typeface="Tahoma" panose="020B0604030504040204" pitchFamily="34" charset="0"/>
              </a:rPr>
              <a:t>Ejemplo:</a:t>
            </a:r>
            <a:r>
              <a:rPr lang="es-ES" sz="1800" dirty="0">
                <a:effectLst/>
                <a:latin typeface="Arial" panose="020B0604020202020204" pitchFamily="34" charset="0"/>
                <a:ea typeface="Tahoma" panose="020B0604030504040204" pitchFamily="34" charset="0"/>
              </a:rPr>
              <a:t> alcohol y éter.</a:t>
            </a:r>
            <a:endParaRPr lang="es-CL" sz="1800" dirty="0">
              <a:effectLst/>
              <a:latin typeface="Tahoma" panose="020B0604030504040204" pitchFamily="34" charset="0"/>
              <a:ea typeface="Tahoma" panose="020B0604030504040204" pitchFamily="34" charset="0"/>
            </a:endParaRPr>
          </a:p>
          <a:p>
            <a:endParaRPr lang="es-CL" dirty="0"/>
          </a:p>
        </p:txBody>
      </p:sp>
      <p:pic>
        <p:nvPicPr>
          <p:cNvPr id="5" name="Imagen 4">
            <a:extLst>
              <a:ext uri="{FF2B5EF4-FFF2-40B4-BE49-F238E27FC236}">
                <a16:creationId xmlns:a16="http://schemas.microsoft.com/office/drawing/2014/main" id="{D61BBD1C-7E3E-468C-8589-0AAECCD78BE8}"/>
              </a:ext>
            </a:extLst>
          </p:cNvPr>
          <p:cNvPicPr>
            <a:picLocks noChangeAspect="1"/>
          </p:cNvPicPr>
          <p:nvPr/>
        </p:nvPicPr>
        <p:blipFill>
          <a:blip r:embed="rId2"/>
          <a:stretch>
            <a:fillRect/>
          </a:stretch>
        </p:blipFill>
        <p:spPr>
          <a:xfrm>
            <a:off x="6447691" y="2461966"/>
            <a:ext cx="5293757" cy="3970318"/>
          </a:xfrm>
          <a:prstGeom prst="rect">
            <a:avLst/>
          </a:prstGeom>
        </p:spPr>
      </p:pic>
    </p:spTree>
    <p:extLst>
      <p:ext uri="{BB962C8B-B14F-4D97-AF65-F5344CB8AC3E}">
        <p14:creationId xmlns:p14="http://schemas.microsoft.com/office/powerpoint/2010/main" val="1809624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2463993" y="1507693"/>
            <a:ext cx="7031699" cy="461665"/>
          </a:xfrm>
          <a:prstGeom prst="rect">
            <a:avLst/>
          </a:prstGeom>
          <a:solidFill>
            <a:schemeClr val="accent2">
              <a:lumMod val="40000"/>
              <a:lumOff val="60000"/>
            </a:schemeClr>
          </a:solidFill>
        </p:spPr>
        <p:txBody>
          <a:bodyPr wrap="square" rtlCol="0">
            <a:spAutoFit/>
          </a:bodyPr>
          <a:lstStyle/>
          <a:p>
            <a:pPr algn="just"/>
            <a:r>
              <a:rPr lang="es-CL" sz="2400" b="1" kern="100" dirty="0">
                <a:effectLst/>
                <a:latin typeface="Arial" panose="020B0604020202020204" pitchFamily="34" charset="0"/>
                <a:ea typeface="Times New Roman" panose="02020603050405020304" pitchFamily="18" charset="0"/>
              </a:rPr>
              <a:t>Estereoquímica. Isomería óptica y geométrica</a:t>
            </a:r>
            <a:endParaRPr lang="es-CL" sz="2400" dirty="0"/>
          </a:p>
        </p:txBody>
      </p:sp>
      <p:sp>
        <p:nvSpPr>
          <p:cNvPr id="4" name="CuadroTexto 3">
            <a:extLst>
              <a:ext uri="{FF2B5EF4-FFF2-40B4-BE49-F238E27FC236}">
                <a16:creationId xmlns:a16="http://schemas.microsoft.com/office/drawing/2014/main" id="{9E2E5621-3E6B-4140-8D50-800CE9AC0F65}"/>
              </a:ext>
            </a:extLst>
          </p:cNvPr>
          <p:cNvSpPr txBox="1"/>
          <p:nvPr/>
        </p:nvSpPr>
        <p:spPr>
          <a:xfrm>
            <a:off x="1308295" y="2264898"/>
            <a:ext cx="4979963" cy="3416320"/>
          </a:xfrm>
          <a:prstGeom prst="rect">
            <a:avLst/>
          </a:prstGeom>
          <a:noFill/>
        </p:spPr>
        <p:txBody>
          <a:bodyPr wrap="square" rtlCol="0">
            <a:spAutoFit/>
          </a:bodyPr>
          <a:lstStyle/>
          <a:p>
            <a:pPr algn="just"/>
            <a:r>
              <a:rPr lang="es-ES" sz="1800" b="1" dirty="0">
                <a:effectLst/>
                <a:latin typeface="Arial" panose="020B0604020202020204" pitchFamily="34" charset="0"/>
                <a:ea typeface="Tahoma" panose="020B0604030504040204" pitchFamily="34" charset="0"/>
              </a:rPr>
              <a:t>Isomería</a:t>
            </a:r>
            <a:r>
              <a:rPr lang="es-ES" sz="1800" dirty="0">
                <a:effectLst/>
                <a:latin typeface="Arial" panose="020B0604020202020204" pitchFamily="34" charset="0"/>
                <a:ea typeface="Tahoma" panose="020B0604030504040204" pitchFamily="34" charset="0"/>
              </a:rPr>
              <a:t> se refiere a las diferencias entre las moléculas orgánicas y también a la semejanza que podemos encontrar entre ella.Las moléculas pueden presentar diferentes tipos de isomería por ejemplo:</a:t>
            </a:r>
          </a:p>
          <a:p>
            <a:pPr algn="just"/>
            <a:endParaRPr lang="es-ES" dirty="0">
              <a:latin typeface="Arial" panose="020B0604020202020204" pitchFamily="34" charset="0"/>
              <a:ea typeface="Tahoma" panose="020B0604030504040204" pitchFamily="34" charset="0"/>
            </a:endParaRPr>
          </a:p>
          <a:p>
            <a:pPr algn="just"/>
            <a:endParaRPr lang="es-ES" sz="1800" dirty="0">
              <a:effectLst/>
              <a:latin typeface="Arial" panose="020B0604020202020204" pitchFamily="34" charset="0"/>
              <a:ea typeface="Tahoma" panose="020B0604030504040204" pitchFamily="34" charset="0"/>
            </a:endParaRPr>
          </a:p>
          <a:p>
            <a:pPr algn="just"/>
            <a:endParaRPr lang="es-CL" sz="1800" dirty="0">
              <a:effectLst/>
              <a:latin typeface="Tahoma" panose="020B0604030504040204" pitchFamily="34" charset="0"/>
              <a:ea typeface="Tahoma" panose="020B0604030504040204" pitchFamily="34" charset="0"/>
            </a:endParaRPr>
          </a:p>
          <a:p>
            <a:pPr algn="just"/>
            <a:r>
              <a:rPr lang="es-ES" sz="1800" b="1" dirty="0">
                <a:effectLst/>
                <a:latin typeface="Arial" panose="020B0604020202020204" pitchFamily="34" charset="0"/>
                <a:ea typeface="Tahoma" panose="020B0604030504040204" pitchFamily="34" charset="0"/>
              </a:rPr>
              <a:t>- isomería óptica: </a:t>
            </a:r>
            <a:r>
              <a:rPr lang="es-ES" sz="1800" dirty="0">
                <a:effectLst/>
                <a:latin typeface="Arial" panose="020B0604020202020204" pitchFamily="34" charset="0"/>
                <a:ea typeface="Tahoma" panose="020B0604030504040204" pitchFamily="34" charset="0"/>
              </a:rPr>
              <a:t>cuando dos moléculas presentan similar geometría pero los átomos enlazados  se  orientan de forma diferente.</a:t>
            </a:r>
            <a:endParaRPr lang="es-CL" sz="1800" dirty="0">
              <a:effectLst/>
              <a:latin typeface="Tahoma" panose="020B0604030504040204" pitchFamily="34" charset="0"/>
              <a:ea typeface="Tahoma" panose="020B0604030504040204" pitchFamily="34" charset="0"/>
            </a:endParaRPr>
          </a:p>
          <a:p>
            <a:pPr algn="just"/>
            <a:endParaRPr lang="es-CL" dirty="0"/>
          </a:p>
        </p:txBody>
      </p:sp>
      <p:pic>
        <p:nvPicPr>
          <p:cNvPr id="5" name="Imagen 4">
            <a:extLst>
              <a:ext uri="{FF2B5EF4-FFF2-40B4-BE49-F238E27FC236}">
                <a16:creationId xmlns:a16="http://schemas.microsoft.com/office/drawing/2014/main" id="{EB9F00DC-4E0D-4288-AA38-6EAE607C4587}"/>
              </a:ext>
            </a:extLst>
          </p:cNvPr>
          <p:cNvPicPr>
            <a:picLocks noChangeAspect="1"/>
          </p:cNvPicPr>
          <p:nvPr/>
        </p:nvPicPr>
        <p:blipFill>
          <a:blip r:embed="rId2"/>
          <a:stretch>
            <a:fillRect/>
          </a:stretch>
        </p:blipFill>
        <p:spPr>
          <a:xfrm>
            <a:off x="6973455" y="2466944"/>
            <a:ext cx="4726874" cy="3214274"/>
          </a:xfrm>
          <a:prstGeom prst="rect">
            <a:avLst/>
          </a:prstGeom>
        </p:spPr>
      </p:pic>
    </p:spTree>
    <p:extLst>
      <p:ext uri="{BB962C8B-B14F-4D97-AF65-F5344CB8AC3E}">
        <p14:creationId xmlns:p14="http://schemas.microsoft.com/office/powerpoint/2010/main" val="345315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621125" y="2152769"/>
            <a:ext cx="7692881" cy="461665"/>
          </a:xfrm>
          <a:prstGeom prst="rect">
            <a:avLst/>
          </a:prstGeom>
          <a:noFill/>
        </p:spPr>
        <p:txBody>
          <a:bodyPr wrap="square" rtlCol="0">
            <a:spAutoFit/>
          </a:bodyPr>
          <a:lstStyle/>
          <a:p>
            <a:pPr algn="just"/>
            <a:r>
              <a:rPr lang="es-ES" sz="2400" kern="100" dirty="0">
                <a:latin typeface="Arial" panose="020B0604020202020204" pitchFamily="34" charset="0"/>
                <a:cs typeface="Times New Roman" panose="02020603050405020304" pitchFamily="18" charset="0"/>
              </a:rPr>
              <a:t>G</a:t>
            </a:r>
            <a:r>
              <a:rPr lang="es-CL" sz="2400" kern="100" dirty="0">
                <a:latin typeface="Arial" panose="020B0604020202020204" pitchFamily="34" charset="0"/>
                <a:cs typeface="Times New Roman" panose="02020603050405020304" pitchFamily="18" charset="0"/>
              </a:rPr>
              <a:t>rupos funcionalesa importantes</a:t>
            </a:r>
            <a:endParaRPr lang="es-CL" dirty="0"/>
          </a:p>
        </p:txBody>
      </p:sp>
      <p:pic>
        <p:nvPicPr>
          <p:cNvPr id="4" name="Imagen 3">
            <a:extLst>
              <a:ext uri="{FF2B5EF4-FFF2-40B4-BE49-F238E27FC236}">
                <a16:creationId xmlns:a16="http://schemas.microsoft.com/office/drawing/2014/main" id="{4B9570A1-1EEB-4A59-884C-C2F1379400D3}"/>
              </a:ext>
            </a:extLst>
          </p:cNvPr>
          <p:cNvPicPr>
            <a:picLocks noChangeAspect="1"/>
          </p:cNvPicPr>
          <p:nvPr/>
        </p:nvPicPr>
        <p:blipFill>
          <a:blip r:embed="rId2"/>
          <a:stretch>
            <a:fillRect/>
          </a:stretch>
        </p:blipFill>
        <p:spPr>
          <a:xfrm>
            <a:off x="1529082" y="3429000"/>
            <a:ext cx="9133833" cy="2992713"/>
          </a:xfrm>
          <a:prstGeom prst="rect">
            <a:avLst/>
          </a:prstGeom>
        </p:spPr>
      </p:pic>
    </p:spTree>
    <p:extLst>
      <p:ext uri="{BB962C8B-B14F-4D97-AF65-F5344CB8AC3E}">
        <p14:creationId xmlns:p14="http://schemas.microsoft.com/office/powerpoint/2010/main" val="401772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621125" y="2152769"/>
            <a:ext cx="7692881" cy="461665"/>
          </a:xfrm>
          <a:prstGeom prst="rect">
            <a:avLst/>
          </a:prstGeom>
          <a:noFill/>
        </p:spPr>
        <p:txBody>
          <a:bodyPr wrap="square" rtlCol="0">
            <a:spAutoFit/>
          </a:bodyPr>
          <a:lstStyle/>
          <a:p>
            <a:pPr algn="just"/>
            <a:r>
              <a:rPr lang="es-ES" sz="2400" kern="100" dirty="0">
                <a:latin typeface="Arial" panose="020B0604020202020204" pitchFamily="34" charset="0"/>
                <a:cs typeface="Times New Roman" panose="02020603050405020304" pitchFamily="18" charset="0"/>
              </a:rPr>
              <a:t>G</a:t>
            </a:r>
            <a:r>
              <a:rPr lang="es-CL" sz="2400" kern="100" dirty="0">
                <a:latin typeface="Arial" panose="020B0604020202020204" pitchFamily="34" charset="0"/>
                <a:cs typeface="Times New Roman" panose="02020603050405020304" pitchFamily="18" charset="0"/>
              </a:rPr>
              <a:t>rupos funcionalesa importantes</a:t>
            </a:r>
            <a:endParaRPr lang="es-CL" dirty="0"/>
          </a:p>
        </p:txBody>
      </p:sp>
      <p:pic>
        <p:nvPicPr>
          <p:cNvPr id="5" name="Imagen 4">
            <a:extLst>
              <a:ext uri="{FF2B5EF4-FFF2-40B4-BE49-F238E27FC236}">
                <a16:creationId xmlns:a16="http://schemas.microsoft.com/office/drawing/2014/main" id="{1E516CDD-8EDE-406C-939C-FB7812ABD06F}"/>
              </a:ext>
            </a:extLst>
          </p:cNvPr>
          <p:cNvPicPr>
            <a:picLocks noChangeAspect="1"/>
          </p:cNvPicPr>
          <p:nvPr/>
        </p:nvPicPr>
        <p:blipFill>
          <a:blip r:embed="rId2"/>
          <a:stretch>
            <a:fillRect/>
          </a:stretch>
        </p:blipFill>
        <p:spPr>
          <a:xfrm>
            <a:off x="6095999" y="1996403"/>
            <a:ext cx="3564618" cy="4238601"/>
          </a:xfrm>
          <a:prstGeom prst="rect">
            <a:avLst/>
          </a:prstGeom>
        </p:spPr>
      </p:pic>
    </p:spTree>
    <p:extLst>
      <p:ext uri="{BB962C8B-B14F-4D97-AF65-F5344CB8AC3E}">
        <p14:creationId xmlns:p14="http://schemas.microsoft.com/office/powerpoint/2010/main" val="1837030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621125" y="2152769"/>
            <a:ext cx="7692881" cy="461665"/>
          </a:xfrm>
          <a:prstGeom prst="rect">
            <a:avLst/>
          </a:prstGeom>
          <a:noFill/>
        </p:spPr>
        <p:txBody>
          <a:bodyPr wrap="square" rtlCol="0">
            <a:spAutoFit/>
          </a:bodyPr>
          <a:lstStyle/>
          <a:p>
            <a:pPr algn="just"/>
            <a:r>
              <a:rPr lang="es-ES" sz="2400" kern="100" dirty="0">
                <a:latin typeface="Arial" panose="020B0604020202020204" pitchFamily="34" charset="0"/>
                <a:cs typeface="Times New Roman" panose="02020603050405020304" pitchFamily="18" charset="0"/>
              </a:rPr>
              <a:t>G</a:t>
            </a:r>
            <a:r>
              <a:rPr lang="es-CL" sz="2400" kern="100" dirty="0">
                <a:latin typeface="Arial" panose="020B0604020202020204" pitchFamily="34" charset="0"/>
                <a:cs typeface="Times New Roman" panose="02020603050405020304" pitchFamily="18" charset="0"/>
              </a:rPr>
              <a:t>rupos funcionalesa importantes</a:t>
            </a:r>
            <a:endParaRPr lang="es-CL" dirty="0"/>
          </a:p>
        </p:txBody>
      </p:sp>
      <p:pic>
        <p:nvPicPr>
          <p:cNvPr id="4" name="Imagen 3">
            <a:extLst>
              <a:ext uri="{FF2B5EF4-FFF2-40B4-BE49-F238E27FC236}">
                <a16:creationId xmlns:a16="http://schemas.microsoft.com/office/drawing/2014/main" id="{D73731D8-3450-4427-A4E6-3055201BDC32}"/>
              </a:ext>
            </a:extLst>
          </p:cNvPr>
          <p:cNvPicPr>
            <a:picLocks noChangeAspect="1"/>
          </p:cNvPicPr>
          <p:nvPr/>
        </p:nvPicPr>
        <p:blipFill>
          <a:blip r:embed="rId2"/>
          <a:stretch>
            <a:fillRect/>
          </a:stretch>
        </p:blipFill>
        <p:spPr>
          <a:xfrm>
            <a:off x="5077879" y="2682175"/>
            <a:ext cx="4924249" cy="3612099"/>
          </a:xfrm>
          <a:prstGeom prst="rect">
            <a:avLst/>
          </a:prstGeom>
        </p:spPr>
      </p:pic>
    </p:spTree>
    <p:extLst>
      <p:ext uri="{BB962C8B-B14F-4D97-AF65-F5344CB8AC3E}">
        <p14:creationId xmlns:p14="http://schemas.microsoft.com/office/powerpoint/2010/main" val="73126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pic>
        <p:nvPicPr>
          <p:cNvPr id="6" name="Imagen 5" descr="Imagen que contiene interior, grupo, reloj, grande&#10;&#10;Descripción generada automáticamente">
            <a:extLst>
              <a:ext uri="{FF2B5EF4-FFF2-40B4-BE49-F238E27FC236}">
                <a16:creationId xmlns:a16="http://schemas.microsoft.com/office/drawing/2014/main" id="{BE8C1FD0-8BE0-441D-88EB-B3085E2747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28799" y="1407859"/>
            <a:ext cx="8370278" cy="4852264"/>
          </a:xfrm>
          <a:prstGeom prst="rect">
            <a:avLst/>
          </a:prstGeom>
          <a:noFill/>
          <a:ln>
            <a:noFill/>
          </a:ln>
        </p:spPr>
      </p:pic>
    </p:spTree>
    <p:extLst>
      <p:ext uri="{BB962C8B-B14F-4D97-AF65-F5344CB8AC3E}">
        <p14:creationId xmlns:p14="http://schemas.microsoft.com/office/powerpoint/2010/main" val="78635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567089" y="1969358"/>
            <a:ext cx="6708142" cy="5170646"/>
          </a:xfrm>
          <a:prstGeom prst="rect">
            <a:avLst/>
          </a:prstGeom>
          <a:noFill/>
        </p:spPr>
        <p:txBody>
          <a:bodyPr wrap="square" rtlCol="0">
            <a:spAutoFit/>
          </a:bodyPr>
          <a:lstStyle/>
          <a:p>
            <a:pPr algn="just"/>
            <a:r>
              <a:rPr lang="es-CL" sz="2400" kern="100" dirty="0">
                <a:effectLst/>
                <a:latin typeface="Arial" panose="020B0604020202020204" pitchFamily="34" charset="0"/>
                <a:ea typeface="Times New Roman" panose="02020603050405020304" pitchFamily="18" charset="0"/>
                <a:cs typeface="Times New Roman" panose="02020603050405020304" pitchFamily="18" charset="0"/>
              </a:rPr>
              <a:t>La química orgánica es la parte de la  química que estudia la estructura y propiedades químicas de las moléculas orgánizas, que reciben este nombre ¨orgánicas¨ debido a muchas de estos compuestos pueden formar parte de  estructuras celulares en los organismos vivos.</a:t>
            </a:r>
          </a:p>
          <a:p>
            <a:pPr algn="just"/>
            <a:endParaRPr lang="es-CL" sz="2400" kern="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s-CL" sz="2400" kern="100" dirty="0">
                <a:effectLst/>
                <a:latin typeface="Arial" panose="020B0604020202020204" pitchFamily="34" charset="0"/>
                <a:ea typeface="Times New Roman" panose="02020603050405020304" pitchFamily="18" charset="0"/>
                <a:cs typeface="Times New Roman" panose="02020603050405020304" pitchFamily="18" charset="0"/>
              </a:rPr>
              <a:t>De esta manera podemos encontrar compuestos orgánicos formando parte de nuestro ADN, en nuestra piel y cabellos, pero también en los tejidos de animales, plantas y hongos.</a:t>
            </a:r>
            <a:endParaRPr lang="es-CL"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CL" dirty="0"/>
          </a:p>
        </p:txBody>
      </p:sp>
      <p:pic>
        <p:nvPicPr>
          <p:cNvPr id="4" name="Imagen 3">
            <a:extLst>
              <a:ext uri="{FF2B5EF4-FFF2-40B4-BE49-F238E27FC236}">
                <a16:creationId xmlns:a16="http://schemas.microsoft.com/office/drawing/2014/main" id="{FAF0B451-02B6-498D-A2F6-22022D4DB702}"/>
              </a:ext>
            </a:extLst>
          </p:cNvPr>
          <p:cNvPicPr>
            <a:picLocks noChangeAspect="1"/>
          </p:cNvPicPr>
          <p:nvPr/>
        </p:nvPicPr>
        <p:blipFill>
          <a:blip r:embed="rId2"/>
          <a:stretch>
            <a:fillRect/>
          </a:stretch>
        </p:blipFill>
        <p:spPr>
          <a:xfrm>
            <a:off x="7691828" y="2698926"/>
            <a:ext cx="3879046" cy="2126292"/>
          </a:xfrm>
          <a:prstGeom prst="rect">
            <a:avLst/>
          </a:prstGeom>
        </p:spPr>
      </p:pic>
    </p:spTree>
    <p:extLst>
      <p:ext uri="{BB962C8B-B14F-4D97-AF65-F5344CB8AC3E}">
        <p14:creationId xmlns:p14="http://schemas.microsoft.com/office/powerpoint/2010/main" val="88659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761802" y="1892901"/>
            <a:ext cx="10520487" cy="4801314"/>
          </a:xfrm>
          <a:prstGeom prst="rect">
            <a:avLst/>
          </a:prstGeom>
          <a:noFill/>
        </p:spPr>
        <p:txBody>
          <a:bodyPr wrap="square" rtlCol="0">
            <a:spAutoFit/>
          </a:bodyPr>
          <a:lstStyle/>
          <a:p>
            <a:pPr algn="just"/>
            <a:r>
              <a:rPr lang="es-CL" sz="3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química orgánica los principales elementos químicos que forman los compuestos son el carbono, oxígeno, hidrógeno, dentro de los más importantes. </a:t>
            </a:r>
          </a:p>
          <a:p>
            <a:pPr algn="just"/>
            <a:endParaRPr lang="es-CL" sz="32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s-CL" sz="3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También estarán presentes el azufre y el nitrógeno (presentes en los aminoácidos),el fósforo pude estar presente en los nucleótidos,elementos que forman los ácidos nucleicos y el ADN, pero también en las proteinas que actúan como enzimas.</a:t>
            </a:r>
            <a:endParaRPr lang="es-CL" sz="3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CL" dirty="0"/>
          </a:p>
        </p:txBody>
      </p:sp>
    </p:spTree>
    <p:extLst>
      <p:ext uri="{BB962C8B-B14F-4D97-AF65-F5344CB8AC3E}">
        <p14:creationId xmlns:p14="http://schemas.microsoft.com/office/powerpoint/2010/main" val="207219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2560675" y="1922440"/>
            <a:ext cx="5709337" cy="523220"/>
          </a:xfrm>
          <a:prstGeom prst="rect">
            <a:avLst/>
          </a:prstGeom>
          <a:solidFill>
            <a:schemeClr val="accent6">
              <a:lumMod val="40000"/>
              <a:lumOff val="60000"/>
            </a:schemeClr>
          </a:solidFill>
        </p:spPr>
        <p:txBody>
          <a:bodyPr wrap="square" rtlCol="0">
            <a:spAutoFit/>
          </a:bodyPr>
          <a:lstStyle/>
          <a:p>
            <a:pPr algn="just"/>
            <a:r>
              <a:rPr lang="es-CL" sz="2800" b="1" kern="100" dirty="0">
                <a:effectLst/>
                <a:latin typeface="Arial" panose="020B0604020202020204" pitchFamily="34" charset="0"/>
                <a:ea typeface="Times New Roman" panose="02020603050405020304" pitchFamily="18" charset="0"/>
              </a:rPr>
              <a:t>Teoría de los orbitales atómicos</a:t>
            </a:r>
            <a:endParaRPr lang="es-CL" sz="2800" dirty="0"/>
          </a:p>
        </p:txBody>
      </p:sp>
      <p:sp>
        <p:nvSpPr>
          <p:cNvPr id="4" name="CuadroTexto 3">
            <a:extLst>
              <a:ext uri="{FF2B5EF4-FFF2-40B4-BE49-F238E27FC236}">
                <a16:creationId xmlns:a16="http://schemas.microsoft.com/office/drawing/2014/main" id="{94296ADE-454C-4A19-9FEE-48AB52E0176F}"/>
              </a:ext>
            </a:extLst>
          </p:cNvPr>
          <p:cNvSpPr txBox="1"/>
          <p:nvPr/>
        </p:nvSpPr>
        <p:spPr>
          <a:xfrm>
            <a:off x="499581" y="2721627"/>
            <a:ext cx="7270850" cy="3539430"/>
          </a:xfrm>
          <a:prstGeom prst="rect">
            <a:avLst/>
          </a:prstGeom>
          <a:noFill/>
        </p:spPr>
        <p:txBody>
          <a:bodyPr wrap="square" rtlCol="0">
            <a:spAutoFit/>
          </a:bodyPr>
          <a:lstStyle/>
          <a:p>
            <a:pPr algn="just"/>
            <a:r>
              <a:rPr lang="es-CL" sz="2800" kern="100" dirty="0">
                <a:solidFill>
                  <a:srgbClr val="000000"/>
                </a:solidFill>
                <a:effectLst/>
                <a:latin typeface="Arial" panose="020B0604020202020204" pitchFamily="34" charset="0"/>
                <a:ea typeface="Times New Roman" panose="02020603050405020304" pitchFamily="18" charset="0"/>
              </a:rPr>
              <a:t>Esta teoría intenta explicar la geometría o la forma que  tienen algunas moléculas orgánicas. La hibridación se puede comprender como la </a:t>
            </a:r>
            <a:r>
              <a:rPr lang="es-CL" sz="2800" i="1" kern="100" dirty="0">
                <a:solidFill>
                  <a:srgbClr val="000000"/>
                </a:solidFill>
                <a:effectLst/>
                <a:latin typeface="Arial" panose="020B0604020202020204" pitchFamily="34" charset="0"/>
                <a:ea typeface="Times New Roman" panose="02020603050405020304" pitchFamily="18" charset="0"/>
              </a:rPr>
              <a:t>combinación </a:t>
            </a:r>
            <a:r>
              <a:rPr lang="es-CL" sz="2800" kern="100" dirty="0">
                <a:solidFill>
                  <a:srgbClr val="000000"/>
                </a:solidFill>
                <a:effectLst/>
                <a:latin typeface="Arial" panose="020B0604020202020204" pitchFamily="34" charset="0"/>
                <a:ea typeface="Times New Roman" panose="02020603050405020304" pitchFamily="18" charset="0"/>
              </a:rPr>
              <a:t>de  dos o más tipos de orbitales atómicos que forma un átomo de carbono con otor átomo de carbono o con un átomo de otro elemento químico</a:t>
            </a:r>
            <a:endParaRPr lang="es-CL" sz="2800" dirty="0"/>
          </a:p>
        </p:txBody>
      </p:sp>
      <p:pic>
        <p:nvPicPr>
          <p:cNvPr id="5" name="Imagen 4">
            <a:extLst>
              <a:ext uri="{FF2B5EF4-FFF2-40B4-BE49-F238E27FC236}">
                <a16:creationId xmlns:a16="http://schemas.microsoft.com/office/drawing/2014/main" id="{C40F1E8B-FCF5-468E-B763-530D0D655748}"/>
              </a:ext>
            </a:extLst>
          </p:cNvPr>
          <p:cNvPicPr>
            <a:picLocks noChangeAspect="1"/>
          </p:cNvPicPr>
          <p:nvPr/>
        </p:nvPicPr>
        <p:blipFill>
          <a:blip r:embed="rId2"/>
          <a:stretch>
            <a:fillRect/>
          </a:stretch>
        </p:blipFill>
        <p:spPr>
          <a:xfrm>
            <a:off x="8270012" y="2922238"/>
            <a:ext cx="3558019" cy="2742640"/>
          </a:xfrm>
          <a:prstGeom prst="rect">
            <a:avLst/>
          </a:prstGeom>
        </p:spPr>
      </p:pic>
    </p:spTree>
    <p:extLst>
      <p:ext uri="{BB962C8B-B14F-4D97-AF65-F5344CB8AC3E}">
        <p14:creationId xmlns:p14="http://schemas.microsoft.com/office/powerpoint/2010/main" val="20957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2432439" y="2049301"/>
            <a:ext cx="7327121" cy="461665"/>
          </a:xfrm>
          <a:prstGeom prst="rect">
            <a:avLst/>
          </a:prstGeom>
          <a:solidFill>
            <a:schemeClr val="accent4">
              <a:lumMod val="40000"/>
              <a:lumOff val="60000"/>
            </a:schemeClr>
          </a:solidFill>
        </p:spPr>
        <p:txBody>
          <a:bodyPr wrap="square" rtlCol="0">
            <a:spAutoFit/>
          </a:bodyPr>
          <a:lstStyle/>
          <a:p>
            <a:pPr algn="just"/>
            <a:r>
              <a:rPr lang="es-CL" sz="2400" b="1" kern="100" dirty="0">
                <a:latin typeface="Arial" panose="020B0604020202020204" pitchFamily="34" charset="0"/>
                <a:ea typeface="Times New Roman" panose="02020603050405020304" pitchFamily="18" charset="0"/>
              </a:rPr>
              <a:t>ORBITALES MOLECULARES EN EL CARBONO</a:t>
            </a:r>
            <a:r>
              <a:rPr lang="es-CL" sz="2400" b="1" u="sng" kern="100" dirty="0">
                <a:latin typeface="Arial" panose="020B0604020202020204" pitchFamily="34" charset="0"/>
                <a:ea typeface="Times New Roman" panose="02020603050405020304" pitchFamily="18" charset="0"/>
              </a:rPr>
              <a:t> </a:t>
            </a:r>
            <a:r>
              <a:rPr lang="es-CL" sz="1800" b="1" u="sng" kern="100" dirty="0">
                <a:effectLst/>
                <a:latin typeface="Arial" panose="020B0604020202020204" pitchFamily="34" charset="0"/>
                <a:ea typeface="Times New Roman" panose="02020603050405020304" pitchFamily="18" charset="0"/>
              </a:rPr>
              <a:t> </a:t>
            </a:r>
            <a:endParaRPr lang="es-CL" dirty="0"/>
          </a:p>
        </p:txBody>
      </p:sp>
      <p:pic>
        <p:nvPicPr>
          <p:cNvPr id="6" name="Imagen 5" descr="Se muestra una serie de tres diagramas conectados por una flecha que mira hacia la derecha y que está marcada como &quot;Hibridación&quot; y una flecha que mira hacia abajo y que está marcada como &quot;Da un arreglo lineal&quot;. El primer diagrama muestra un orbital esférico azul y un orbital rojo con forma de maní, cada uno situado en un sistema de ejes X, Y, Z. El segundo diagrama muestra los mismos dos orbitales, pero ahora son de color púrpura y tienen un lóbulo más grande y otro más pequeño. Cada uno de ellos se encuentra a lo largo del eje x en el dibujo. El tercer diagrama muestra los mismos dos orbitales, pero sus lóbulos más pequeños ahora se superponen a lo largo del eje x, mientras que sus lóbulos más grandes están situados y marcados a &quot;180 grados&quot; el uno del otro.">
            <a:extLst>
              <a:ext uri="{FF2B5EF4-FFF2-40B4-BE49-F238E27FC236}">
                <a16:creationId xmlns:a16="http://schemas.microsoft.com/office/drawing/2014/main" id="{4A295279-2A94-47B5-9FE7-B39A8D4A92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1801" y="2897828"/>
            <a:ext cx="10633029" cy="3573310"/>
          </a:xfrm>
          <a:prstGeom prst="rect">
            <a:avLst/>
          </a:prstGeom>
          <a:noFill/>
          <a:ln>
            <a:noFill/>
          </a:ln>
        </p:spPr>
      </p:pic>
    </p:spTree>
    <p:extLst>
      <p:ext uri="{BB962C8B-B14F-4D97-AF65-F5344CB8AC3E}">
        <p14:creationId xmlns:p14="http://schemas.microsoft.com/office/powerpoint/2010/main" val="412497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2027894" y="1407859"/>
            <a:ext cx="7692881" cy="461665"/>
          </a:xfrm>
          <a:prstGeom prst="rect">
            <a:avLst/>
          </a:prstGeom>
          <a:solidFill>
            <a:schemeClr val="accent2">
              <a:lumMod val="40000"/>
              <a:lumOff val="60000"/>
            </a:schemeClr>
          </a:solidFill>
        </p:spPr>
        <p:txBody>
          <a:bodyPr wrap="square" rtlCol="0">
            <a:spAutoFit/>
          </a:bodyPr>
          <a:lstStyle/>
          <a:p>
            <a:pPr algn="just"/>
            <a:r>
              <a:rPr lang="es-ES" sz="2400" kern="100" dirty="0">
                <a:latin typeface="Arial" panose="020B0604020202020204" pitchFamily="34" charset="0"/>
                <a:cs typeface="Times New Roman" panose="02020603050405020304" pitchFamily="18" charset="0"/>
              </a:rPr>
              <a:t>H</a:t>
            </a:r>
            <a:r>
              <a:rPr lang="es-CL" sz="2400" kern="100" dirty="0">
                <a:latin typeface="Arial" panose="020B0604020202020204" pitchFamily="34" charset="0"/>
                <a:cs typeface="Times New Roman" panose="02020603050405020304" pitchFamily="18" charset="0"/>
              </a:rPr>
              <a:t>IDROCARBUROS COMPUESTOS CARBONADOS</a:t>
            </a:r>
            <a:endParaRPr lang="es-CL" dirty="0"/>
          </a:p>
        </p:txBody>
      </p:sp>
      <p:sp>
        <p:nvSpPr>
          <p:cNvPr id="7" name="CuadroTexto 6">
            <a:extLst>
              <a:ext uri="{FF2B5EF4-FFF2-40B4-BE49-F238E27FC236}">
                <a16:creationId xmlns:a16="http://schemas.microsoft.com/office/drawing/2014/main" id="{4A4A5C93-70D4-465B-B7F0-D200B8642937}"/>
              </a:ext>
            </a:extLst>
          </p:cNvPr>
          <p:cNvSpPr txBox="1"/>
          <p:nvPr/>
        </p:nvSpPr>
        <p:spPr>
          <a:xfrm>
            <a:off x="705531" y="2506636"/>
            <a:ext cx="10548623" cy="3602012"/>
          </a:xfrm>
          <a:prstGeom prst="rect">
            <a:avLst/>
          </a:prstGeom>
          <a:noFill/>
        </p:spPr>
        <p:txBody>
          <a:bodyPr wrap="square">
            <a:spAutoFit/>
          </a:bodyPr>
          <a:lstStyle/>
          <a:p>
            <a:pPr>
              <a:lnSpc>
                <a:spcPct val="107000"/>
              </a:lnSpc>
              <a:spcAft>
                <a:spcPts val="800"/>
              </a:spcAft>
            </a:pPr>
            <a:r>
              <a:rPr lang="es-CL" sz="2000" b="1" u="sng"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Series de hidrocarburos alifáticos, cíclicos y aromáticos.</a:t>
            </a:r>
            <a:endParaRPr lang="es-CL"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ES" sz="2000" dirty="0">
                <a:effectLst/>
                <a:latin typeface="Arial" panose="020B0604020202020204" pitchFamily="34" charset="0"/>
                <a:ea typeface="Tahoma" panose="020B0604030504040204" pitchFamily="34" charset="0"/>
              </a:rPr>
              <a:t>Para su mejor clasificación y estudio en química orgánica, los derivados del átomo de carbono que pueden formar moléculas lineales o ramificadas en forma de  largas cadenas se les denominan </a:t>
            </a:r>
            <a:r>
              <a:rPr lang="es-ES" sz="2000" b="1" dirty="0">
                <a:effectLst/>
                <a:latin typeface="Arial" panose="020B0604020202020204" pitchFamily="34" charset="0"/>
                <a:ea typeface="Tahoma" panose="020B0604030504040204" pitchFamily="34" charset="0"/>
              </a:rPr>
              <a:t>HIDROCARBUROS</a:t>
            </a:r>
            <a:r>
              <a:rPr lang="es-ES" sz="2000" dirty="0">
                <a:effectLst/>
                <a:latin typeface="Arial" panose="020B0604020202020204" pitchFamily="34" charset="0"/>
                <a:ea typeface="Tahoma" panose="020B0604030504040204" pitchFamily="34" charset="0"/>
              </a:rPr>
              <a:t>. </a:t>
            </a:r>
            <a:endParaRPr lang="es-CL" sz="2000" dirty="0">
              <a:effectLst/>
              <a:latin typeface="Tahoma" panose="020B0604030504040204" pitchFamily="34" charset="0"/>
              <a:ea typeface="Tahoma" panose="020B0604030504040204" pitchFamily="34" charset="0"/>
            </a:endParaRPr>
          </a:p>
          <a:p>
            <a:pPr algn="just"/>
            <a:r>
              <a:rPr lang="es-ES" sz="2000" dirty="0">
                <a:effectLst/>
                <a:latin typeface="Arial" panose="020B0604020202020204" pitchFamily="34" charset="0"/>
                <a:ea typeface="Tahoma" panose="020B0604030504040204" pitchFamily="34" charset="0"/>
              </a:rPr>
              <a:t> </a:t>
            </a:r>
            <a:endParaRPr lang="es-CL" sz="2000" dirty="0">
              <a:effectLst/>
              <a:latin typeface="Tahoma" panose="020B0604030504040204" pitchFamily="34" charset="0"/>
              <a:ea typeface="Tahoma" panose="020B0604030504040204" pitchFamily="34" charset="0"/>
            </a:endParaRPr>
          </a:p>
          <a:p>
            <a:pPr algn="just"/>
            <a:r>
              <a:rPr lang="es-ES" sz="2000" b="1" u="sng" dirty="0">
                <a:effectLst/>
                <a:latin typeface="Arial" panose="020B0604020202020204" pitchFamily="34" charset="0"/>
                <a:ea typeface="Tahoma" panose="020B0604030504040204" pitchFamily="34" charset="0"/>
              </a:rPr>
              <a:t>Clasificación:</a:t>
            </a:r>
            <a:r>
              <a:rPr lang="es-ES" sz="2000" dirty="0">
                <a:effectLst/>
                <a:latin typeface="Arial" panose="020B0604020202020204" pitchFamily="34" charset="0"/>
                <a:ea typeface="Tahoma" panose="020B0604030504040204" pitchFamily="34" charset="0"/>
              </a:rPr>
              <a:t>Las moléculas que  presentan  una forma lineal se les denomina </a:t>
            </a:r>
            <a:r>
              <a:rPr lang="es-ES" sz="2000" b="1" dirty="0">
                <a:effectLst/>
                <a:latin typeface="Arial" panose="020B0604020202020204" pitchFamily="34" charset="0"/>
                <a:ea typeface="Tahoma" panose="020B0604030504040204" pitchFamily="34" charset="0"/>
              </a:rPr>
              <a:t>hidrocarburos</a:t>
            </a:r>
            <a:r>
              <a:rPr lang="es-ES" sz="2000" dirty="0">
                <a:effectLst/>
                <a:latin typeface="Arial" panose="020B0604020202020204" pitchFamily="34" charset="0"/>
                <a:ea typeface="Tahoma" panose="020B0604030504040204" pitchFamily="34" charset="0"/>
              </a:rPr>
              <a:t> </a:t>
            </a:r>
            <a:r>
              <a:rPr lang="es-ES" sz="2000" b="1" dirty="0">
                <a:effectLst/>
                <a:latin typeface="Arial" panose="020B0604020202020204" pitchFamily="34" charset="0"/>
                <a:ea typeface="Tahoma" panose="020B0604030504040204" pitchFamily="34" charset="0"/>
              </a:rPr>
              <a:t>alifáticos</a:t>
            </a:r>
            <a:r>
              <a:rPr lang="es-ES" sz="2000" dirty="0">
                <a:effectLst/>
                <a:latin typeface="Arial" panose="020B0604020202020204" pitchFamily="34" charset="0"/>
                <a:ea typeface="Tahoma" panose="020B0604030504040204" pitchFamily="34" charset="0"/>
              </a:rPr>
              <a:t> (estos pueden ser completamente lineales o con ramificaciones como las ramas de un árbol). Existen moléculas circulares que presentan simples enlaces y se les denomina </a:t>
            </a:r>
            <a:r>
              <a:rPr lang="es-ES" sz="2000" b="1" dirty="0">
                <a:effectLst/>
                <a:latin typeface="Arial" panose="020B0604020202020204" pitchFamily="34" charset="0"/>
                <a:ea typeface="Tahoma" panose="020B0604030504040204" pitchFamily="34" charset="0"/>
              </a:rPr>
              <a:t>hidrocarburos cíclicos</a:t>
            </a:r>
            <a:r>
              <a:rPr lang="es-ES" sz="2000" dirty="0">
                <a:effectLst/>
                <a:latin typeface="Arial" panose="020B0604020202020204" pitchFamily="34" charset="0"/>
                <a:ea typeface="Tahoma" panose="020B0604030504040204" pitchFamily="34" charset="0"/>
              </a:rPr>
              <a:t>. Por último existen moléculas no lineales, o sea forman ciclos pero que contienen dobles enlaces entre los átomos de carbono a estas se les denomina </a:t>
            </a:r>
            <a:r>
              <a:rPr lang="es-ES" sz="2000" b="1" dirty="0">
                <a:effectLst/>
                <a:latin typeface="Arial" panose="020B0604020202020204" pitchFamily="34" charset="0"/>
                <a:ea typeface="Tahoma" panose="020B0604030504040204" pitchFamily="34" charset="0"/>
              </a:rPr>
              <a:t>hidrocarburos aromáticos</a:t>
            </a:r>
            <a:r>
              <a:rPr lang="es-ES" sz="2000" dirty="0">
                <a:effectLst/>
                <a:latin typeface="Arial" panose="020B0604020202020204" pitchFamily="34" charset="0"/>
                <a:ea typeface="Tahoma" panose="020B0604030504040204" pitchFamily="34" charset="0"/>
              </a:rPr>
              <a:t>.</a:t>
            </a:r>
            <a:endParaRPr lang="es-CL" sz="20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53740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3" name="CuadroTexto 2">
            <a:extLst>
              <a:ext uri="{FF2B5EF4-FFF2-40B4-BE49-F238E27FC236}">
                <a16:creationId xmlns:a16="http://schemas.microsoft.com/office/drawing/2014/main" id="{F3F1E8F2-49AB-48D1-A5F0-DD505CDB96BB}"/>
              </a:ext>
            </a:extLst>
          </p:cNvPr>
          <p:cNvSpPr txBox="1"/>
          <p:nvPr/>
        </p:nvSpPr>
        <p:spPr>
          <a:xfrm>
            <a:off x="1573039" y="1267452"/>
            <a:ext cx="9216882" cy="461665"/>
          </a:xfrm>
          <a:prstGeom prst="rect">
            <a:avLst/>
          </a:prstGeom>
          <a:solidFill>
            <a:schemeClr val="accent2">
              <a:lumMod val="20000"/>
              <a:lumOff val="80000"/>
            </a:schemeClr>
          </a:solidFill>
        </p:spPr>
        <p:txBody>
          <a:bodyPr wrap="square" rtlCol="0">
            <a:spAutoFit/>
          </a:bodyPr>
          <a:lstStyle/>
          <a:p>
            <a:pPr algn="just"/>
            <a:r>
              <a:rPr lang="es-ES" sz="2400" kern="100" dirty="0">
                <a:latin typeface="Arial" panose="020B0604020202020204" pitchFamily="34" charset="0"/>
                <a:cs typeface="Times New Roman" panose="02020603050405020304" pitchFamily="18" charset="0"/>
              </a:rPr>
              <a:t>ESTRUCTURAS QUÍMICAS PRESENTES EN BIOMOLÉCULAS</a:t>
            </a:r>
            <a:endParaRPr lang="es-CL" dirty="0"/>
          </a:p>
        </p:txBody>
      </p:sp>
      <p:sp>
        <p:nvSpPr>
          <p:cNvPr id="7" name="CuadroTexto 6">
            <a:extLst>
              <a:ext uri="{FF2B5EF4-FFF2-40B4-BE49-F238E27FC236}">
                <a16:creationId xmlns:a16="http://schemas.microsoft.com/office/drawing/2014/main" id="{46BBDBCA-26FD-44D3-84BB-B9DF340B8B83}"/>
              </a:ext>
            </a:extLst>
          </p:cNvPr>
          <p:cNvSpPr txBox="1"/>
          <p:nvPr/>
        </p:nvSpPr>
        <p:spPr>
          <a:xfrm>
            <a:off x="516987" y="2308399"/>
            <a:ext cx="8838028" cy="4401205"/>
          </a:xfrm>
          <a:prstGeom prst="rect">
            <a:avLst/>
          </a:prstGeom>
          <a:noFill/>
        </p:spPr>
        <p:txBody>
          <a:bodyPr wrap="square">
            <a:spAutoFit/>
          </a:bodyPr>
          <a:lstStyle/>
          <a:p>
            <a:pPr algn="just"/>
            <a:r>
              <a:rPr lang="es-ES" sz="2800" b="1" dirty="0">
                <a:effectLst/>
                <a:latin typeface="Arial" panose="020B0604020202020204" pitchFamily="34" charset="0"/>
                <a:ea typeface="Tahoma" panose="020B0604030504040204" pitchFamily="34" charset="0"/>
              </a:rPr>
              <a:t>Polisacáridos:</a:t>
            </a:r>
            <a:r>
              <a:rPr lang="es-ES" sz="2800" dirty="0">
                <a:effectLst/>
                <a:latin typeface="Arial" panose="020B0604020202020204" pitchFamily="34" charset="0"/>
                <a:ea typeface="Tahoma" panose="020B0604030504040204" pitchFamily="34" charset="0"/>
              </a:rPr>
              <a:t> Se componen de unidades básicas </a:t>
            </a:r>
            <a:r>
              <a:rPr lang="es-ES" sz="2800" b="1" dirty="0">
                <a:effectLst/>
                <a:latin typeface="Arial" panose="020B0604020202020204" pitchFamily="34" charset="0"/>
                <a:ea typeface="Tahoma" panose="020B0604030504040204" pitchFamily="34" charset="0"/>
              </a:rPr>
              <a:t>monosacáridos</a:t>
            </a:r>
            <a:r>
              <a:rPr lang="es-ES" sz="2800" dirty="0">
                <a:effectLst/>
                <a:latin typeface="Arial" panose="020B0604020202020204" pitchFamily="34" charset="0"/>
                <a:ea typeface="Tahoma" panose="020B0604030504040204" pitchFamily="34" charset="0"/>
              </a:rPr>
              <a:t> las cuales contienen átomos de carbono, hidrógeno y oxígeno. </a:t>
            </a:r>
          </a:p>
          <a:p>
            <a:pPr algn="just"/>
            <a:endParaRPr lang="es-ES" sz="2800" dirty="0">
              <a:effectLst/>
              <a:latin typeface="Arial" panose="020B0604020202020204" pitchFamily="34" charset="0"/>
              <a:ea typeface="Tahoma" panose="020B0604030504040204" pitchFamily="34" charset="0"/>
            </a:endParaRPr>
          </a:p>
          <a:p>
            <a:pPr algn="just"/>
            <a:r>
              <a:rPr lang="es-ES" sz="2800" dirty="0">
                <a:effectLst/>
                <a:latin typeface="Arial" panose="020B0604020202020204" pitchFamily="34" charset="0"/>
                <a:ea typeface="Tahoma" panose="020B0604030504040204" pitchFamily="34" charset="0"/>
              </a:rPr>
              <a:t>La función celular de  los carbohidratos, que es la clasificación a la que pertenecen los monoscáridos y polisacáridos es la de aportar energía a las células y además en algunas celulas como la vegetal, forman estructuras como la pared celular de las células en plantas.</a:t>
            </a:r>
            <a:endParaRPr lang="es-CL" sz="2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0299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761802" y="240241"/>
            <a:ext cx="4583921" cy="927377"/>
          </a:xfrm>
        </p:spPr>
        <p:txBody>
          <a:bodyPr>
            <a:normAutofit/>
          </a:bodyPr>
          <a:lstStyle/>
          <a:p>
            <a:r>
              <a:rPr lang="es-ES" sz="4000" dirty="0"/>
              <a:t> QUIMICA ORGÁNICA</a:t>
            </a:r>
            <a:endParaRPr lang="es-CL" sz="4000" b="1" dirty="0"/>
          </a:p>
        </p:txBody>
      </p:sp>
      <p:sp>
        <p:nvSpPr>
          <p:cNvPr id="7" name="CuadroTexto 6">
            <a:extLst>
              <a:ext uri="{FF2B5EF4-FFF2-40B4-BE49-F238E27FC236}">
                <a16:creationId xmlns:a16="http://schemas.microsoft.com/office/drawing/2014/main" id="{46BBDBCA-26FD-44D3-84BB-B9DF340B8B83}"/>
              </a:ext>
            </a:extLst>
          </p:cNvPr>
          <p:cNvSpPr txBox="1"/>
          <p:nvPr/>
        </p:nvSpPr>
        <p:spPr>
          <a:xfrm>
            <a:off x="761802" y="1729117"/>
            <a:ext cx="9999983" cy="1815882"/>
          </a:xfrm>
          <a:prstGeom prst="rect">
            <a:avLst/>
          </a:prstGeom>
          <a:noFill/>
        </p:spPr>
        <p:txBody>
          <a:bodyPr wrap="square">
            <a:spAutoFit/>
          </a:bodyPr>
          <a:lstStyle/>
          <a:p>
            <a:pPr algn="just"/>
            <a:r>
              <a:rPr lang="es-ES" sz="2800" b="1" dirty="0">
                <a:effectLst/>
                <a:latin typeface="Arial" panose="020B0604020202020204" pitchFamily="34" charset="0"/>
                <a:ea typeface="Tahoma" panose="020B0604030504040204" pitchFamily="34" charset="0"/>
              </a:rPr>
              <a:t>Polisacáridos:</a:t>
            </a:r>
            <a:r>
              <a:rPr lang="es-ES" sz="2800" dirty="0">
                <a:effectLst/>
                <a:latin typeface="Arial" panose="020B0604020202020204" pitchFamily="34" charset="0"/>
                <a:ea typeface="Tahoma" panose="020B0604030504040204" pitchFamily="34" charset="0"/>
              </a:rPr>
              <a:t> Se componen de unidades básicas </a:t>
            </a:r>
            <a:r>
              <a:rPr lang="es-ES" sz="2800" b="1" dirty="0">
                <a:effectLst/>
                <a:latin typeface="Arial" panose="020B0604020202020204" pitchFamily="34" charset="0"/>
                <a:ea typeface="Tahoma" panose="020B0604030504040204" pitchFamily="34" charset="0"/>
              </a:rPr>
              <a:t>monosacáridos</a:t>
            </a:r>
            <a:r>
              <a:rPr lang="es-ES" sz="2800" dirty="0">
                <a:effectLst/>
                <a:latin typeface="Arial" panose="020B0604020202020204" pitchFamily="34" charset="0"/>
                <a:ea typeface="Tahoma" panose="020B0604030504040204" pitchFamily="34" charset="0"/>
              </a:rPr>
              <a:t> las cuales contienen átomos de carbono, hidrógeno y oxígeno. </a:t>
            </a:r>
          </a:p>
          <a:p>
            <a:pPr algn="just"/>
            <a:endParaRPr lang="es-ES" sz="2800" dirty="0">
              <a:effectLst/>
              <a:latin typeface="Arial" panose="020B0604020202020204" pitchFamily="34" charset="0"/>
              <a:ea typeface="Tahoma" panose="020B0604030504040204" pitchFamily="34" charset="0"/>
            </a:endParaRPr>
          </a:p>
        </p:txBody>
      </p:sp>
      <p:pic>
        <p:nvPicPr>
          <p:cNvPr id="4" name="Imagen 3">
            <a:extLst>
              <a:ext uri="{FF2B5EF4-FFF2-40B4-BE49-F238E27FC236}">
                <a16:creationId xmlns:a16="http://schemas.microsoft.com/office/drawing/2014/main" id="{2C00F508-6922-4494-9E85-7D5276DA2B40}"/>
              </a:ext>
            </a:extLst>
          </p:cNvPr>
          <p:cNvPicPr>
            <a:picLocks noChangeAspect="1"/>
          </p:cNvPicPr>
          <p:nvPr/>
        </p:nvPicPr>
        <p:blipFill>
          <a:blip r:embed="rId2"/>
          <a:stretch>
            <a:fillRect/>
          </a:stretch>
        </p:blipFill>
        <p:spPr>
          <a:xfrm>
            <a:off x="5658829" y="3000846"/>
            <a:ext cx="4475673" cy="3356755"/>
          </a:xfrm>
          <a:prstGeom prst="rect">
            <a:avLst/>
          </a:prstGeom>
        </p:spPr>
      </p:pic>
      <p:pic>
        <p:nvPicPr>
          <p:cNvPr id="5" name="Imagen 4">
            <a:extLst>
              <a:ext uri="{FF2B5EF4-FFF2-40B4-BE49-F238E27FC236}">
                <a16:creationId xmlns:a16="http://schemas.microsoft.com/office/drawing/2014/main" id="{453DDC1E-41A6-48D7-BEF8-F9C0631C1670}"/>
              </a:ext>
            </a:extLst>
          </p:cNvPr>
          <p:cNvPicPr>
            <a:picLocks noChangeAspect="1"/>
          </p:cNvPicPr>
          <p:nvPr/>
        </p:nvPicPr>
        <p:blipFill>
          <a:blip r:embed="rId3"/>
          <a:stretch>
            <a:fillRect/>
          </a:stretch>
        </p:blipFill>
        <p:spPr>
          <a:xfrm>
            <a:off x="1248202" y="3429000"/>
            <a:ext cx="3783345" cy="2833857"/>
          </a:xfrm>
          <a:prstGeom prst="rect">
            <a:avLst/>
          </a:prstGeom>
        </p:spPr>
      </p:pic>
    </p:spTree>
    <p:extLst>
      <p:ext uri="{BB962C8B-B14F-4D97-AF65-F5344CB8AC3E}">
        <p14:creationId xmlns:p14="http://schemas.microsoft.com/office/powerpoint/2010/main" val="112419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 QUIMICA ORGÁNICA</a:t>
            </a:r>
            <a:endParaRPr lang="en-US" sz="5400" b="1"/>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F3F1E8F2-49AB-48D1-A5F0-DD505CDB96BB}"/>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1">
                <a:effectLst/>
              </a:rPr>
              <a:t>Proteínas:</a:t>
            </a:r>
            <a:r>
              <a:rPr lang="en-US" sz="2200">
                <a:effectLst/>
              </a:rPr>
              <a:t> Se componen de unidades básicas llamadas aminoácidos, estas unidades contienen átomos de nitrógeno y azufre, además de carbono, hidrógeno y oxígeno. </a:t>
            </a:r>
          </a:p>
          <a:p>
            <a:pPr indent="-228600">
              <a:lnSpc>
                <a:spcPct val="90000"/>
              </a:lnSpc>
              <a:spcAft>
                <a:spcPts val="600"/>
              </a:spcAft>
              <a:buFont typeface="Arial" panose="020B0604020202020204" pitchFamily="34" charset="0"/>
              <a:buChar char="•"/>
            </a:pPr>
            <a:r>
              <a:rPr lang="en-US" sz="2200">
                <a:effectLst/>
              </a:rPr>
              <a:t>Las preteinas  tienen varias funciones en el organismo,conforman los tejidos vivos pero ademas algunas  enzimas y coenzimas cumplen funciones importantes en el metabolismo de las células, actúan en la contracción muscular y brindan movimiento a los diferentes animales y al ser humano.</a:t>
            </a:r>
          </a:p>
          <a:p>
            <a:pPr indent="-228600">
              <a:lnSpc>
                <a:spcPct val="90000"/>
              </a:lnSpc>
              <a:spcAft>
                <a:spcPts val="600"/>
              </a:spcAft>
              <a:buFont typeface="Arial" panose="020B0604020202020204" pitchFamily="34" charset="0"/>
              <a:buChar char="•"/>
            </a:pPr>
            <a:endParaRPr lang="en-US" sz="2200"/>
          </a:p>
        </p:txBody>
      </p:sp>
      <p:pic>
        <p:nvPicPr>
          <p:cNvPr id="4" name="Imagen 3">
            <a:extLst>
              <a:ext uri="{FF2B5EF4-FFF2-40B4-BE49-F238E27FC236}">
                <a16:creationId xmlns:a16="http://schemas.microsoft.com/office/drawing/2014/main" id="{5B08A801-3656-4157-A204-3B1C0C39A3F9}"/>
              </a:ext>
            </a:extLst>
          </p:cNvPr>
          <p:cNvPicPr>
            <a:picLocks noChangeAspect="1"/>
          </p:cNvPicPr>
          <p:nvPr/>
        </p:nvPicPr>
        <p:blipFill rotWithShape="1">
          <a:blip r:embed="rId2"/>
          <a:srcRect l="20429" r="12084"/>
          <a:stretch/>
        </p:blipFill>
        <p:spPr>
          <a:xfrm>
            <a:off x="7675658" y="2093976"/>
            <a:ext cx="3941064" cy="4096512"/>
          </a:xfrm>
          <a:prstGeom prst="rect">
            <a:avLst/>
          </a:prstGeom>
        </p:spPr>
      </p:pic>
    </p:spTree>
    <p:extLst>
      <p:ext uri="{BB962C8B-B14F-4D97-AF65-F5344CB8AC3E}">
        <p14:creationId xmlns:p14="http://schemas.microsoft.com/office/powerpoint/2010/main" val="8521133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2939</TotalTime>
  <Words>975</Words>
  <Application>Microsoft Office PowerPoint</Application>
  <PresentationFormat>Panorámica</PresentationFormat>
  <Paragraphs>76</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Calibri Light</vt:lpstr>
      <vt:lpstr>Open Sans</vt:lpstr>
      <vt:lpstr>Tahoma</vt:lpstr>
      <vt:lpstr>Tema de Office</vt:lpstr>
      <vt:lpstr>CLASE 2 MODULO I QUIMICA ORGANICA</vt:lpstr>
      <vt:lpstr> QUIMICA ORGÁNICA</vt:lpstr>
      <vt:lpstr> QUIMICA ORGÁNICA</vt:lpstr>
      <vt:lpstr> QUIMICA ORGÁNICA</vt:lpstr>
      <vt:lpstr> QUIMICA ORGÁNICA</vt:lpstr>
      <vt:lpstr> QUIMICA ORGÁNICA</vt:lpstr>
      <vt:lpstr> QUIMICA ORGÁNICA</vt:lpstr>
      <vt:lpstr> QUIMICA ORGÁNICA</vt:lpstr>
      <vt:lpstr> QUIMICA ORGÁNICA</vt:lpstr>
      <vt:lpstr> QUIMICA ORGÁNICA</vt:lpstr>
      <vt:lpstr> QUIMICA ORGÁNICA</vt:lpstr>
      <vt:lpstr> QUIMICA ORGÁNICA</vt:lpstr>
      <vt:lpstr> QUIMICA ORGÁNICA</vt:lpstr>
      <vt:lpstr> QUIMICA ORGÁNICA</vt:lpstr>
      <vt:lpstr> QUIMICA ORGÁNICA</vt:lpstr>
      <vt:lpstr> QUIMICA ORGÁNICA</vt:lpstr>
      <vt:lpstr> QUIMICA ORGÁNICA</vt:lpstr>
      <vt:lpstr> QUIMICA ORGÁNICA</vt:lpstr>
      <vt:lpstr> QUIMICA ORGÁNICA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1 PRESENTACIÓN</dc:title>
  <dc:creator>JORGE JESUS VELOZ PEREZ</dc:creator>
  <cp:lastModifiedBy>JORGE JESUS VELOZ PEREZ</cp:lastModifiedBy>
  <cp:revision>78</cp:revision>
  <dcterms:created xsi:type="dcterms:W3CDTF">2024-05-08T16:25:42Z</dcterms:created>
  <dcterms:modified xsi:type="dcterms:W3CDTF">2024-05-20T16:44:38Z</dcterms:modified>
</cp:coreProperties>
</file>