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90" r:id="rId9"/>
    <p:sldId id="266" r:id="rId10"/>
    <p:sldId id="267" r:id="rId11"/>
    <p:sldId id="268" r:id="rId12"/>
    <p:sldId id="292" r:id="rId13"/>
    <p:sldId id="293" r:id="rId14"/>
    <p:sldId id="291" r:id="rId15"/>
    <p:sldId id="302" r:id="rId16"/>
    <p:sldId id="286" r:id="rId17"/>
    <p:sldId id="289" r:id="rId18"/>
    <p:sldId id="304" r:id="rId19"/>
    <p:sldId id="305" r:id="rId20"/>
    <p:sldId id="307" r:id="rId21"/>
    <p:sldId id="306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C49C8-86B2-4337-8D74-F3895128EFDA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19FFC978-084A-4BA5-B2E3-94998E5837D9}">
      <dgm:prSet phldrT="[Texto]"/>
      <dgm:spPr/>
      <dgm:t>
        <a:bodyPr/>
        <a:lstStyle/>
        <a:p>
          <a:r>
            <a:rPr lang="es-CL">
              <a:solidFill>
                <a:schemeClr val="tx1"/>
              </a:solidFill>
            </a:rPr>
            <a:t>ANTIDEPRESIVOS TRICICLICOS</a:t>
          </a:r>
          <a:endParaRPr lang="es-CL" dirty="0">
            <a:solidFill>
              <a:schemeClr val="tx1"/>
            </a:solidFill>
          </a:endParaRPr>
        </a:p>
      </dgm:t>
    </dgm:pt>
    <dgm:pt modelId="{18E54827-35D7-4E96-82C8-C61F7F2B3E82}" type="parTrans" cxnId="{1EB0AF4E-531A-4913-BE1B-69C5586E403A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2AAA7912-22D0-4982-A087-96304737C932}" type="sibTrans" cxnId="{1EB0AF4E-531A-4913-BE1B-69C5586E403A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5B5E2683-9906-4A87-83DD-DC15A5C29B02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INHIBIDORES SELECTIVOS DE LA RECAPTURA DE SEROTONINA (ISRS)</a:t>
          </a:r>
        </a:p>
        <a:p>
          <a:endParaRPr lang="es-CL" dirty="0">
            <a:solidFill>
              <a:schemeClr val="tx1"/>
            </a:solidFill>
          </a:endParaRPr>
        </a:p>
      </dgm:t>
    </dgm:pt>
    <dgm:pt modelId="{D1251E4E-2242-47A1-AB42-1B36421FD442}" type="parTrans" cxnId="{968BF4CD-973E-45A5-B689-30B6257993C0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59BBF7CD-0AE8-4891-8554-9E853A862380}" type="sibTrans" cxnId="{968BF4CD-973E-45A5-B689-30B6257993C0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93DA87DB-F717-4581-A961-4BB2BFA76D9B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INHIBIDORES SELECTIVOS DE LA RECAPTURA DE SEROTONINA Y NORADRENALINA (IRSN)</a:t>
          </a:r>
        </a:p>
      </dgm:t>
    </dgm:pt>
    <dgm:pt modelId="{50FE9B32-1E64-4EB7-AB4E-07DF608BB027}" type="parTrans" cxnId="{E34700CA-DFBA-4640-85D7-395B607FB9F2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434CF260-C135-4DD5-AF23-FE03BFEC11FD}" type="sibTrans" cxnId="{E34700CA-DFBA-4640-85D7-395B607FB9F2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3F0CEBC7-9A62-43E2-9914-9FA5FA0E625E}" type="pres">
      <dgm:prSet presAssocID="{AECC49C8-86B2-4337-8D74-F3895128EFDA}" presName="diagram" presStyleCnt="0">
        <dgm:presLayoutVars>
          <dgm:dir/>
          <dgm:resizeHandles val="exact"/>
        </dgm:presLayoutVars>
      </dgm:prSet>
      <dgm:spPr/>
    </dgm:pt>
    <dgm:pt modelId="{27E92E39-3A4E-4793-B2F9-7B4394AA3B4F}" type="pres">
      <dgm:prSet presAssocID="{19FFC978-084A-4BA5-B2E3-94998E5837D9}" presName="node" presStyleLbl="node1" presStyleIdx="0" presStyleCnt="3">
        <dgm:presLayoutVars>
          <dgm:bulletEnabled val="1"/>
        </dgm:presLayoutVars>
      </dgm:prSet>
      <dgm:spPr/>
    </dgm:pt>
    <dgm:pt modelId="{7659D8E8-9BB4-49E9-8452-19D387D320A7}" type="pres">
      <dgm:prSet presAssocID="{2AAA7912-22D0-4982-A087-96304737C932}" presName="sibTrans" presStyleCnt="0"/>
      <dgm:spPr/>
    </dgm:pt>
    <dgm:pt modelId="{CBAD32FE-C703-4D3E-BD66-D73D67372753}" type="pres">
      <dgm:prSet presAssocID="{5B5E2683-9906-4A87-83DD-DC15A5C29B02}" presName="node" presStyleLbl="node1" presStyleIdx="1" presStyleCnt="3">
        <dgm:presLayoutVars>
          <dgm:bulletEnabled val="1"/>
        </dgm:presLayoutVars>
      </dgm:prSet>
      <dgm:spPr/>
    </dgm:pt>
    <dgm:pt modelId="{11C10752-F947-45BE-BDCB-DF6DC701BE63}" type="pres">
      <dgm:prSet presAssocID="{59BBF7CD-0AE8-4891-8554-9E853A862380}" presName="sibTrans" presStyleCnt="0"/>
      <dgm:spPr/>
    </dgm:pt>
    <dgm:pt modelId="{93F6E435-17D8-4685-B3FE-F72BFA33EB40}" type="pres">
      <dgm:prSet presAssocID="{93DA87DB-F717-4581-A961-4BB2BFA76D9B}" presName="node" presStyleLbl="node1" presStyleIdx="2" presStyleCnt="3">
        <dgm:presLayoutVars>
          <dgm:bulletEnabled val="1"/>
        </dgm:presLayoutVars>
      </dgm:prSet>
      <dgm:spPr/>
    </dgm:pt>
  </dgm:ptLst>
  <dgm:cxnLst>
    <dgm:cxn modelId="{1EB0AF4E-531A-4913-BE1B-69C5586E403A}" srcId="{AECC49C8-86B2-4337-8D74-F3895128EFDA}" destId="{19FFC978-084A-4BA5-B2E3-94998E5837D9}" srcOrd="0" destOrd="0" parTransId="{18E54827-35D7-4E96-82C8-C61F7F2B3E82}" sibTransId="{2AAA7912-22D0-4982-A087-96304737C932}"/>
    <dgm:cxn modelId="{45511689-C5CF-4AA9-9CB5-8F98AC73F737}" type="presOf" srcId="{93DA87DB-F717-4581-A961-4BB2BFA76D9B}" destId="{93F6E435-17D8-4685-B3FE-F72BFA33EB40}" srcOrd="0" destOrd="0" presId="urn:microsoft.com/office/officeart/2005/8/layout/default"/>
    <dgm:cxn modelId="{8A9E4996-AF0D-40B2-B4C6-256B2B2B5639}" type="presOf" srcId="{5B5E2683-9906-4A87-83DD-DC15A5C29B02}" destId="{CBAD32FE-C703-4D3E-BD66-D73D67372753}" srcOrd="0" destOrd="0" presId="urn:microsoft.com/office/officeart/2005/8/layout/default"/>
    <dgm:cxn modelId="{73D7BAB9-2B22-4215-B1BD-0161A1CBA4F9}" type="presOf" srcId="{AECC49C8-86B2-4337-8D74-F3895128EFDA}" destId="{3F0CEBC7-9A62-43E2-9914-9FA5FA0E625E}" srcOrd="0" destOrd="0" presId="urn:microsoft.com/office/officeart/2005/8/layout/default"/>
    <dgm:cxn modelId="{E34700CA-DFBA-4640-85D7-395B607FB9F2}" srcId="{AECC49C8-86B2-4337-8D74-F3895128EFDA}" destId="{93DA87DB-F717-4581-A961-4BB2BFA76D9B}" srcOrd="2" destOrd="0" parTransId="{50FE9B32-1E64-4EB7-AB4E-07DF608BB027}" sibTransId="{434CF260-C135-4DD5-AF23-FE03BFEC11FD}"/>
    <dgm:cxn modelId="{968BF4CD-973E-45A5-B689-30B6257993C0}" srcId="{AECC49C8-86B2-4337-8D74-F3895128EFDA}" destId="{5B5E2683-9906-4A87-83DD-DC15A5C29B02}" srcOrd="1" destOrd="0" parTransId="{D1251E4E-2242-47A1-AB42-1B36421FD442}" sibTransId="{59BBF7CD-0AE8-4891-8554-9E853A862380}"/>
    <dgm:cxn modelId="{5D383BD1-2526-4AF1-B062-F9DB38829CA2}" type="presOf" srcId="{19FFC978-084A-4BA5-B2E3-94998E5837D9}" destId="{27E92E39-3A4E-4793-B2F9-7B4394AA3B4F}" srcOrd="0" destOrd="0" presId="urn:microsoft.com/office/officeart/2005/8/layout/default"/>
    <dgm:cxn modelId="{EB39329F-3E70-48E3-833E-1563AC7670A1}" type="presParOf" srcId="{3F0CEBC7-9A62-43E2-9914-9FA5FA0E625E}" destId="{27E92E39-3A4E-4793-B2F9-7B4394AA3B4F}" srcOrd="0" destOrd="0" presId="urn:microsoft.com/office/officeart/2005/8/layout/default"/>
    <dgm:cxn modelId="{50CF575D-D5A8-4266-9819-50B6076547EF}" type="presParOf" srcId="{3F0CEBC7-9A62-43E2-9914-9FA5FA0E625E}" destId="{7659D8E8-9BB4-49E9-8452-19D387D320A7}" srcOrd="1" destOrd="0" presId="urn:microsoft.com/office/officeart/2005/8/layout/default"/>
    <dgm:cxn modelId="{13DBB50E-0286-4B1A-87CC-2E66C3870306}" type="presParOf" srcId="{3F0CEBC7-9A62-43E2-9914-9FA5FA0E625E}" destId="{CBAD32FE-C703-4D3E-BD66-D73D67372753}" srcOrd="2" destOrd="0" presId="urn:microsoft.com/office/officeart/2005/8/layout/default"/>
    <dgm:cxn modelId="{6071B7FD-76D6-42D2-ABBF-5B5E8CA95648}" type="presParOf" srcId="{3F0CEBC7-9A62-43E2-9914-9FA5FA0E625E}" destId="{11C10752-F947-45BE-BDCB-DF6DC701BE63}" srcOrd="3" destOrd="0" presId="urn:microsoft.com/office/officeart/2005/8/layout/default"/>
    <dgm:cxn modelId="{BBFF4126-60F2-4039-9F60-99DCFC6AB41B}" type="presParOf" srcId="{3F0CEBC7-9A62-43E2-9914-9FA5FA0E625E}" destId="{93F6E435-17D8-4685-B3FE-F72BFA33EB4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6D7BBD-73CA-426C-BD8A-A62C261BD09B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6FF4F329-8712-418B-B640-478920407C7A}">
      <dgm:prSet phldrT="[Texto]"/>
      <dgm:spPr/>
      <dgm:t>
        <a:bodyPr/>
        <a:lstStyle/>
        <a:p>
          <a:r>
            <a:rPr lang="es-CL" dirty="0"/>
            <a:t>TIPICOS (CLASICOS)</a:t>
          </a:r>
        </a:p>
      </dgm:t>
    </dgm:pt>
    <dgm:pt modelId="{AA7CA831-D2C1-4FF1-B8F5-515B73226350}" type="parTrans" cxnId="{AC5383E3-3CE3-4405-964A-5EDABA0F9D9A}">
      <dgm:prSet/>
      <dgm:spPr/>
      <dgm:t>
        <a:bodyPr/>
        <a:lstStyle/>
        <a:p>
          <a:endParaRPr lang="es-CL"/>
        </a:p>
      </dgm:t>
    </dgm:pt>
    <dgm:pt modelId="{091BD031-B028-4D46-8F3F-C4D4C95B73A1}" type="sibTrans" cxnId="{AC5383E3-3CE3-4405-964A-5EDABA0F9D9A}">
      <dgm:prSet/>
      <dgm:spPr/>
      <dgm:t>
        <a:bodyPr/>
        <a:lstStyle/>
        <a:p>
          <a:endParaRPr lang="es-CL"/>
        </a:p>
      </dgm:t>
    </dgm:pt>
    <dgm:pt modelId="{55E4A0C5-0F74-440C-B85F-883FBA83DA7F}">
      <dgm:prSet phldrT="[Texto]"/>
      <dgm:spPr/>
      <dgm:t>
        <a:bodyPr/>
        <a:lstStyle/>
        <a:p>
          <a:r>
            <a:rPr lang="es-CL" dirty="0"/>
            <a:t>Antagonistas D2</a:t>
          </a:r>
        </a:p>
      </dgm:t>
    </dgm:pt>
    <dgm:pt modelId="{F79767D9-2786-46A2-97A6-3557E9061371}" type="parTrans" cxnId="{9B6FC1D4-91FC-43F8-8358-4085B99CA7A8}">
      <dgm:prSet/>
      <dgm:spPr/>
      <dgm:t>
        <a:bodyPr/>
        <a:lstStyle/>
        <a:p>
          <a:endParaRPr lang="es-CL"/>
        </a:p>
      </dgm:t>
    </dgm:pt>
    <dgm:pt modelId="{CB51D07A-242A-4AEA-8E28-E39882EAD298}" type="sibTrans" cxnId="{9B6FC1D4-91FC-43F8-8358-4085B99CA7A8}">
      <dgm:prSet/>
      <dgm:spPr/>
      <dgm:t>
        <a:bodyPr/>
        <a:lstStyle/>
        <a:p>
          <a:endParaRPr lang="es-CL"/>
        </a:p>
      </dgm:t>
    </dgm:pt>
    <dgm:pt modelId="{3DC582CB-7CC2-4248-99EC-D4EF28D2601A}">
      <dgm:prSet phldrT="[Texto]"/>
      <dgm:spPr/>
      <dgm:t>
        <a:bodyPr/>
        <a:lstStyle/>
        <a:p>
          <a:r>
            <a:rPr lang="es-CL" dirty="0"/>
            <a:t>Antagonistas muscarinico</a:t>
          </a:r>
        </a:p>
      </dgm:t>
    </dgm:pt>
    <dgm:pt modelId="{269E92D9-4CF6-4F48-9CBB-00DE322096D1}" type="parTrans" cxnId="{227CBDB1-74FC-430E-A3DF-283A7DE3040D}">
      <dgm:prSet/>
      <dgm:spPr/>
      <dgm:t>
        <a:bodyPr/>
        <a:lstStyle/>
        <a:p>
          <a:endParaRPr lang="es-CL"/>
        </a:p>
      </dgm:t>
    </dgm:pt>
    <dgm:pt modelId="{99522ED9-1EFF-40D3-ACFE-0F0A15F2E99C}" type="sibTrans" cxnId="{227CBDB1-74FC-430E-A3DF-283A7DE3040D}">
      <dgm:prSet/>
      <dgm:spPr/>
      <dgm:t>
        <a:bodyPr/>
        <a:lstStyle/>
        <a:p>
          <a:endParaRPr lang="es-CL"/>
        </a:p>
      </dgm:t>
    </dgm:pt>
    <dgm:pt modelId="{60C7C993-CE25-47D2-BC30-8F38B46D6431}">
      <dgm:prSet phldrT="[Texto]"/>
      <dgm:spPr/>
      <dgm:t>
        <a:bodyPr/>
        <a:lstStyle/>
        <a:p>
          <a:r>
            <a:rPr lang="es-CL" dirty="0"/>
            <a:t>ATIPICOS</a:t>
          </a:r>
        </a:p>
      </dgm:t>
    </dgm:pt>
    <dgm:pt modelId="{14C576D6-8E9B-48D7-988A-D4E3A3620A13}" type="parTrans" cxnId="{94C6936D-66AD-4B83-B7EF-735FAEEFCEAD}">
      <dgm:prSet/>
      <dgm:spPr/>
      <dgm:t>
        <a:bodyPr/>
        <a:lstStyle/>
        <a:p>
          <a:endParaRPr lang="es-CL"/>
        </a:p>
      </dgm:t>
    </dgm:pt>
    <dgm:pt modelId="{73D9F126-DF65-4669-9276-8BB8826F47D8}" type="sibTrans" cxnId="{94C6936D-66AD-4B83-B7EF-735FAEEFCEAD}">
      <dgm:prSet/>
      <dgm:spPr/>
      <dgm:t>
        <a:bodyPr/>
        <a:lstStyle/>
        <a:p>
          <a:endParaRPr lang="es-CL"/>
        </a:p>
      </dgm:t>
    </dgm:pt>
    <dgm:pt modelId="{11254772-FD26-4CC9-80A3-CB97A3D3DD54}">
      <dgm:prSet phldrT="[Texto]"/>
      <dgm:spPr/>
      <dgm:t>
        <a:bodyPr/>
        <a:lstStyle/>
        <a:p>
          <a:r>
            <a:rPr lang="es-CL" dirty="0"/>
            <a:t>Menos efectos antiD2</a:t>
          </a:r>
        </a:p>
      </dgm:t>
    </dgm:pt>
    <dgm:pt modelId="{8202C70A-A9FF-43E1-947C-BBA56250E6A9}" type="parTrans" cxnId="{39AD8A0E-9F02-4537-9E97-0BB1195C7BA1}">
      <dgm:prSet/>
      <dgm:spPr/>
      <dgm:t>
        <a:bodyPr/>
        <a:lstStyle/>
        <a:p>
          <a:endParaRPr lang="es-CL"/>
        </a:p>
      </dgm:t>
    </dgm:pt>
    <dgm:pt modelId="{4A8AF6F3-56F5-4373-BCD6-5C458A7093AC}" type="sibTrans" cxnId="{39AD8A0E-9F02-4537-9E97-0BB1195C7BA1}">
      <dgm:prSet/>
      <dgm:spPr/>
      <dgm:t>
        <a:bodyPr/>
        <a:lstStyle/>
        <a:p>
          <a:endParaRPr lang="es-CL"/>
        </a:p>
      </dgm:t>
    </dgm:pt>
    <dgm:pt modelId="{DC8455BE-A1F5-40DA-A0A1-3625D4327CED}">
      <dgm:prSet phldrT="[Texto]"/>
      <dgm:spPr/>
      <dgm:t>
        <a:bodyPr/>
        <a:lstStyle/>
        <a:p>
          <a:r>
            <a:rPr lang="es-CL" dirty="0"/>
            <a:t>Mayor efecto anti5HT</a:t>
          </a:r>
        </a:p>
      </dgm:t>
    </dgm:pt>
    <dgm:pt modelId="{A581E749-AAB9-4076-B1D7-059499468144}" type="parTrans" cxnId="{246D893C-B6BA-46E0-9877-142E50817DB5}">
      <dgm:prSet/>
      <dgm:spPr/>
      <dgm:t>
        <a:bodyPr/>
        <a:lstStyle/>
        <a:p>
          <a:endParaRPr lang="es-CL"/>
        </a:p>
      </dgm:t>
    </dgm:pt>
    <dgm:pt modelId="{F0508AA2-E330-4842-A49B-7E7B6018B817}" type="sibTrans" cxnId="{246D893C-B6BA-46E0-9877-142E50817DB5}">
      <dgm:prSet/>
      <dgm:spPr/>
      <dgm:t>
        <a:bodyPr/>
        <a:lstStyle/>
        <a:p>
          <a:endParaRPr lang="es-CL"/>
        </a:p>
      </dgm:t>
    </dgm:pt>
    <dgm:pt modelId="{C4704D47-F909-4E9E-97E7-7483C4968D0C}">
      <dgm:prSet phldrT="[Texto]"/>
      <dgm:spPr/>
      <dgm:t>
        <a:bodyPr/>
        <a:lstStyle/>
        <a:p>
          <a:r>
            <a:rPr lang="es-CL" dirty="0"/>
            <a:t>Antagonistas 5HT2a</a:t>
          </a:r>
        </a:p>
      </dgm:t>
    </dgm:pt>
    <dgm:pt modelId="{2E5BAF2A-B4C4-4402-B6CC-B579145C943F}" type="parTrans" cxnId="{644E0499-A429-4ED7-B00C-A390F7B1FE21}">
      <dgm:prSet/>
      <dgm:spPr/>
      <dgm:t>
        <a:bodyPr/>
        <a:lstStyle/>
        <a:p>
          <a:endParaRPr lang="es-CL"/>
        </a:p>
      </dgm:t>
    </dgm:pt>
    <dgm:pt modelId="{8FF08501-2A30-4911-B46D-DB7015B03393}" type="sibTrans" cxnId="{644E0499-A429-4ED7-B00C-A390F7B1FE21}">
      <dgm:prSet/>
      <dgm:spPr/>
      <dgm:t>
        <a:bodyPr/>
        <a:lstStyle/>
        <a:p>
          <a:endParaRPr lang="es-CL"/>
        </a:p>
      </dgm:t>
    </dgm:pt>
    <dgm:pt modelId="{08451149-CAE5-4CD3-86A5-9241C0C5993B}">
      <dgm:prSet phldrT="[Texto]"/>
      <dgm:spPr/>
      <dgm:t>
        <a:bodyPr/>
        <a:lstStyle/>
        <a:p>
          <a:r>
            <a:rPr lang="es-CL" dirty="0"/>
            <a:t>Antagonistas H1</a:t>
          </a:r>
        </a:p>
      </dgm:t>
    </dgm:pt>
    <dgm:pt modelId="{DBEB4708-6221-4EC4-BCB1-05D9AA27A40D}" type="parTrans" cxnId="{E08BEB16-CCA0-4F4C-AA77-318306ACF197}">
      <dgm:prSet/>
      <dgm:spPr/>
      <dgm:t>
        <a:bodyPr/>
        <a:lstStyle/>
        <a:p>
          <a:endParaRPr lang="es-CL"/>
        </a:p>
      </dgm:t>
    </dgm:pt>
    <dgm:pt modelId="{DE61A632-E839-460F-ADE8-D21646D6B66C}" type="sibTrans" cxnId="{E08BEB16-CCA0-4F4C-AA77-318306ACF197}">
      <dgm:prSet/>
      <dgm:spPr/>
      <dgm:t>
        <a:bodyPr/>
        <a:lstStyle/>
        <a:p>
          <a:endParaRPr lang="es-CL"/>
        </a:p>
      </dgm:t>
    </dgm:pt>
    <dgm:pt modelId="{8F9EEF44-54E3-4A53-AE31-494CED60FA21}">
      <dgm:prSet phldrT="[Texto]"/>
      <dgm:spPr/>
      <dgm:t>
        <a:bodyPr/>
        <a:lstStyle/>
        <a:p>
          <a:r>
            <a:rPr lang="es-CL" dirty="0"/>
            <a:t>Antagonista alfa1 adrenérgicos</a:t>
          </a:r>
        </a:p>
      </dgm:t>
    </dgm:pt>
    <dgm:pt modelId="{4CDF1C5B-98A4-4DC3-8671-AFCF8F264FAE}" type="parTrans" cxnId="{687D8249-9386-4776-9468-871D8022BE61}">
      <dgm:prSet/>
      <dgm:spPr/>
      <dgm:t>
        <a:bodyPr/>
        <a:lstStyle/>
        <a:p>
          <a:endParaRPr lang="es-CL"/>
        </a:p>
      </dgm:t>
    </dgm:pt>
    <dgm:pt modelId="{0EA60ABB-E419-4445-BFD8-B08258884445}" type="sibTrans" cxnId="{687D8249-9386-4776-9468-871D8022BE61}">
      <dgm:prSet/>
      <dgm:spPr/>
      <dgm:t>
        <a:bodyPr/>
        <a:lstStyle/>
        <a:p>
          <a:endParaRPr lang="es-CL"/>
        </a:p>
      </dgm:t>
    </dgm:pt>
    <dgm:pt modelId="{DC53DDA4-8B99-48EC-8914-73CF123989AD}">
      <dgm:prSet phldrT="[Texto]"/>
      <dgm:spPr/>
      <dgm:t>
        <a:bodyPr/>
        <a:lstStyle/>
        <a:p>
          <a:endParaRPr lang="es-CL" dirty="0"/>
        </a:p>
      </dgm:t>
    </dgm:pt>
    <dgm:pt modelId="{188090CB-CCA8-44A7-86A0-4ED3F3387B7E}" type="parTrans" cxnId="{F47C3AB7-21C9-4A72-B43C-82427A616FA1}">
      <dgm:prSet/>
      <dgm:spPr/>
      <dgm:t>
        <a:bodyPr/>
        <a:lstStyle/>
        <a:p>
          <a:endParaRPr lang="es-CL"/>
        </a:p>
      </dgm:t>
    </dgm:pt>
    <dgm:pt modelId="{297FB022-299B-41DC-B7E0-A4727456FFFC}" type="sibTrans" cxnId="{F47C3AB7-21C9-4A72-B43C-82427A616FA1}">
      <dgm:prSet/>
      <dgm:spPr/>
      <dgm:t>
        <a:bodyPr/>
        <a:lstStyle/>
        <a:p>
          <a:endParaRPr lang="es-CL"/>
        </a:p>
      </dgm:t>
    </dgm:pt>
    <dgm:pt modelId="{8F50551C-CECD-4004-A643-62DD86E24C29}">
      <dgm:prSet phldrT="[Texto]"/>
      <dgm:spPr/>
      <dgm:t>
        <a:bodyPr/>
        <a:lstStyle/>
        <a:p>
          <a:endParaRPr lang="es-CL" dirty="0"/>
        </a:p>
      </dgm:t>
    </dgm:pt>
    <dgm:pt modelId="{106BCE2D-DD0A-45FD-9D38-B13CFE4EF18C}" type="parTrans" cxnId="{73F5A646-F770-416B-BDF2-C9B2B6757CF3}">
      <dgm:prSet/>
      <dgm:spPr/>
      <dgm:t>
        <a:bodyPr/>
        <a:lstStyle/>
        <a:p>
          <a:endParaRPr lang="es-CL"/>
        </a:p>
      </dgm:t>
    </dgm:pt>
    <dgm:pt modelId="{60357020-5802-4DAD-9A5E-A02AA8DEEC64}" type="sibTrans" cxnId="{73F5A646-F770-416B-BDF2-C9B2B6757CF3}">
      <dgm:prSet/>
      <dgm:spPr/>
      <dgm:t>
        <a:bodyPr/>
        <a:lstStyle/>
        <a:p>
          <a:endParaRPr lang="es-CL"/>
        </a:p>
      </dgm:t>
    </dgm:pt>
    <dgm:pt modelId="{FBD7FAE2-826A-4C25-A3D4-BE03ABF79CFF}" type="pres">
      <dgm:prSet presAssocID="{656D7BBD-73CA-426C-BD8A-A62C261BD09B}" presName="Name0" presStyleCnt="0">
        <dgm:presLayoutVars>
          <dgm:dir/>
          <dgm:animLvl val="lvl"/>
          <dgm:resizeHandles/>
        </dgm:presLayoutVars>
      </dgm:prSet>
      <dgm:spPr/>
    </dgm:pt>
    <dgm:pt modelId="{6354D79F-7E75-4533-BBE4-CFDACD2DCDBC}" type="pres">
      <dgm:prSet presAssocID="{6FF4F329-8712-418B-B640-478920407C7A}" presName="linNode" presStyleCnt="0"/>
      <dgm:spPr/>
    </dgm:pt>
    <dgm:pt modelId="{6441A9CB-A6F2-4634-8A13-2AC98384AD09}" type="pres">
      <dgm:prSet presAssocID="{6FF4F329-8712-418B-B640-478920407C7A}" presName="parentShp" presStyleLbl="node1" presStyleIdx="0" presStyleCnt="2">
        <dgm:presLayoutVars>
          <dgm:bulletEnabled val="1"/>
        </dgm:presLayoutVars>
      </dgm:prSet>
      <dgm:spPr/>
    </dgm:pt>
    <dgm:pt modelId="{A4034B26-31A0-4DBB-8455-DCE953A95586}" type="pres">
      <dgm:prSet presAssocID="{6FF4F329-8712-418B-B640-478920407C7A}" presName="childShp" presStyleLbl="bgAccFollowNode1" presStyleIdx="0" presStyleCnt="2">
        <dgm:presLayoutVars>
          <dgm:bulletEnabled val="1"/>
        </dgm:presLayoutVars>
      </dgm:prSet>
      <dgm:spPr/>
    </dgm:pt>
    <dgm:pt modelId="{ECE77DC4-0671-4338-93CC-8850D822442E}" type="pres">
      <dgm:prSet presAssocID="{091BD031-B028-4D46-8F3F-C4D4C95B73A1}" presName="spacing" presStyleCnt="0"/>
      <dgm:spPr/>
    </dgm:pt>
    <dgm:pt modelId="{09E34466-7115-46C0-9CE1-E8AF220BC0BE}" type="pres">
      <dgm:prSet presAssocID="{60C7C993-CE25-47D2-BC30-8F38B46D6431}" presName="linNode" presStyleCnt="0"/>
      <dgm:spPr/>
    </dgm:pt>
    <dgm:pt modelId="{2AFE634F-3FAA-465E-AFC9-773A2D24094B}" type="pres">
      <dgm:prSet presAssocID="{60C7C993-CE25-47D2-BC30-8F38B46D6431}" presName="parentShp" presStyleLbl="node1" presStyleIdx="1" presStyleCnt="2">
        <dgm:presLayoutVars>
          <dgm:bulletEnabled val="1"/>
        </dgm:presLayoutVars>
      </dgm:prSet>
      <dgm:spPr/>
    </dgm:pt>
    <dgm:pt modelId="{D31E7497-C232-4707-BB5C-0B6533384457}" type="pres">
      <dgm:prSet presAssocID="{60C7C993-CE25-47D2-BC30-8F38B46D6431}" presName="childShp" presStyleLbl="bgAccFollowNode1" presStyleIdx="1" presStyleCnt="2" custLinFactNeighborY="-973">
        <dgm:presLayoutVars>
          <dgm:bulletEnabled val="1"/>
        </dgm:presLayoutVars>
      </dgm:prSet>
      <dgm:spPr/>
    </dgm:pt>
  </dgm:ptLst>
  <dgm:cxnLst>
    <dgm:cxn modelId="{76CEC203-5A01-4AAE-A62A-19C4AD7A3254}" type="presOf" srcId="{8F50551C-CECD-4004-A643-62DD86E24C29}" destId="{D31E7497-C232-4707-BB5C-0B6533384457}" srcOrd="0" destOrd="1" presId="urn:microsoft.com/office/officeart/2005/8/layout/vList6"/>
    <dgm:cxn modelId="{39AD8A0E-9F02-4537-9E97-0BB1195C7BA1}" srcId="{60C7C993-CE25-47D2-BC30-8F38B46D6431}" destId="{11254772-FD26-4CC9-80A3-CB97A3D3DD54}" srcOrd="2" destOrd="0" parTransId="{8202C70A-A9FF-43E1-947C-BBA56250E6A9}" sibTransId="{4A8AF6F3-56F5-4373-BCD6-5C458A7093AC}"/>
    <dgm:cxn modelId="{E08BEB16-CCA0-4F4C-AA77-318306ACF197}" srcId="{6FF4F329-8712-418B-B640-478920407C7A}" destId="{08451149-CAE5-4CD3-86A5-9241C0C5993B}" srcOrd="2" destOrd="0" parTransId="{DBEB4708-6221-4EC4-BCB1-05D9AA27A40D}" sibTransId="{DE61A632-E839-460F-ADE8-D21646D6B66C}"/>
    <dgm:cxn modelId="{E0588D2C-6C29-4707-90AD-BAD2307F93F8}" type="presOf" srcId="{656D7BBD-73CA-426C-BD8A-A62C261BD09B}" destId="{FBD7FAE2-826A-4C25-A3D4-BE03ABF79CFF}" srcOrd="0" destOrd="0" presId="urn:microsoft.com/office/officeart/2005/8/layout/vList6"/>
    <dgm:cxn modelId="{1AD3453A-1539-4F3E-9957-6492C0D0850B}" type="presOf" srcId="{C4704D47-F909-4E9E-97E7-7483C4968D0C}" destId="{A4034B26-31A0-4DBB-8455-DCE953A95586}" srcOrd="0" destOrd="1" presId="urn:microsoft.com/office/officeart/2005/8/layout/vList6"/>
    <dgm:cxn modelId="{246D893C-B6BA-46E0-9877-142E50817DB5}" srcId="{60C7C993-CE25-47D2-BC30-8F38B46D6431}" destId="{DC8455BE-A1F5-40DA-A0A1-3625D4327CED}" srcOrd="3" destOrd="0" parTransId="{A581E749-AAB9-4076-B1D7-059499468144}" sibTransId="{F0508AA2-E330-4842-A49B-7E7B6018B817}"/>
    <dgm:cxn modelId="{54853F3F-B6F2-43AA-BBB5-1E4087061D8E}" type="presOf" srcId="{11254772-FD26-4CC9-80A3-CB97A3D3DD54}" destId="{D31E7497-C232-4707-BB5C-0B6533384457}" srcOrd="0" destOrd="2" presId="urn:microsoft.com/office/officeart/2005/8/layout/vList6"/>
    <dgm:cxn modelId="{72061F62-762B-465E-9076-9286AD3789F5}" type="presOf" srcId="{DC53DDA4-8B99-48EC-8914-73CF123989AD}" destId="{D31E7497-C232-4707-BB5C-0B6533384457}" srcOrd="0" destOrd="0" presId="urn:microsoft.com/office/officeart/2005/8/layout/vList6"/>
    <dgm:cxn modelId="{73F5A646-F770-416B-BDF2-C9B2B6757CF3}" srcId="{60C7C993-CE25-47D2-BC30-8F38B46D6431}" destId="{8F50551C-CECD-4004-A643-62DD86E24C29}" srcOrd="1" destOrd="0" parTransId="{106BCE2D-DD0A-45FD-9D38-B13CFE4EF18C}" sibTransId="{60357020-5802-4DAD-9A5E-A02AA8DEEC64}"/>
    <dgm:cxn modelId="{687D8249-9386-4776-9468-871D8022BE61}" srcId="{6FF4F329-8712-418B-B640-478920407C7A}" destId="{8F9EEF44-54E3-4A53-AE31-494CED60FA21}" srcOrd="3" destOrd="0" parTransId="{4CDF1C5B-98A4-4DC3-8671-AFCF8F264FAE}" sibTransId="{0EA60ABB-E419-4445-BFD8-B08258884445}"/>
    <dgm:cxn modelId="{94C6936D-66AD-4B83-B7EF-735FAEEFCEAD}" srcId="{656D7BBD-73CA-426C-BD8A-A62C261BD09B}" destId="{60C7C993-CE25-47D2-BC30-8F38B46D6431}" srcOrd="1" destOrd="0" parTransId="{14C576D6-8E9B-48D7-988A-D4E3A3620A13}" sibTransId="{73D9F126-DF65-4669-9276-8BB8826F47D8}"/>
    <dgm:cxn modelId="{B0202270-EEDE-4A0B-98D1-3C0CFBA5DF59}" type="presOf" srcId="{60C7C993-CE25-47D2-BC30-8F38B46D6431}" destId="{2AFE634F-3FAA-465E-AFC9-773A2D24094B}" srcOrd="0" destOrd="0" presId="urn:microsoft.com/office/officeart/2005/8/layout/vList6"/>
    <dgm:cxn modelId="{6FF16053-65D4-49D4-BF82-BC481A8F28C8}" type="presOf" srcId="{08451149-CAE5-4CD3-86A5-9241C0C5993B}" destId="{A4034B26-31A0-4DBB-8455-DCE953A95586}" srcOrd="0" destOrd="2" presId="urn:microsoft.com/office/officeart/2005/8/layout/vList6"/>
    <dgm:cxn modelId="{1052ED7E-1ACF-40D4-8050-821EC835FF1B}" type="presOf" srcId="{8F9EEF44-54E3-4A53-AE31-494CED60FA21}" destId="{A4034B26-31A0-4DBB-8455-DCE953A95586}" srcOrd="0" destOrd="3" presId="urn:microsoft.com/office/officeart/2005/8/layout/vList6"/>
    <dgm:cxn modelId="{1553D483-FC05-47D0-B02F-9CE18E748EE8}" type="presOf" srcId="{55E4A0C5-0F74-440C-B85F-883FBA83DA7F}" destId="{A4034B26-31A0-4DBB-8455-DCE953A95586}" srcOrd="0" destOrd="0" presId="urn:microsoft.com/office/officeart/2005/8/layout/vList6"/>
    <dgm:cxn modelId="{626FD490-40DD-46EE-8D31-D096B140F6F7}" type="presOf" srcId="{6FF4F329-8712-418B-B640-478920407C7A}" destId="{6441A9CB-A6F2-4634-8A13-2AC98384AD09}" srcOrd="0" destOrd="0" presId="urn:microsoft.com/office/officeart/2005/8/layout/vList6"/>
    <dgm:cxn modelId="{AB56CB97-38AB-44FC-AED3-6616858DB635}" type="presOf" srcId="{DC8455BE-A1F5-40DA-A0A1-3625D4327CED}" destId="{D31E7497-C232-4707-BB5C-0B6533384457}" srcOrd="0" destOrd="3" presId="urn:microsoft.com/office/officeart/2005/8/layout/vList6"/>
    <dgm:cxn modelId="{644E0499-A429-4ED7-B00C-A390F7B1FE21}" srcId="{6FF4F329-8712-418B-B640-478920407C7A}" destId="{C4704D47-F909-4E9E-97E7-7483C4968D0C}" srcOrd="1" destOrd="0" parTransId="{2E5BAF2A-B4C4-4402-B6CC-B579145C943F}" sibTransId="{8FF08501-2A30-4911-B46D-DB7015B03393}"/>
    <dgm:cxn modelId="{227CBDB1-74FC-430E-A3DF-283A7DE3040D}" srcId="{6FF4F329-8712-418B-B640-478920407C7A}" destId="{3DC582CB-7CC2-4248-99EC-D4EF28D2601A}" srcOrd="4" destOrd="0" parTransId="{269E92D9-4CF6-4F48-9CBB-00DE322096D1}" sibTransId="{99522ED9-1EFF-40D3-ACFE-0F0A15F2E99C}"/>
    <dgm:cxn modelId="{F47C3AB7-21C9-4A72-B43C-82427A616FA1}" srcId="{60C7C993-CE25-47D2-BC30-8F38B46D6431}" destId="{DC53DDA4-8B99-48EC-8914-73CF123989AD}" srcOrd="0" destOrd="0" parTransId="{188090CB-CCA8-44A7-86A0-4ED3F3387B7E}" sibTransId="{297FB022-299B-41DC-B7E0-A4727456FFFC}"/>
    <dgm:cxn modelId="{CE925CD0-23A0-4E7F-B351-680165988AC3}" type="presOf" srcId="{3DC582CB-7CC2-4248-99EC-D4EF28D2601A}" destId="{A4034B26-31A0-4DBB-8455-DCE953A95586}" srcOrd="0" destOrd="4" presId="urn:microsoft.com/office/officeart/2005/8/layout/vList6"/>
    <dgm:cxn modelId="{9B6FC1D4-91FC-43F8-8358-4085B99CA7A8}" srcId="{6FF4F329-8712-418B-B640-478920407C7A}" destId="{55E4A0C5-0F74-440C-B85F-883FBA83DA7F}" srcOrd="0" destOrd="0" parTransId="{F79767D9-2786-46A2-97A6-3557E9061371}" sibTransId="{CB51D07A-242A-4AEA-8E28-E39882EAD298}"/>
    <dgm:cxn modelId="{AC5383E3-3CE3-4405-964A-5EDABA0F9D9A}" srcId="{656D7BBD-73CA-426C-BD8A-A62C261BD09B}" destId="{6FF4F329-8712-418B-B640-478920407C7A}" srcOrd="0" destOrd="0" parTransId="{AA7CA831-D2C1-4FF1-B8F5-515B73226350}" sibTransId="{091BD031-B028-4D46-8F3F-C4D4C95B73A1}"/>
    <dgm:cxn modelId="{32AFC223-EE75-435D-980B-1884093A5310}" type="presParOf" srcId="{FBD7FAE2-826A-4C25-A3D4-BE03ABF79CFF}" destId="{6354D79F-7E75-4533-BBE4-CFDACD2DCDBC}" srcOrd="0" destOrd="0" presId="urn:microsoft.com/office/officeart/2005/8/layout/vList6"/>
    <dgm:cxn modelId="{395F5588-6EF4-4D70-B6D7-010B9F631EDF}" type="presParOf" srcId="{6354D79F-7E75-4533-BBE4-CFDACD2DCDBC}" destId="{6441A9CB-A6F2-4634-8A13-2AC98384AD09}" srcOrd="0" destOrd="0" presId="urn:microsoft.com/office/officeart/2005/8/layout/vList6"/>
    <dgm:cxn modelId="{6386E1D3-21F2-42FF-B338-C2EFEB3B711F}" type="presParOf" srcId="{6354D79F-7E75-4533-BBE4-CFDACD2DCDBC}" destId="{A4034B26-31A0-4DBB-8455-DCE953A95586}" srcOrd="1" destOrd="0" presId="urn:microsoft.com/office/officeart/2005/8/layout/vList6"/>
    <dgm:cxn modelId="{E8E45417-E592-490C-BDBB-92FE351A6242}" type="presParOf" srcId="{FBD7FAE2-826A-4C25-A3D4-BE03ABF79CFF}" destId="{ECE77DC4-0671-4338-93CC-8850D822442E}" srcOrd="1" destOrd="0" presId="urn:microsoft.com/office/officeart/2005/8/layout/vList6"/>
    <dgm:cxn modelId="{92B574BA-330B-4431-A0B8-AB39FA84EC84}" type="presParOf" srcId="{FBD7FAE2-826A-4C25-A3D4-BE03ABF79CFF}" destId="{09E34466-7115-46C0-9CE1-E8AF220BC0BE}" srcOrd="2" destOrd="0" presId="urn:microsoft.com/office/officeart/2005/8/layout/vList6"/>
    <dgm:cxn modelId="{9E9F7100-BF57-45A5-A64E-B5F753034926}" type="presParOf" srcId="{09E34466-7115-46C0-9CE1-E8AF220BC0BE}" destId="{2AFE634F-3FAA-465E-AFC9-773A2D24094B}" srcOrd="0" destOrd="0" presId="urn:microsoft.com/office/officeart/2005/8/layout/vList6"/>
    <dgm:cxn modelId="{2C011289-CA31-4C9B-9888-3083FA5C2854}" type="presParOf" srcId="{09E34466-7115-46C0-9CE1-E8AF220BC0BE}" destId="{D31E7497-C232-4707-BB5C-0B653338445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AC0CCA-F6BA-47AB-91F0-6DC57C04DC5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0A09A57B-22F4-43CD-A364-293717E6DDE8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  <a:latin typeface="Century Gothic" panose="020B0502020202020204" pitchFamily="34" charset="0"/>
            </a:rPr>
            <a:t>Fármacos inhibidores de los  canales de </a:t>
          </a:r>
          <a:r>
            <a:rPr lang="es-CL" dirty="0" err="1">
              <a:solidFill>
                <a:schemeClr val="tx1"/>
              </a:solidFill>
              <a:latin typeface="Century Gothic" panose="020B0502020202020204" pitchFamily="34" charset="0"/>
            </a:rPr>
            <a:t>Na</a:t>
          </a:r>
          <a:r>
            <a:rPr lang="es-CL" dirty="0">
              <a:solidFill>
                <a:schemeClr val="tx1"/>
              </a:solidFill>
              <a:latin typeface="Century Gothic" panose="020B0502020202020204" pitchFamily="34" charset="0"/>
            </a:rPr>
            <a:t>+</a:t>
          </a:r>
        </a:p>
      </dgm:t>
    </dgm:pt>
    <dgm:pt modelId="{5D05EEE1-32D4-4C64-B8F5-03E00F5676C8}" type="parTrans" cxnId="{1DDE83A1-D91D-453E-BE86-4136B759CAC8}">
      <dgm:prSet/>
      <dgm:spPr/>
      <dgm:t>
        <a:bodyPr/>
        <a:lstStyle/>
        <a:p>
          <a:endParaRPr lang="es-CL"/>
        </a:p>
      </dgm:t>
    </dgm:pt>
    <dgm:pt modelId="{926F4BD0-C3FC-40DB-B687-A688C1DDCE8B}" type="sibTrans" cxnId="{1DDE83A1-D91D-453E-BE86-4136B759CAC8}">
      <dgm:prSet/>
      <dgm:spPr/>
      <dgm:t>
        <a:bodyPr/>
        <a:lstStyle/>
        <a:p>
          <a:endParaRPr lang="es-CL"/>
        </a:p>
      </dgm:t>
    </dgm:pt>
    <dgm:pt modelId="{413B6C2D-B5F4-4637-9EE2-577A66088EF9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  <a:latin typeface="Century Gothic" panose="020B0502020202020204" pitchFamily="34" charset="0"/>
            </a:rPr>
            <a:t>Fármacos que inhiben los canales de Ca2+</a:t>
          </a:r>
        </a:p>
      </dgm:t>
    </dgm:pt>
    <dgm:pt modelId="{6C48487A-D2AD-4C3F-90FD-5EC787B7739F}" type="parTrans" cxnId="{72903ECD-93C2-40DB-AD62-2BBFDBD5BC7F}">
      <dgm:prSet/>
      <dgm:spPr/>
      <dgm:t>
        <a:bodyPr/>
        <a:lstStyle/>
        <a:p>
          <a:endParaRPr lang="es-CL"/>
        </a:p>
      </dgm:t>
    </dgm:pt>
    <dgm:pt modelId="{8286B431-8358-4038-94B6-8F3844B0CF97}" type="sibTrans" cxnId="{72903ECD-93C2-40DB-AD62-2BBFDBD5BC7F}">
      <dgm:prSet/>
      <dgm:spPr/>
      <dgm:t>
        <a:bodyPr/>
        <a:lstStyle/>
        <a:p>
          <a:endParaRPr lang="es-CL"/>
        </a:p>
      </dgm:t>
    </dgm:pt>
    <dgm:pt modelId="{845B37D1-EF22-4AB1-B4A0-72B991BE2560}">
      <dgm:prSet phldrT="[Texto]"/>
      <dgm:spPr>
        <a:solidFill>
          <a:srgbClr val="0070C0"/>
        </a:solidFill>
      </dgm:spPr>
      <dgm:t>
        <a:bodyPr/>
        <a:lstStyle/>
        <a:p>
          <a:r>
            <a:rPr lang="es-CL" dirty="0">
              <a:solidFill>
                <a:schemeClr val="tx1"/>
              </a:solidFill>
              <a:latin typeface="Century Gothic" panose="020B0502020202020204" pitchFamily="34" charset="0"/>
            </a:rPr>
            <a:t>Fármacos que potencian la acción de GABA</a:t>
          </a:r>
        </a:p>
      </dgm:t>
    </dgm:pt>
    <dgm:pt modelId="{03CEF77E-2AF6-4635-BCA8-4B730B82FC52}" type="parTrans" cxnId="{AA61BB4B-C827-4AAE-A40D-8EF21507C998}">
      <dgm:prSet/>
      <dgm:spPr/>
      <dgm:t>
        <a:bodyPr/>
        <a:lstStyle/>
        <a:p>
          <a:endParaRPr lang="es-CL"/>
        </a:p>
      </dgm:t>
    </dgm:pt>
    <dgm:pt modelId="{A0BBF232-0300-4D5C-A07D-6262D6D2BFB0}" type="sibTrans" cxnId="{AA61BB4B-C827-4AAE-A40D-8EF21507C998}">
      <dgm:prSet/>
      <dgm:spPr/>
      <dgm:t>
        <a:bodyPr/>
        <a:lstStyle/>
        <a:p>
          <a:endParaRPr lang="es-CL"/>
        </a:p>
      </dgm:t>
    </dgm:pt>
    <dgm:pt modelId="{E21800F6-6B7C-47A4-9CAE-F4FDE56D1D69}">
      <dgm:prSet phldrT="[Texto]"/>
      <dgm:spPr>
        <a:solidFill>
          <a:srgbClr val="C00000"/>
        </a:solidFill>
      </dgm:spPr>
      <dgm:t>
        <a:bodyPr/>
        <a:lstStyle/>
        <a:p>
          <a:r>
            <a:rPr lang="es-CL" dirty="0">
              <a:solidFill>
                <a:schemeClr val="tx1"/>
              </a:solidFill>
              <a:latin typeface="Century Gothic" panose="020B0502020202020204" pitchFamily="34" charset="0"/>
            </a:rPr>
            <a:t>Fármacos</a:t>
          </a:r>
          <a:r>
            <a:rPr lang="es-CL" baseline="0" dirty="0">
              <a:solidFill>
                <a:schemeClr val="tx1"/>
              </a:solidFill>
              <a:latin typeface="Century Gothic" panose="020B0502020202020204" pitchFamily="34" charset="0"/>
            </a:rPr>
            <a:t> que inhiben los receptores de Glutamato </a:t>
          </a:r>
          <a:endParaRPr lang="es-CL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C5C9424-5053-420C-97D5-3436B9D97562}" type="parTrans" cxnId="{94DEFF1C-927B-4E0B-984C-342A094AE410}">
      <dgm:prSet/>
      <dgm:spPr/>
      <dgm:t>
        <a:bodyPr/>
        <a:lstStyle/>
        <a:p>
          <a:endParaRPr lang="es-CL"/>
        </a:p>
      </dgm:t>
    </dgm:pt>
    <dgm:pt modelId="{DA73EAD9-5AA8-4172-B29E-6F54ABAA99CF}" type="sibTrans" cxnId="{94DEFF1C-927B-4E0B-984C-342A094AE410}">
      <dgm:prSet/>
      <dgm:spPr/>
      <dgm:t>
        <a:bodyPr/>
        <a:lstStyle/>
        <a:p>
          <a:endParaRPr lang="es-CL"/>
        </a:p>
      </dgm:t>
    </dgm:pt>
    <dgm:pt modelId="{0D16282F-A5B1-44AF-A520-0010C120BDDA}" type="pres">
      <dgm:prSet presAssocID="{7BAC0CCA-F6BA-47AB-91F0-6DC57C04DC56}" presName="Name0" presStyleCnt="0">
        <dgm:presLayoutVars>
          <dgm:chMax val="7"/>
          <dgm:chPref val="7"/>
          <dgm:dir/>
        </dgm:presLayoutVars>
      </dgm:prSet>
      <dgm:spPr/>
    </dgm:pt>
    <dgm:pt modelId="{5D2ACC47-9D20-4ED2-9238-4B68F1CF2491}" type="pres">
      <dgm:prSet presAssocID="{7BAC0CCA-F6BA-47AB-91F0-6DC57C04DC56}" presName="Name1" presStyleCnt="0"/>
      <dgm:spPr/>
    </dgm:pt>
    <dgm:pt modelId="{161B25E3-40F4-4F31-874A-BAFEA394332D}" type="pres">
      <dgm:prSet presAssocID="{7BAC0CCA-F6BA-47AB-91F0-6DC57C04DC56}" presName="cycle" presStyleCnt="0"/>
      <dgm:spPr/>
    </dgm:pt>
    <dgm:pt modelId="{5364FA7D-BBE6-470A-A45E-9586C36CD969}" type="pres">
      <dgm:prSet presAssocID="{7BAC0CCA-F6BA-47AB-91F0-6DC57C04DC56}" presName="srcNode" presStyleLbl="node1" presStyleIdx="0" presStyleCnt="4"/>
      <dgm:spPr/>
    </dgm:pt>
    <dgm:pt modelId="{6B29E631-4BA8-4A33-A349-C65214BF657A}" type="pres">
      <dgm:prSet presAssocID="{7BAC0CCA-F6BA-47AB-91F0-6DC57C04DC56}" presName="conn" presStyleLbl="parChTrans1D2" presStyleIdx="0" presStyleCnt="1"/>
      <dgm:spPr/>
    </dgm:pt>
    <dgm:pt modelId="{4AD0ACBE-B820-4B90-9F3F-B82DC374AE4F}" type="pres">
      <dgm:prSet presAssocID="{7BAC0CCA-F6BA-47AB-91F0-6DC57C04DC56}" presName="extraNode" presStyleLbl="node1" presStyleIdx="0" presStyleCnt="4"/>
      <dgm:spPr/>
    </dgm:pt>
    <dgm:pt modelId="{14BCC9B3-A578-43A6-9444-8F62CE5B42E7}" type="pres">
      <dgm:prSet presAssocID="{7BAC0CCA-F6BA-47AB-91F0-6DC57C04DC56}" presName="dstNode" presStyleLbl="node1" presStyleIdx="0" presStyleCnt="4"/>
      <dgm:spPr/>
    </dgm:pt>
    <dgm:pt modelId="{D625DAC9-9358-48C7-9377-8930D954B26F}" type="pres">
      <dgm:prSet presAssocID="{0A09A57B-22F4-43CD-A364-293717E6DDE8}" presName="text_1" presStyleLbl="node1" presStyleIdx="0" presStyleCnt="4">
        <dgm:presLayoutVars>
          <dgm:bulletEnabled val="1"/>
        </dgm:presLayoutVars>
      </dgm:prSet>
      <dgm:spPr/>
    </dgm:pt>
    <dgm:pt modelId="{74488ACF-1E62-441F-B0BF-DCC75FADB340}" type="pres">
      <dgm:prSet presAssocID="{0A09A57B-22F4-43CD-A364-293717E6DDE8}" presName="accent_1" presStyleCnt="0"/>
      <dgm:spPr/>
    </dgm:pt>
    <dgm:pt modelId="{3119CE75-8398-4D04-8466-D71E6AF4B2DE}" type="pres">
      <dgm:prSet presAssocID="{0A09A57B-22F4-43CD-A364-293717E6DDE8}" presName="accentRepeatNode" presStyleLbl="solidFgAcc1" presStyleIdx="0" presStyleCnt="4"/>
      <dgm:spPr/>
    </dgm:pt>
    <dgm:pt modelId="{836B96B1-A3E5-493C-B6DB-C7CDBAB30A34}" type="pres">
      <dgm:prSet presAssocID="{413B6C2D-B5F4-4637-9EE2-577A66088EF9}" presName="text_2" presStyleLbl="node1" presStyleIdx="1" presStyleCnt="4">
        <dgm:presLayoutVars>
          <dgm:bulletEnabled val="1"/>
        </dgm:presLayoutVars>
      </dgm:prSet>
      <dgm:spPr/>
    </dgm:pt>
    <dgm:pt modelId="{3EF7A9EF-D0D8-4EC7-B29E-AF2AFDFA4801}" type="pres">
      <dgm:prSet presAssocID="{413B6C2D-B5F4-4637-9EE2-577A66088EF9}" presName="accent_2" presStyleCnt="0"/>
      <dgm:spPr/>
    </dgm:pt>
    <dgm:pt modelId="{66403908-2A58-4146-AAE7-35652AC8571E}" type="pres">
      <dgm:prSet presAssocID="{413B6C2D-B5F4-4637-9EE2-577A66088EF9}" presName="accentRepeatNode" presStyleLbl="solidFgAcc1" presStyleIdx="1" presStyleCnt="4"/>
      <dgm:spPr/>
    </dgm:pt>
    <dgm:pt modelId="{FA738202-BC79-4443-BF9C-EC42AEE9295C}" type="pres">
      <dgm:prSet presAssocID="{845B37D1-EF22-4AB1-B4A0-72B991BE2560}" presName="text_3" presStyleLbl="node1" presStyleIdx="2" presStyleCnt="4">
        <dgm:presLayoutVars>
          <dgm:bulletEnabled val="1"/>
        </dgm:presLayoutVars>
      </dgm:prSet>
      <dgm:spPr/>
    </dgm:pt>
    <dgm:pt modelId="{D18AA5F8-451D-4BCA-A1F6-B4B3274DFEC0}" type="pres">
      <dgm:prSet presAssocID="{845B37D1-EF22-4AB1-B4A0-72B991BE2560}" presName="accent_3" presStyleCnt="0"/>
      <dgm:spPr/>
    </dgm:pt>
    <dgm:pt modelId="{B1B9D2E8-5AF6-40D3-A876-380A3D4E9BBB}" type="pres">
      <dgm:prSet presAssocID="{845B37D1-EF22-4AB1-B4A0-72B991BE2560}" presName="accentRepeatNode" presStyleLbl="solidFgAcc1" presStyleIdx="2" presStyleCnt="4"/>
      <dgm:spPr/>
    </dgm:pt>
    <dgm:pt modelId="{8DEB3F95-86E8-4783-81BF-BF747132C91C}" type="pres">
      <dgm:prSet presAssocID="{E21800F6-6B7C-47A4-9CAE-F4FDE56D1D69}" presName="text_4" presStyleLbl="node1" presStyleIdx="3" presStyleCnt="4">
        <dgm:presLayoutVars>
          <dgm:bulletEnabled val="1"/>
        </dgm:presLayoutVars>
      </dgm:prSet>
      <dgm:spPr/>
    </dgm:pt>
    <dgm:pt modelId="{6260732A-9FF9-4198-8A32-0065633C049E}" type="pres">
      <dgm:prSet presAssocID="{E21800F6-6B7C-47A4-9CAE-F4FDE56D1D69}" presName="accent_4" presStyleCnt="0"/>
      <dgm:spPr/>
    </dgm:pt>
    <dgm:pt modelId="{88ADDC6E-CE00-44CA-9E28-C85CBF1C90DC}" type="pres">
      <dgm:prSet presAssocID="{E21800F6-6B7C-47A4-9CAE-F4FDE56D1D69}" presName="accentRepeatNode" presStyleLbl="solidFgAcc1" presStyleIdx="3" presStyleCnt="4"/>
      <dgm:spPr/>
    </dgm:pt>
  </dgm:ptLst>
  <dgm:cxnLst>
    <dgm:cxn modelId="{94DEFF1C-927B-4E0B-984C-342A094AE410}" srcId="{7BAC0CCA-F6BA-47AB-91F0-6DC57C04DC56}" destId="{E21800F6-6B7C-47A4-9CAE-F4FDE56D1D69}" srcOrd="3" destOrd="0" parTransId="{DC5C9424-5053-420C-97D5-3436B9D97562}" sibTransId="{DA73EAD9-5AA8-4172-B29E-6F54ABAA99CF}"/>
    <dgm:cxn modelId="{0B7A0D48-8392-41F1-A01C-71F0D10FBEA2}" type="presOf" srcId="{926F4BD0-C3FC-40DB-B687-A688C1DDCE8B}" destId="{6B29E631-4BA8-4A33-A349-C65214BF657A}" srcOrd="0" destOrd="0" presId="urn:microsoft.com/office/officeart/2008/layout/VerticalCurvedList"/>
    <dgm:cxn modelId="{AA61BB4B-C827-4AAE-A40D-8EF21507C998}" srcId="{7BAC0CCA-F6BA-47AB-91F0-6DC57C04DC56}" destId="{845B37D1-EF22-4AB1-B4A0-72B991BE2560}" srcOrd="2" destOrd="0" parTransId="{03CEF77E-2AF6-4635-BCA8-4B730B82FC52}" sibTransId="{A0BBF232-0300-4D5C-A07D-6262D6D2BFB0}"/>
    <dgm:cxn modelId="{1ED92177-6E36-4EC2-9E36-1F148D8A20A8}" type="presOf" srcId="{0A09A57B-22F4-43CD-A364-293717E6DDE8}" destId="{D625DAC9-9358-48C7-9377-8930D954B26F}" srcOrd="0" destOrd="0" presId="urn:microsoft.com/office/officeart/2008/layout/VerticalCurvedList"/>
    <dgm:cxn modelId="{CCD96F80-14A3-4BC6-BE3A-CA76DBD20906}" type="presOf" srcId="{413B6C2D-B5F4-4637-9EE2-577A66088EF9}" destId="{836B96B1-A3E5-493C-B6DB-C7CDBAB30A34}" srcOrd="0" destOrd="0" presId="urn:microsoft.com/office/officeart/2008/layout/VerticalCurvedList"/>
    <dgm:cxn modelId="{83CA1588-56F8-4B11-987A-4E01A51FE029}" type="presOf" srcId="{7BAC0CCA-F6BA-47AB-91F0-6DC57C04DC56}" destId="{0D16282F-A5B1-44AF-A520-0010C120BDDA}" srcOrd="0" destOrd="0" presId="urn:microsoft.com/office/officeart/2008/layout/VerticalCurvedList"/>
    <dgm:cxn modelId="{1DDE83A1-D91D-453E-BE86-4136B759CAC8}" srcId="{7BAC0CCA-F6BA-47AB-91F0-6DC57C04DC56}" destId="{0A09A57B-22F4-43CD-A364-293717E6DDE8}" srcOrd="0" destOrd="0" parTransId="{5D05EEE1-32D4-4C64-B8F5-03E00F5676C8}" sibTransId="{926F4BD0-C3FC-40DB-B687-A688C1DDCE8B}"/>
    <dgm:cxn modelId="{B09B33B2-3CF2-4F36-8C9E-E18E2E03D9BD}" type="presOf" srcId="{E21800F6-6B7C-47A4-9CAE-F4FDE56D1D69}" destId="{8DEB3F95-86E8-4783-81BF-BF747132C91C}" srcOrd="0" destOrd="0" presId="urn:microsoft.com/office/officeart/2008/layout/VerticalCurvedList"/>
    <dgm:cxn modelId="{2DD3C6C9-460A-44F9-8AFE-FE43461E5302}" type="presOf" srcId="{845B37D1-EF22-4AB1-B4A0-72B991BE2560}" destId="{FA738202-BC79-4443-BF9C-EC42AEE9295C}" srcOrd="0" destOrd="0" presId="urn:microsoft.com/office/officeart/2008/layout/VerticalCurvedList"/>
    <dgm:cxn modelId="{72903ECD-93C2-40DB-AD62-2BBFDBD5BC7F}" srcId="{7BAC0CCA-F6BA-47AB-91F0-6DC57C04DC56}" destId="{413B6C2D-B5F4-4637-9EE2-577A66088EF9}" srcOrd="1" destOrd="0" parTransId="{6C48487A-D2AD-4C3F-90FD-5EC787B7739F}" sibTransId="{8286B431-8358-4038-94B6-8F3844B0CF97}"/>
    <dgm:cxn modelId="{45BFFEF6-F4B5-4E6B-906D-11F773294B04}" type="presParOf" srcId="{0D16282F-A5B1-44AF-A520-0010C120BDDA}" destId="{5D2ACC47-9D20-4ED2-9238-4B68F1CF2491}" srcOrd="0" destOrd="0" presId="urn:microsoft.com/office/officeart/2008/layout/VerticalCurvedList"/>
    <dgm:cxn modelId="{72219377-F7B6-42D0-8583-741934F73B1A}" type="presParOf" srcId="{5D2ACC47-9D20-4ED2-9238-4B68F1CF2491}" destId="{161B25E3-40F4-4F31-874A-BAFEA394332D}" srcOrd="0" destOrd="0" presId="urn:microsoft.com/office/officeart/2008/layout/VerticalCurvedList"/>
    <dgm:cxn modelId="{2A507FA8-5D15-4E6F-9679-A2DCADF266E1}" type="presParOf" srcId="{161B25E3-40F4-4F31-874A-BAFEA394332D}" destId="{5364FA7D-BBE6-470A-A45E-9586C36CD969}" srcOrd="0" destOrd="0" presId="urn:microsoft.com/office/officeart/2008/layout/VerticalCurvedList"/>
    <dgm:cxn modelId="{EF333D84-06B4-447C-ABF4-111EA8307311}" type="presParOf" srcId="{161B25E3-40F4-4F31-874A-BAFEA394332D}" destId="{6B29E631-4BA8-4A33-A349-C65214BF657A}" srcOrd="1" destOrd="0" presId="urn:microsoft.com/office/officeart/2008/layout/VerticalCurvedList"/>
    <dgm:cxn modelId="{612F93B2-66B2-4F38-B6CD-23F936B44292}" type="presParOf" srcId="{161B25E3-40F4-4F31-874A-BAFEA394332D}" destId="{4AD0ACBE-B820-4B90-9F3F-B82DC374AE4F}" srcOrd="2" destOrd="0" presId="urn:microsoft.com/office/officeart/2008/layout/VerticalCurvedList"/>
    <dgm:cxn modelId="{FF4DB01F-A0AB-4B79-9A5F-4E58B3A85DF5}" type="presParOf" srcId="{161B25E3-40F4-4F31-874A-BAFEA394332D}" destId="{14BCC9B3-A578-43A6-9444-8F62CE5B42E7}" srcOrd="3" destOrd="0" presId="urn:microsoft.com/office/officeart/2008/layout/VerticalCurvedList"/>
    <dgm:cxn modelId="{8A355B7D-362C-44FC-B0B5-4A80947F9C9A}" type="presParOf" srcId="{5D2ACC47-9D20-4ED2-9238-4B68F1CF2491}" destId="{D625DAC9-9358-48C7-9377-8930D954B26F}" srcOrd="1" destOrd="0" presId="urn:microsoft.com/office/officeart/2008/layout/VerticalCurvedList"/>
    <dgm:cxn modelId="{17436AB6-BCBC-4EC3-89A8-6DBDE49CC2B1}" type="presParOf" srcId="{5D2ACC47-9D20-4ED2-9238-4B68F1CF2491}" destId="{74488ACF-1E62-441F-B0BF-DCC75FADB340}" srcOrd="2" destOrd="0" presId="urn:microsoft.com/office/officeart/2008/layout/VerticalCurvedList"/>
    <dgm:cxn modelId="{A70899D6-B76A-4AC7-B943-5D749CCDC6AE}" type="presParOf" srcId="{74488ACF-1E62-441F-B0BF-DCC75FADB340}" destId="{3119CE75-8398-4D04-8466-D71E6AF4B2DE}" srcOrd="0" destOrd="0" presId="urn:microsoft.com/office/officeart/2008/layout/VerticalCurvedList"/>
    <dgm:cxn modelId="{E4EB1BA3-B160-4982-BF75-2656137CF99F}" type="presParOf" srcId="{5D2ACC47-9D20-4ED2-9238-4B68F1CF2491}" destId="{836B96B1-A3E5-493C-B6DB-C7CDBAB30A34}" srcOrd="3" destOrd="0" presId="urn:microsoft.com/office/officeart/2008/layout/VerticalCurvedList"/>
    <dgm:cxn modelId="{B0DC7AED-D3E6-482A-8B4C-D5F10F9A454C}" type="presParOf" srcId="{5D2ACC47-9D20-4ED2-9238-4B68F1CF2491}" destId="{3EF7A9EF-D0D8-4EC7-B29E-AF2AFDFA4801}" srcOrd="4" destOrd="0" presId="urn:microsoft.com/office/officeart/2008/layout/VerticalCurvedList"/>
    <dgm:cxn modelId="{97F38897-D086-438D-A339-65D7FF32C60A}" type="presParOf" srcId="{3EF7A9EF-D0D8-4EC7-B29E-AF2AFDFA4801}" destId="{66403908-2A58-4146-AAE7-35652AC8571E}" srcOrd="0" destOrd="0" presId="urn:microsoft.com/office/officeart/2008/layout/VerticalCurvedList"/>
    <dgm:cxn modelId="{A38DEE05-0B8B-487C-BF5E-13A74E54B627}" type="presParOf" srcId="{5D2ACC47-9D20-4ED2-9238-4B68F1CF2491}" destId="{FA738202-BC79-4443-BF9C-EC42AEE9295C}" srcOrd="5" destOrd="0" presId="urn:microsoft.com/office/officeart/2008/layout/VerticalCurvedList"/>
    <dgm:cxn modelId="{69903123-DBFC-4794-A091-9D1E157D8A1D}" type="presParOf" srcId="{5D2ACC47-9D20-4ED2-9238-4B68F1CF2491}" destId="{D18AA5F8-451D-4BCA-A1F6-B4B3274DFEC0}" srcOrd="6" destOrd="0" presId="urn:microsoft.com/office/officeart/2008/layout/VerticalCurvedList"/>
    <dgm:cxn modelId="{93BA0099-897C-482D-AF61-D0A7074C402A}" type="presParOf" srcId="{D18AA5F8-451D-4BCA-A1F6-B4B3274DFEC0}" destId="{B1B9D2E8-5AF6-40D3-A876-380A3D4E9BBB}" srcOrd="0" destOrd="0" presId="urn:microsoft.com/office/officeart/2008/layout/VerticalCurvedList"/>
    <dgm:cxn modelId="{32BEE2A2-4500-4E53-976B-A3B09D4535B8}" type="presParOf" srcId="{5D2ACC47-9D20-4ED2-9238-4B68F1CF2491}" destId="{8DEB3F95-86E8-4783-81BF-BF747132C91C}" srcOrd="7" destOrd="0" presId="urn:microsoft.com/office/officeart/2008/layout/VerticalCurvedList"/>
    <dgm:cxn modelId="{23D6E628-D202-4B2E-B937-9841E0026B5C}" type="presParOf" srcId="{5D2ACC47-9D20-4ED2-9238-4B68F1CF2491}" destId="{6260732A-9FF9-4198-8A32-0065633C049E}" srcOrd="8" destOrd="0" presId="urn:microsoft.com/office/officeart/2008/layout/VerticalCurvedList"/>
    <dgm:cxn modelId="{9EF85303-ECE1-4E72-8F88-4AD4019C55D2}" type="presParOf" srcId="{6260732A-9FF9-4198-8A32-0065633C049E}" destId="{88ADDC6E-CE00-44CA-9E28-C85CBF1C90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92E39-3A4E-4793-B2F9-7B4394AA3B4F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>
              <a:solidFill>
                <a:schemeClr val="tx1"/>
              </a:solidFill>
            </a:rPr>
            <a:t>ANTIDEPRESIVOS TRICICLICOS</a:t>
          </a:r>
          <a:endParaRPr lang="es-CL" sz="2100" kern="1200" dirty="0">
            <a:solidFill>
              <a:schemeClr val="tx1"/>
            </a:solidFill>
          </a:endParaRPr>
        </a:p>
      </dsp:txBody>
      <dsp:txXfrm>
        <a:off x="744" y="145603"/>
        <a:ext cx="2902148" cy="1741289"/>
      </dsp:txXfrm>
    </dsp:sp>
    <dsp:sp modelId="{CBAD32FE-C703-4D3E-BD66-D73D67372753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>
              <a:solidFill>
                <a:schemeClr val="tx1"/>
              </a:solidFill>
            </a:rPr>
            <a:t>INHIBIDORES SELECTIVOS DE LA RECAPTURA DE SEROTONINA (ISRS)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100" kern="1200" dirty="0">
            <a:solidFill>
              <a:schemeClr val="tx1"/>
            </a:solidFill>
          </a:endParaRPr>
        </a:p>
      </dsp:txBody>
      <dsp:txXfrm>
        <a:off x="3193107" y="145603"/>
        <a:ext cx="2902148" cy="1741289"/>
      </dsp:txXfrm>
    </dsp:sp>
    <dsp:sp modelId="{93F6E435-17D8-4685-B3FE-F72BFA33EB40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>
              <a:solidFill>
                <a:schemeClr val="tx1"/>
              </a:solidFill>
            </a:rPr>
            <a:t>INHIBIDORES SELECTIVOS DE LA RECAPTURA DE SEROTONINA Y NORADRENALINA (IRSN)</a:t>
          </a:r>
        </a:p>
      </dsp:txBody>
      <dsp:txXfrm>
        <a:off x="1596925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34B26-31A0-4DBB-8455-DCE953A95586}">
      <dsp:nvSpPr>
        <dsp:cNvPr id="0" name=""/>
        <dsp:cNvSpPr/>
      </dsp:nvSpPr>
      <dsp:spPr>
        <a:xfrm>
          <a:off x="2199282" y="378"/>
          <a:ext cx="3298923" cy="14743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Antagonistas D2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Antagonistas 5HT2a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Antagonistas H1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Antagonista alfa1 adrenérgicos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Antagonistas muscarinico</a:t>
          </a:r>
        </a:p>
      </dsp:txBody>
      <dsp:txXfrm>
        <a:off x="2199282" y="184674"/>
        <a:ext cx="2746037" cy="1105773"/>
      </dsp:txXfrm>
    </dsp:sp>
    <dsp:sp modelId="{6441A9CB-A6F2-4634-8A13-2AC98384AD09}">
      <dsp:nvSpPr>
        <dsp:cNvPr id="0" name=""/>
        <dsp:cNvSpPr/>
      </dsp:nvSpPr>
      <dsp:spPr>
        <a:xfrm>
          <a:off x="0" y="378"/>
          <a:ext cx="2199282" cy="14743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 dirty="0"/>
            <a:t>TIPICOS (CLASICOS)</a:t>
          </a:r>
        </a:p>
      </dsp:txBody>
      <dsp:txXfrm>
        <a:off x="71973" y="72351"/>
        <a:ext cx="2055336" cy="1330418"/>
      </dsp:txXfrm>
    </dsp:sp>
    <dsp:sp modelId="{D31E7497-C232-4707-BB5C-0B6533384457}">
      <dsp:nvSpPr>
        <dsp:cNvPr id="0" name=""/>
        <dsp:cNvSpPr/>
      </dsp:nvSpPr>
      <dsp:spPr>
        <a:xfrm>
          <a:off x="2199282" y="1607833"/>
          <a:ext cx="3298923" cy="14743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Menos efectos antiD2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Mayor efecto anti5HT</a:t>
          </a:r>
        </a:p>
      </dsp:txBody>
      <dsp:txXfrm>
        <a:off x="2199282" y="1792129"/>
        <a:ext cx="2746037" cy="1105773"/>
      </dsp:txXfrm>
    </dsp:sp>
    <dsp:sp modelId="{2AFE634F-3FAA-465E-AFC9-773A2D24094B}">
      <dsp:nvSpPr>
        <dsp:cNvPr id="0" name=""/>
        <dsp:cNvSpPr/>
      </dsp:nvSpPr>
      <dsp:spPr>
        <a:xfrm>
          <a:off x="0" y="1622179"/>
          <a:ext cx="2199282" cy="147436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 dirty="0"/>
            <a:t>ATIPICOS</a:t>
          </a:r>
        </a:p>
      </dsp:txBody>
      <dsp:txXfrm>
        <a:off x="71973" y="1694152"/>
        <a:ext cx="2055336" cy="1330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9E631-4BA8-4A33-A349-C65214BF657A}">
      <dsp:nvSpPr>
        <dsp:cNvPr id="0" name=""/>
        <dsp:cNvSpPr/>
      </dsp:nvSpPr>
      <dsp:spPr>
        <a:xfrm>
          <a:off x="-4122913" y="-632739"/>
          <a:ext cx="4912800" cy="4912800"/>
        </a:xfrm>
        <a:prstGeom prst="blockArc">
          <a:avLst>
            <a:gd name="adj1" fmla="val 18900000"/>
            <a:gd name="adj2" fmla="val 2700000"/>
            <a:gd name="adj3" fmla="val 44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5DAC9-9358-48C7-9377-8930D954B26F}">
      <dsp:nvSpPr>
        <dsp:cNvPr id="0" name=""/>
        <dsp:cNvSpPr/>
      </dsp:nvSpPr>
      <dsp:spPr>
        <a:xfrm>
          <a:off x="413874" y="280406"/>
          <a:ext cx="8046378" cy="5611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37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>
              <a:solidFill>
                <a:schemeClr val="tx1"/>
              </a:solidFill>
              <a:latin typeface="Century Gothic" panose="020B0502020202020204" pitchFamily="34" charset="0"/>
            </a:rPr>
            <a:t>Fármacos inhibidores de los  canales de </a:t>
          </a:r>
          <a:r>
            <a:rPr lang="es-CL" sz="2300" kern="1200" dirty="0" err="1">
              <a:solidFill>
                <a:schemeClr val="tx1"/>
              </a:solidFill>
              <a:latin typeface="Century Gothic" panose="020B0502020202020204" pitchFamily="34" charset="0"/>
            </a:rPr>
            <a:t>Na</a:t>
          </a:r>
          <a:r>
            <a:rPr lang="es-CL" sz="2300" kern="1200" dirty="0">
              <a:solidFill>
                <a:schemeClr val="tx1"/>
              </a:solidFill>
              <a:latin typeface="Century Gothic" panose="020B0502020202020204" pitchFamily="34" charset="0"/>
            </a:rPr>
            <a:t>+</a:t>
          </a:r>
        </a:p>
      </dsp:txBody>
      <dsp:txXfrm>
        <a:off x="413874" y="280406"/>
        <a:ext cx="8046378" cy="561104"/>
      </dsp:txXfrm>
    </dsp:sp>
    <dsp:sp modelId="{3119CE75-8398-4D04-8466-D71E6AF4B2DE}">
      <dsp:nvSpPr>
        <dsp:cNvPr id="0" name=""/>
        <dsp:cNvSpPr/>
      </dsp:nvSpPr>
      <dsp:spPr>
        <a:xfrm>
          <a:off x="63184" y="210268"/>
          <a:ext cx="701380" cy="7013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B96B1-A3E5-493C-B6DB-C7CDBAB30A34}">
      <dsp:nvSpPr>
        <dsp:cNvPr id="0" name=""/>
        <dsp:cNvSpPr/>
      </dsp:nvSpPr>
      <dsp:spPr>
        <a:xfrm>
          <a:off x="735568" y="1122208"/>
          <a:ext cx="7724684" cy="561104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37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>
              <a:solidFill>
                <a:schemeClr val="tx1"/>
              </a:solidFill>
              <a:latin typeface="Century Gothic" panose="020B0502020202020204" pitchFamily="34" charset="0"/>
            </a:rPr>
            <a:t>Fármacos que inhiben los canales de Ca2+</a:t>
          </a:r>
        </a:p>
      </dsp:txBody>
      <dsp:txXfrm>
        <a:off x="735568" y="1122208"/>
        <a:ext cx="7724684" cy="561104"/>
      </dsp:txXfrm>
    </dsp:sp>
    <dsp:sp modelId="{66403908-2A58-4146-AAE7-35652AC8571E}">
      <dsp:nvSpPr>
        <dsp:cNvPr id="0" name=""/>
        <dsp:cNvSpPr/>
      </dsp:nvSpPr>
      <dsp:spPr>
        <a:xfrm>
          <a:off x="384878" y="1052070"/>
          <a:ext cx="701380" cy="7013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38202-BC79-4443-BF9C-EC42AEE9295C}">
      <dsp:nvSpPr>
        <dsp:cNvPr id="0" name=""/>
        <dsp:cNvSpPr/>
      </dsp:nvSpPr>
      <dsp:spPr>
        <a:xfrm>
          <a:off x="735568" y="1964009"/>
          <a:ext cx="7724684" cy="56110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37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>
              <a:solidFill>
                <a:schemeClr val="tx1"/>
              </a:solidFill>
              <a:latin typeface="Century Gothic" panose="020B0502020202020204" pitchFamily="34" charset="0"/>
            </a:rPr>
            <a:t>Fármacos que potencian la acción de GABA</a:t>
          </a:r>
        </a:p>
      </dsp:txBody>
      <dsp:txXfrm>
        <a:off x="735568" y="1964009"/>
        <a:ext cx="7724684" cy="561104"/>
      </dsp:txXfrm>
    </dsp:sp>
    <dsp:sp modelId="{B1B9D2E8-5AF6-40D3-A876-380A3D4E9BBB}">
      <dsp:nvSpPr>
        <dsp:cNvPr id="0" name=""/>
        <dsp:cNvSpPr/>
      </dsp:nvSpPr>
      <dsp:spPr>
        <a:xfrm>
          <a:off x="384878" y="1893871"/>
          <a:ext cx="701380" cy="7013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B3F95-86E8-4783-81BF-BF747132C91C}">
      <dsp:nvSpPr>
        <dsp:cNvPr id="0" name=""/>
        <dsp:cNvSpPr/>
      </dsp:nvSpPr>
      <dsp:spPr>
        <a:xfrm>
          <a:off x="413874" y="2805811"/>
          <a:ext cx="8046378" cy="561104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37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>
              <a:solidFill>
                <a:schemeClr val="tx1"/>
              </a:solidFill>
              <a:latin typeface="Century Gothic" panose="020B0502020202020204" pitchFamily="34" charset="0"/>
            </a:rPr>
            <a:t>Fármacos</a:t>
          </a:r>
          <a:r>
            <a:rPr lang="es-CL" sz="2300" kern="1200" baseline="0" dirty="0">
              <a:solidFill>
                <a:schemeClr val="tx1"/>
              </a:solidFill>
              <a:latin typeface="Century Gothic" panose="020B0502020202020204" pitchFamily="34" charset="0"/>
            </a:rPr>
            <a:t> que inhiben los receptores de Glutamato </a:t>
          </a:r>
          <a:endParaRPr lang="es-CL" sz="23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13874" y="2805811"/>
        <a:ext cx="8046378" cy="561104"/>
      </dsp:txXfrm>
    </dsp:sp>
    <dsp:sp modelId="{88ADDC6E-CE00-44CA-9E28-C85CBF1C90DC}">
      <dsp:nvSpPr>
        <dsp:cNvPr id="0" name=""/>
        <dsp:cNvSpPr/>
      </dsp:nvSpPr>
      <dsp:spPr>
        <a:xfrm>
          <a:off x="63184" y="2735673"/>
          <a:ext cx="701380" cy="7013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B736A-97F7-411F-AA1D-B43017AB8574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8558F-4DBE-4231-B9F1-09C6A37196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941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8558F-4DBE-4231-B9F1-09C6A37196BE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454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8558F-4DBE-4231-B9F1-09C6A37196BE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3860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8558F-4DBE-4231-B9F1-09C6A37196BE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697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F5B6C-14A1-4133-8354-0382BBAF4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359623-9FD0-45C1-90E2-28AD22E38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90181-5628-4EC3-AED2-8CB78160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4CCE4-14B3-469A-8D47-953BC2C3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72476A-6A87-4CDE-9797-9F72B697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29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1DCA8-B490-4287-AA8A-4B9139F4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CA075B-4A6B-4AF1-A4CE-E5FBDE3AD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6DE35D-D41B-40E4-90B9-6AB780C8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87139A-3DC5-490C-A6FF-17C0EEA9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927D0-CC23-40FA-8472-E2D02916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467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A95206-95D4-4482-A59F-DDF41DF7D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D83171-0EE8-437D-8065-BC228D652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B94A65-E3FF-4275-86CB-0B9D10C0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158FB0-443A-4D95-B462-ED23B130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969EB-1EFE-4CB9-BA17-1E6ED50D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77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FD4A5-D7DC-4339-B41D-74661761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37659-BD8E-4BAA-B7A4-C9D211475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CC9FF-7ED6-437E-81B4-26B27B8E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9F18E-CAA2-45A5-80B2-92D90E51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D9F3E6-DB97-4F51-A60B-8AB99447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719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CF72C-1C1D-4F2C-93A6-A436D369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D6A860-3B9A-460E-A3B9-4297E242A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DA3EE-2492-40F1-9900-E4A7DC8C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08ADAB-2652-4D80-A02C-A7658EB2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BDACD3-FE7E-43B4-A6D3-173E41FF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28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EC41E-0305-4F8C-827B-DAFB21A8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4406B8-8566-4705-88D8-596711D1E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55B1D-7186-4A34-ABBD-D0C2029CB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7E482F-57E1-459E-A831-7B3EF64E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37B1CB-1ED5-47DD-A479-051F69EC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159936-088A-4B72-83F5-0096EFE5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02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544A3-4048-461F-8910-B5087084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601111-345C-4818-A8A7-6D2C2102E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484D4F-92AB-43B6-975A-882EC5006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612557-3B49-4C2C-A161-AADDCE8AC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1FBCEE-4D54-44AF-8E2B-AB2315077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1CFCCA-B884-446C-B820-E006B939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B3E3F1-2CCC-44FE-866B-22751E0D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F1437B-33E5-46AD-B8EF-885A6409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D22F6-C88C-4899-8893-A7E8BDCF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08849C-079E-439D-8F98-55D016C2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DCA239-A76C-473D-B4C9-E80656C3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E81D35-DF98-4733-B138-D2D5C929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655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E3D3EE-2550-4B67-894C-D39B00FF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1CD252-40A3-4A91-BCC8-C9D65D37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2232F1-B0B9-4F42-BA79-A9656EBC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087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6579D-2B67-478A-A4F7-90222EF6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8B759-E4A0-45BD-87D0-EFA4C3749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6AC1B9-87FB-4911-ACB7-08571DAB1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26B80D-3BE8-4420-A456-BEF85E23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35F157-4C36-4DD9-818A-1D6E0321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AE3B8-D442-4B05-BD33-B0CD8E37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8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603C5-369F-4473-B154-013D273A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45E5B9-B022-45C8-B210-7E007B926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C8DECF-0E37-48F2-9F67-30E4382B4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65E72C-A2A7-48C9-8914-C993E5CD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755E5B-6236-4220-BF83-50BEBF8B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44147C-809E-4C5C-8D12-DD1BB7D6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33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A9F02F9-148B-4834-9591-7B5A4172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2862B1-3CB3-407E-8804-9A720DA7B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F8887D-50A5-423B-9409-E310624EB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391C83-957B-4B57-A862-B457E31C6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56987C-0B17-4181-ACFB-3131855A2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599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AB6D7AF-734C-43E5-AE74-E8EC5D462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379116-C497-41C6-A458-D041FE67D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382" y="762000"/>
            <a:ext cx="5333999" cy="926123"/>
          </a:xfrm>
        </p:spPr>
        <p:txBody>
          <a:bodyPr anchor="t">
            <a:noAutofit/>
          </a:bodyPr>
          <a:lstStyle/>
          <a:p>
            <a:r>
              <a:rPr lang="es-ES" sz="2400" b="1" dirty="0"/>
              <a:t>CLASE 10 MODULO III</a:t>
            </a:r>
            <a:br>
              <a:rPr lang="es-ES" sz="2400" b="1" dirty="0"/>
            </a:br>
            <a:r>
              <a:rPr lang="es-ES" sz="2400" b="1" dirty="0"/>
              <a:t>PSICOFÁRMACOS</a:t>
            </a:r>
            <a:endParaRPr lang="es-CL" sz="2400" b="1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830A5B-65B2-40C0-80F8-67EFC8A6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0"/>
            <a:ext cx="5410196" cy="6862190"/>
          </a:xfrm>
          <a:prstGeom prst="rect">
            <a:avLst/>
          </a:prstGeom>
          <a:ln>
            <a:noFill/>
          </a:ln>
          <a:effectLst>
            <a:outerShdw blurRad="317500" dist="2540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9E015A-0275-4FA3-9D11-E7BD5FAB9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3481" y="714028"/>
            <a:ext cx="4033895" cy="974095"/>
          </a:xfrm>
        </p:spPr>
        <p:txBody>
          <a:bodyPr anchor="t">
            <a:norm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CURSO DE  AUXILIAR EN FARMACIA</a:t>
            </a:r>
          </a:p>
          <a:p>
            <a:pPr algn="l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68DD54-03CA-4708-8EDA-C3A851E15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0" y="3136773"/>
            <a:ext cx="5226961" cy="1991223"/>
          </a:xfrm>
          <a:prstGeom prst="rect">
            <a:avLst/>
          </a:prstGeom>
        </p:spPr>
      </p:pic>
      <p:pic>
        <p:nvPicPr>
          <p:cNvPr id="4" name="Imagen 3" descr="Imagen que contiene firmar, dibujo, señal, cuarto&#10;&#10;Descripción generada automáticamente">
            <a:extLst>
              <a:ext uri="{FF2B5EF4-FFF2-40B4-BE49-F238E27FC236}">
                <a16:creationId xmlns:a16="http://schemas.microsoft.com/office/drawing/2014/main" id="{B8FB4F42-61E6-49B8-9A8D-C87814530C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38838" y="2708448"/>
            <a:ext cx="3801353" cy="342121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1EFF35B-306B-48CC-9E4E-5127818A46F1}"/>
              </a:ext>
            </a:extLst>
          </p:cNvPr>
          <p:cNvSpPr txBox="1"/>
          <p:nvPr/>
        </p:nvSpPr>
        <p:spPr>
          <a:xfrm>
            <a:off x="1111976" y="5288988"/>
            <a:ext cx="35725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PERFECCIONAT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www.perfeccionat.cl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+569 780 02 980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contacto@perfeccionat.cl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Av. Irarrázaval 2401 oficina 512</a:t>
            </a:r>
          </a:p>
        </p:txBody>
      </p:sp>
    </p:spTree>
    <p:extLst>
      <p:ext uri="{BB962C8B-B14F-4D97-AF65-F5344CB8AC3E}">
        <p14:creationId xmlns:p14="http://schemas.microsoft.com/office/powerpoint/2010/main" val="2360842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ANTIDEPRESIVOS Y ANTIMANIACOS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C5E3276A-E307-4246-9D15-0A7FAD65E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29" y="1471907"/>
            <a:ext cx="6800015" cy="4941168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b="1" u="sng" dirty="0"/>
              <a:t>Efectos farmacológicos</a:t>
            </a:r>
          </a:p>
          <a:p>
            <a:pPr lvl="1" algn="just"/>
            <a:r>
              <a:rPr lang="es-CL" b="1" dirty="0"/>
              <a:t>Sistema Nervioso Central</a:t>
            </a:r>
          </a:p>
          <a:p>
            <a:pPr lvl="2" algn="just"/>
            <a:r>
              <a:rPr lang="es-CL" dirty="0"/>
              <a:t>Pueden producir sedación </a:t>
            </a:r>
          </a:p>
          <a:p>
            <a:pPr lvl="2" algn="just"/>
            <a:r>
              <a:rPr lang="es-CL" dirty="0"/>
              <a:t>Después de 2 – 3 semanas el ánimo mejora</a:t>
            </a:r>
          </a:p>
          <a:p>
            <a:pPr lvl="2" algn="just"/>
            <a:r>
              <a:rPr lang="es-CL" dirty="0"/>
              <a:t>Disminuyen el umbral convulsivo</a:t>
            </a:r>
          </a:p>
          <a:p>
            <a:pPr lvl="1" algn="just"/>
            <a:r>
              <a:rPr lang="es-CL" b="1" dirty="0"/>
              <a:t>Sistema Nervioso Autónomo:</a:t>
            </a:r>
          </a:p>
          <a:p>
            <a:pPr marL="457200" lvl="1" indent="0" algn="just">
              <a:buNone/>
            </a:pPr>
            <a:r>
              <a:rPr lang="es-CL" dirty="0"/>
              <a:t>Efecto anticolinérgico</a:t>
            </a:r>
          </a:p>
          <a:p>
            <a:pPr lvl="2" algn="just"/>
            <a:r>
              <a:rPr lang="es-CL" dirty="0"/>
              <a:t>Sequedad bucal</a:t>
            </a:r>
          </a:p>
          <a:p>
            <a:pPr lvl="2" algn="just"/>
            <a:r>
              <a:rPr lang="es-CL" dirty="0"/>
              <a:t>Visión borrosa</a:t>
            </a:r>
          </a:p>
          <a:p>
            <a:pPr lvl="2" algn="just"/>
            <a:r>
              <a:rPr lang="es-CL" dirty="0"/>
              <a:t>Estreñimiento</a:t>
            </a:r>
          </a:p>
          <a:p>
            <a:pPr lvl="2" algn="just"/>
            <a:r>
              <a:rPr lang="es-CL" dirty="0"/>
              <a:t>Dificultad miccional</a:t>
            </a:r>
          </a:p>
          <a:p>
            <a:pPr lvl="1" algn="just"/>
            <a:r>
              <a:rPr lang="es-CL" b="1" dirty="0"/>
              <a:t>Sistema Cardiovascular</a:t>
            </a:r>
          </a:p>
          <a:p>
            <a:pPr lvl="2" algn="just"/>
            <a:r>
              <a:rPr lang="es-CL" dirty="0"/>
              <a:t>Taquicardia</a:t>
            </a:r>
          </a:p>
          <a:p>
            <a:pPr lvl="2" algn="just"/>
            <a:r>
              <a:rPr lang="es-CL" dirty="0"/>
              <a:t>Hipotensión </a:t>
            </a:r>
            <a:r>
              <a:rPr lang="es-CL" dirty="0" err="1"/>
              <a:t>ortostática</a:t>
            </a:r>
            <a:endParaRPr lang="es-CL" dirty="0"/>
          </a:p>
          <a:p>
            <a:pPr lvl="2" algn="just"/>
            <a:r>
              <a:rPr lang="es-CL" dirty="0"/>
              <a:t>Cambios en el ECG y arritmias</a:t>
            </a:r>
          </a:p>
          <a:p>
            <a:pPr algn="just"/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D602C2-4553-47BC-8203-30A0E211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559" y="1474887"/>
            <a:ext cx="3890911" cy="457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8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ANTIDEPRESIVOS RECIENTES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BA8BE884-C4E3-4352-B6C5-F21385BCAEAD}"/>
              </a:ext>
            </a:extLst>
          </p:cNvPr>
          <p:cNvSpPr txBox="1">
            <a:spLocks/>
          </p:cNvSpPr>
          <p:nvPr/>
        </p:nvSpPr>
        <p:spPr>
          <a:xfrm>
            <a:off x="1011936" y="1659877"/>
            <a:ext cx="5543560" cy="46863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800" dirty="0"/>
              <a:t>SERTRALINA, CITALOPRAM, FLUOXETINA</a:t>
            </a:r>
          </a:p>
          <a:p>
            <a:pPr algn="just"/>
            <a:r>
              <a:rPr lang="es-CL" sz="2800" dirty="0"/>
              <a:t>Inhiben </a:t>
            </a:r>
            <a:r>
              <a:rPr lang="es-CL" sz="2800" b="1" u="sng" dirty="0"/>
              <a:t>selectivamente</a:t>
            </a:r>
            <a:r>
              <a:rPr lang="es-CL" sz="2800" dirty="0"/>
              <a:t> la recaptación de 5-HT ( Serotonina) aumentando sus concentraciones en la Hendidura Sináptica.  </a:t>
            </a:r>
          </a:p>
          <a:p>
            <a:pPr algn="just"/>
            <a:r>
              <a:rPr lang="es-CL" sz="2800" dirty="0" err="1"/>
              <a:t>Fluoxetina</a:t>
            </a:r>
            <a:r>
              <a:rPr lang="es-CL" sz="2800" dirty="0"/>
              <a:t>.</a:t>
            </a:r>
          </a:p>
          <a:p>
            <a:pPr algn="just"/>
            <a:r>
              <a:rPr lang="es-CL" sz="2800" dirty="0" err="1"/>
              <a:t>Paroxetina</a:t>
            </a:r>
            <a:r>
              <a:rPr lang="es-CL" sz="2800" dirty="0"/>
              <a:t>.</a:t>
            </a:r>
          </a:p>
          <a:p>
            <a:pPr algn="just"/>
            <a:r>
              <a:rPr lang="es-CL" sz="2800" dirty="0" err="1"/>
              <a:t>Sertralina</a:t>
            </a:r>
            <a:r>
              <a:rPr lang="es-CL" sz="2800" dirty="0"/>
              <a:t>.</a:t>
            </a:r>
          </a:p>
          <a:p>
            <a:pPr algn="just"/>
            <a:r>
              <a:rPr lang="es-CL" sz="2800" dirty="0"/>
              <a:t>Citalopram </a:t>
            </a:r>
          </a:p>
          <a:p>
            <a:pPr algn="just"/>
            <a:endParaRPr lang="es-CL" sz="2800" dirty="0"/>
          </a:p>
          <a:p>
            <a:pPr algn="just">
              <a:buFont typeface="Arial"/>
              <a:buNone/>
            </a:pPr>
            <a:endParaRPr lang="es-CL" sz="2800" dirty="0"/>
          </a:p>
          <a:p>
            <a:pPr marL="0" indent="0" algn="just">
              <a:buFont typeface="Arial"/>
              <a:buNone/>
            </a:pPr>
            <a:endParaRPr lang="es-CL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09B92F-5B01-43E6-80AF-E21BF078E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923" y="2336745"/>
            <a:ext cx="2323650" cy="218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6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ANTIDEPRESIVOS RECIENTES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09B92F-5B01-43E6-80AF-E21BF078E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141" y="1554847"/>
            <a:ext cx="2323650" cy="2184509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09B102B-7527-40AF-AA92-57221B98FD0D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412875"/>
            <a:ext cx="82296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altLang="es-CL" b="1" dirty="0">
                <a:solidFill>
                  <a:srgbClr val="C00000"/>
                </a:solidFill>
              </a:rPr>
              <a:t>1.- Período de latencia:</a:t>
            </a:r>
            <a:r>
              <a:rPr lang="es-ES" altLang="es-CL" dirty="0">
                <a:solidFill>
                  <a:srgbClr val="C00000"/>
                </a:solidFill>
              </a:rPr>
              <a:t> </a:t>
            </a:r>
            <a:r>
              <a:rPr lang="es-ES" altLang="es-CL" dirty="0"/>
              <a:t>dura de 10 a 15 días y en el se observan básicamente los efectos secundarios, por lo que algunos pacientes abandonan la medicación.</a:t>
            </a:r>
          </a:p>
          <a:p>
            <a:pPr marL="0" indent="0" algn="just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s-ES" altLang="es-CL" dirty="0"/>
          </a:p>
          <a:p>
            <a:pPr marL="0" indent="0" algn="just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altLang="es-C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Dentro de esas reacciones se encuentran: somnolencia, insomnio, mareos, cefalea, sequedad de boca, obstrucción nasal y nerviosismo.</a:t>
            </a:r>
          </a:p>
          <a:p>
            <a:pPr algn="just">
              <a:lnSpc>
                <a:spcPct val="80000"/>
              </a:lnSpc>
              <a:defRPr/>
            </a:pPr>
            <a:endParaRPr lang="es-ES" altLang="es-CL" dirty="0"/>
          </a:p>
          <a:p>
            <a:pPr marL="0" indent="0" algn="just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altLang="es-CL" b="1" dirty="0">
                <a:solidFill>
                  <a:srgbClr val="C00000"/>
                </a:solidFill>
              </a:rPr>
              <a:t>2.- Período antidepresivo</a:t>
            </a:r>
            <a:r>
              <a:rPr lang="es-ES" altLang="es-CL" sz="2400" b="1" dirty="0">
                <a:solidFill>
                  <a:srgbClr val="C00000"/>
                </a:solidFill>
              </a:rPr>
              <a:t>:</a:t>
            </a:r>
            <a:r>
              <a:rPr lang="es-ES" altLang="es-CL" dirty="0">
                <a:solidFill>
                  <a:srgbClr val="C00000"/>
                </a:solidFill>
              </a:rPr>
              <a:t> </a:t>
            </a:r>
            <a:r>
              <a:rPr lang="es-ES" altLang="es-CL" dirty="0"/>
              <a:t>Se inicia aproximadamente a las 2-4  semanas y se mantiene durante el tiempo en que el paciente tome la medicación a una dosis efectiva.</a:t>
            </a:r>
          </a:p>
          <a:p>
            <a:pPr algn="just">
              <a:lnSpc>
                <a:spcPct val="80000"/>
              </a:lnSpc>
              <a:defRPr/>
            </a:pPr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186300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458075" y="1422861"/>
          <a:ext cx="5498206" cy="3096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Resultado de imagen para antipsicóticos esquizofren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087" y="4677733"/>
            <a:ext cx="3296892" cy="171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1D3DBBC-226E-491C-9199-C9B84AD1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ANTIPSICÓTICOS</a:t>
            </a:r>
          </a:p>
        </p:txBody>
      </p:sp>
    </p:spTree>
    <p:extLst>
      <p:ext uri="{BB962C8B-B14F-4D97-AF65-F5344CB8AC3E}">
        <p14:creationId xmlns:p14="http://schemas.microsoft.com/office/powerpoint/2010/main" val="237845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ANTIPSICÓTICOS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C75F210-0B28-4F06-A831-BB47120F143F}"/>
              </a:ext>
            </a:extLst>
          </p:cNvPr>
          <p:cNvSpPr>
            <a:spLocks noGrp="1"/>
          </p:cNvSpPr>
          <p:nvPr/>
        </p:nvSpPr>
        <p:spPr>
          <a:xfrm>
            <a:off x="1981200" y="11660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/>
              <a:t>Típicos</a:t>
            </a:r>
          </a:p>
          <a:p>
            <a:pPr lvl="2"/>
            <a:r>
              <a:rPr lang="es-CL" dirty="0"/>
              <a:t>Clorpromazina</a:t>
            </a:r>
          </a:p>
          <a:p>
            <a:pPr lvl="2"/>
            <a:r>
              <a:rPr lang="es-CL" dirty="0" err="1"/>
              <a:t>Tioridazina</a:t>
            </a:r>
            <a:endParaRPr lang="es-CL" dirty="0"/>
          </a:p>
          <a:p>
            <a:pPr lvl="2"/>
            <a:r>
              <a:rPr lang="es-CL" dirty="0"/>
              <a:t>Haloperidol</a:t>
            </a:r>
          </a:p>
          <a:p>
            <a:pPr lvl="2"/>
            <a:r>
              <a:rPr lang="es-CL" dirty="0" err="1"/>
              <a:t>Flufenazina</a:t>
            </a:r>
            <a:endParaRPr lang="es-CL" dirty="0"/>
          </a:p>
          <a:p>
            <a:endParaRPr lang="es-CL" dirty="0"/>
          </a:p>
          <a:p>
            <a:r>
              <a:rPr lang="es-CL" b="1" dirty="0"/>
              <a:t>Atípicos</a:t>
            </a:r>
          </a:p>
          <a:p>
            <a:pPr lvl="2"/>
            <a:r>
              <a:rPr lang="es-CL" dirty="0"/>
              <a:t>Clozapina</a:t>
            </a:r>
          </a:p>
          <a:p>
            <a:pPr lvl="2"/>
            <a:r>
              <a:rPr lang="es-CL" dirty="0" err="1"/>
              <a:t>Quetiapina</a:t>
            </a:r>
            <a:endParaRPr lang="es-CL" dirty="0"/>
          </a:p>
          <a:p>
            <a:pPr lvl="2"/>
            <a:r>
              <a:rPr lang="es-CL" dirty="0" err="1"/>
              <a:t>Risperidona</a:t>
            </a:r>
            <a:endParaRPr lang="es-CL" dirty="0"/>
          </a:p>
          <a:p>
            <a:pPr lvl="2"/>
            <a:r>
              <a:rPr lang="es-CL" dirty="0" err="1"/>
              <a:t>Olanzapina</a:t>
            </a:r>
            <a:endParaRPr lang="es-CL" dirty="0"/>
          </a:p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11F48A-5187-4469-9449-3AAF0A1B6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2514600"/>
            <a:ext cx="1943100" cy="1828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D565618-00CC-4FFB-B710-70A60F06D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960" y="2709204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5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72A9A-31CA-43E6-8391-A41D180E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1033463"/>
            <a:ext cx="7886700" cy="704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CL" dirty="0">
                <a:latin typeface="Century Gothic" panose="020B0502020202020204" pitchFamily="34" charset="0"/>
              </a:rPr>
              <a:t>Fármacos Antiepilépticos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C83512-26F4-4E5F-B410-694F97478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238" y="1738313"/>
            <a:ext cx="2940050" cy="412750"/>
          </a:xfrm>
        </p:spPr>
        <p:txBody>
          <a:bodyPr rtlCol="0"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s-CL" dirty="0">
                <a:latin typeface="Century Gothic" panose="020B0502020202020204" pitchFamily="34" charset="0"/>
              </a:rPr>
              <a:t>Se clasifican en 4 grupos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9BE4FF4-7230-489A-950A-20537F2F94A1}"/>
              </a:ext>
            </a:extLst>
          </p:cNvPr>
          <p:cNvGraphicFramePr/>
          <p:nvPr/>
        </p:nvGraphicFramePr>
        <p:xfrm>
          <a:off x="1900725" y="2150487"/>
          <a:ext cx="8508859" cy="364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D63C986B-F4F5-4599-BC27-1C3FFFD01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79389"/>
            <a:ext cx="6840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ES" sz="4000" b="1"/>
              <a:t>Fenitoína</a:t>
            </a:r>
            <a:endParaRPr lang="es-ES" altLang="es-ES" b="1"/>
          </a:p>
        </p:txBody>
      </p:sp>
      <p:sp>
        <p:nvSpPr>
          <p:cNvPr id="26627" name="5 CuadroTexto">
            <a:extLst>
              <a:ext uri="{FF2B5EF4-FFF2-40B4-BE49-F238E27FC236}">
                <a16:creationId xmlns:a16="http://schemas.microsoft.com/office/drawing/2014/main" id="{38B79B6D-EDB2-405C-AAB3-FA4A447D9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857250"/>
            <a:ext cx="7848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s-AR" altLang="es-ES" sz="2000" b="1" dirty="0">
                <a:solidFill>
                  <a:schemeClr val="tx2"/>
                </a:solidFill>
              </a:rPr>
              <a:t>Es  uno  de  los  antiepilépticos cuyo  uso  está  más  extendido por su amplio efecto de acción, si bien está contraindicado en ausencias, crisis mioclónicas, epilepsias mioclónicas progresivas y encefalopatías epilépticas.</a:t>
            </a:r>
          </a:p>
          <a:p>
            <a:pPr algn="just" eaLnBrk="1" hangingPunct="1">
              <a:spcBef>
                <a:spcPct val="0"/>
              </a:spcBef>
            </a:pPr>
            <a:endParaRPr lang="en-US" altLang="es-ES" sz="1600" b="1" dirty="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AR" altLang="es-ES" sz="2000" b="1" dirty="0">
                <a:solidFill>
                  <a:schemeClr val="tx2"/>
                </a:solidFill>
              </a:rPr>
              <a:t>Crisis focales con o sin generalización secundaria; crisis tónicoclónicas  generalizadas  y  en  estatus  epiléptico.</a:t>
            </a:r>
          </a:p>
          <a:p>
            <a:pPr algn="just" eaLnBrk="1" hangingPunct="1">
              <a:spcBef>
                <a:spcPct val="0"/>
              </a:spcBef>
            </a:pPr>
            <a:endParaRPr lang="es-AR" altLang="es-ES" sz="2000" b="1" dirty="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AR" altLang="es-ES" sz="2000" b="1" dirty="0">
                <a:solidFill>
                  <a:schemeClr val="tx2"/>
                </a:solidFill>
              </a:rPr>
              <a:t>Bloqueo de los canales de sodio voltaje-dependientes.</a:t>
            </a:r>
          </a:p>
        </p:txBody>
      </p:sp>
      <p:pic>
        <p:nvPicPr>
          <p:cNvPr id="26628" name="Picture 7" descr="fig2">
            <a:extLst>
              <a:ext uri="{FF2B5EF4-FFF2-40B4-BE49-F238E27FC236}">
                <a16:creationId xmlns:a16="http://schemas.microsoft.com/office/drawing/2014/main" id="{FD1A4235-D81C-4F3B-B860-94FE0B7EC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857625"/>
            <a:ext cx="53276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http://www.comofazer.org/wp-content/uploads/2011/06/Hidantina-Fenito%C3%ADna.jpg">
            <a:extLst>
              <a:ext uri="{FF2B5EF4-FFF2-40B4-BE49-F238E27FC236}">
                <a16:creationId xmlns:a16="http://schemas.microsoft.com/office/drawing/2014/main" id="{544E06D4-E63B-4494-BC99-BB201CE9E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3857626"/>
            <a:ext cx="2259013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7F02905F-1DDD-43D9-B401-FE1CAE8A2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79388"/>
            <a:ext cx="6840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ES" sz="3600" b="1"/>
              <a:t>Carbamazepina:</a:t>
            </a:r>
            <a:endParaRPr lang="es-ES" altLang="es-ES" sz="3600" b="1"/>
          </a:p>
        </p:txBody>
      </p:sp>
      <p:sp>
        <p:nvSpPr>
          <p:cNvPr id="36867" name="5 CuadroTexto">
            <a:extLst>
              <a:ext uri="{FF2B5EF4-FFF2-40B4-BE49-F238E27FC236}">
                <a16:creationId xmlns:a16="http://schemas.microsoft.com/office/drawing/2014/main" id="{DA084C1F-46A5-4F29-94AA-9EF3B984C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468" y="928688"/>
            <a:ext cx="901563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s-AR" sz="2800" b="1" dirty="0">
                <a:solidFill>
                  <a:schemeClr val="tx2"/>
                </a:solidFill>
              </a:rPr>
              <a:t>Es de elección en las crisis de inicio focal (idiopática o  sintomática)  con  o  sin  generalización  secundaria.  Puede empeorar las ausencias y las crisis </a:t>
            </a:r>
            <a:r>
              <a:rPr lang="es-AR" sz="2800" b="1" dirty="0" err="1">
                <a:solidFill>
                  <a:schemeClr val="tx2"/>
                </a:solidFill>
              </a:rPr>
              <a:t>mioclónicas</a:t>
            </a:r>
            <a:r>
              <a:rPr lang="es-AR" sz="2800" b="1" dirty="0">
                <a:solidFill>
                  <a:schemeClr val="tx2"/>
                </a:solidFill>
              </a:rPr>
              <a:t> en encefalopatías epilépticas y epilepsias generalizadas idiopáticas.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2800" b="1" dirty="0">
              <a:solidFill>
                <a:schemeClr val="tx2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AR" sz="2800" b="1" dirty="0">
                <a:solidFill>
                  <a:schemeClr val="accent2">
                    <a:lumMod val="50000"/>
                  </a:schemeClr>
                </a:solidFill>
              </a:rPr>
              <a:t>Bloqueo mantenido y repetitivo de los canales de sodio voltaje-dependientes; además de por la inhibición de los canales de calcio tipo T y la modulación de los neurotransmisores.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id="{14C51D75-AEB9-4715-B5C0-FBC2FACF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eaLnBrk="1" hangingPunct="1"/>
            <a:r>
              <a:rPr lang="es-CL" altLang="es-CL" sz="3600"/>
              <a:t>Ácido Valproico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AA6EA-6CEF-4ADC-863A-FA672204A6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92313" y="981076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algn="just">
              <a:buFont typeface="Arial"/>
              <a:buChar char="•"/>
              <a:defRPr/>
            </a:pPr>
            <a:r>
              <a:rPr lang="es-CL" sz="2400" b="1" dirty="0">
                <a:solidFill>
                  <a:schemeClr val="tx2"/>
                </a:solidFill>
              </a:rPr>
              <a:t>Es uno de los fármacos de primera línea, útil en todos los tipos de epilepsia</a:t>
            </a:r>
          </a:p>
          <a:p>
            <a:pPr algn="just">
              <a:buFont typeface="Arial"/>
              <a:buChar char="•"/>
              <a:defRPr/>
            </a:pPr>
            <a:r>
              <a:rPr lang="es-CL" sz="2400" b="1" dirty="0">
                <a:solidFill>
                  <a:schemeClr val="tx2"/>
                </a:solidFill>
              </a:rPr>
              <a:t>Provoca sedación en dosis antiepilépticas</a:t>
            </a:r>
          </a:p>
          <a:p>
            <a:pPr algn="just">
              <a:buFont typeface="Arial"/>
              <a:buChar char="•"/>
              <a:defRPr/>
            </a:pPr>
            <a:r>
              <a:rPr lang="es-CL" sz="1800" b="1" dirty="0">
                <a:solidFill>
                  <a:srgbClr val="FF0000"/>
                </a:solidFill>
              </a:rPr>
              <a:t>Efectos adversos</a:t>
            </a:r>
          </a:p>
          <a:p>
            <a:pPr lvl="1" algn="just">
              <a:buFont typeface="Arial"/>
              <a:buChar char="–"/>
              <a:defRPr/>
            </a:pPr>
            <a:r>
              <a:rPr lang="es-CL" sz="1800" b="1" dirty="0">
                <a:solidFill>
                  <a:srgbClr val="FF0000"/>
                </a:solidFill>
              </a:rPr>
              <a:t>Trastornos gastrointestinales: anorexia, vómitos, mareos</a:t>
            </a:r>
          </a:p>
          <a:p>
            <a:pPr lvl="1" algn="just">
              <a:buFont typeface="Arial"/>
              <a:buChar char="–"/>
              <a:defRPr/>
            </a:pPr>
            <a:r>
              <a:rPr lang="es-CL" sz="1800" b="1" dirty="0">
                <a:solidFill>
                  <a:srgbClr val="FF0000"/>
                </a:solidFill>
              </a:rPr>
              <a:t>Ataxia, temblor</a:t>
            </a:r>
          </a:p>
          <a:p>
            <a:pPr lvl="1" algn="just">
              <a:buFont typeface="Arial"/>
              <a:buChar char="–"/>
              <a:defRPr/>
            </a:pPr>
            <a:r>
              <a:rPr lang="es-CL" sz="1800" b="1" dirty="0">
                <a:solidFill>
                  <a:srgbClr val="FF0000"/>
                </a:solidFill>
              </a:rPr>
              <a:t>Alopecia</a:t>
            </a:r>
          </a:p>
          <a:p>
            <a:pPr lvl="1" algn="just">
              <a:buFont typeface="Arial"/>
              <a:buChar char="–"/>
              <a:defRPr/>
            </a:pPr>
            <a:r>
              <a:rPr lang="es-CL" sz="1800" b="1" dirty="0">
                <a:solidFill>
                  <a:srgbClr val="FF0000"/>
                </a:solidFill>
              </a:rPr>
              <a:t>Mayor tendencia a la hemorragia</a:t>
            </a:r>
          </a:p>
          <a:p>
            <a:pPr lvl="1" algn="just">
              <a:buFont typeface="Arial"/>
              <a:buChar char="–"/>
              <a:defRPr/>
            </a:pPr>
            <a:r>
              <a:rPr lang="es-CL" sz="1800" b="1" dirty="0">
                <a:solidFill>
                  <a:srgbClr val="FF0000"/>
                </a:solidFill>
              </a:rPr>
              <a:t>Hepatitis fulminante</a:t>
            </a:r>
          </a:p>
          <a:p>
            <a:pPr>
              <a:buFont typeface="Arial"/>
              <a:buChar char="•"/>
              <a:defRPr/>
            </a:pPr>
            <a:r>
              <a:rPr lang="es-CL" sz="2400" b="1" dirty="0">
                <a:solidFill>
                  <a:srgbClr val="7030A0"/>
                </a:solidFill>
              </a:rPr>
              <a:t>Interacciones;</a:t>
            </a:r>
          </a:p>
          <a:p>
            <a:pPr lvl="1">
              <a:buFont typeface="Arial"/>
              <a:buChar char="–"/>
              <a:defRPr/>
            </a:pPr>
            <a:r>
              <a:rPr lang="es-CL" sz="1800" b="1" dirty="0">
                <a:solidFill>
                  <a:srgbClr val="7030A0"/>
                </a:solidFill>
              </a:rPr>
              <a:t>Eleva los niveles plasmáticos de fenobarbital</a:t>
            </a:r>
          </a:p>
          <a:p>
            <a:pPr lvl="1">
              <a:buFont typeface="Arial"/>
              <a:buChar char="–"/>
              <a:defRPr/>
            </a:pPr>
            <a:r>
              <a:rPr lang="es-CL" sz="1800" b="1" dirty="0">
                <a:solidFill>
                  <a:srgbClr val="7030A0"/>
                </a:solidFill>
              </a:rPr>
              <a:t>Desplaza a la </a:t>
            </a:r>
            <a:r>
              <a:rPr lang="es-CL" sz="1800" b="1" dirty="0" err="1">
                <a:solidFill>
                  <a:srgbClr val="7030A0"/>
                </a:solidFill>
              </a:rPr>
              <a:t>fenitoína</a:t>
            </a:r>
            <a:r>
              <a:rPr lang="es-CL" sz="1800" b="1" dirty="0">
                <a:solidFill>
                  <a:srgbClr val="7030A0"/>
                </a:solidFill>
              </a:rPr>
              <a:t> de su sitio de unión a proteínas</a:t>
            </a:r>
          </a:p>
          <a:p>
            <a:pPr lvl="1">
              <a:buFont typeface="Arial"/>
              <a:buChar char="–"/>
              <a:defRPr/>
            </a:pPr>
            <a:r>
              <a:rPr lang="es-CL" sz="1800" b="1" dirty="0">
                <a:solidFill>
                  <a:srgbClr val="7030A0"/>
                </a:solidFill>
              </a:rPr>
              <a:t>Disminuye el metabolismo de </a:t>
            </a:r>
            <a:r>
              <a:rPr lang="es-CL" sz="1800" b="1" dirty="0" err="1">
                <a:solidFill>
                  <a:srgbClr val="7030A0"/>
                </a:solidFill>
              </a:rPr>
              <a:t>fenitoína</a:t>
            </a:r>
            <a:endParaRPr lang="es-CL" sz="1800" b="1" dirty="0">
              <a:solidFill>
                <a:srgbClr val="7030A0"/>
              </a:solidFill>
            </a:endParaRPr>
          </a:p>
          <a:p>
            <a:pPr lvl="1">
              <a:buFont typeface="Arial"/>
              <a:buChar char="–"/>
              <a:defRPr/>
            </a:pPr>
            <a:r>
              <a:rPr lang="es-CL" sz="1800" b="1" dirty="0">
                <a:solidFill>
                  <a:srgbClr val="7030A0"/>
                </a:solidFill>
              </a:rPr>
              <a:t>Induce el metabolismo de </a:t>
            </a:r>
            <a:r>
              <a:rPr lang="es-CL" sz="1800" b="1" dirty="0" err="1">
                <a:solidFill>
                  <a:srgbClr val="7030A0"/>
                </a:solidFill>
              </a:rPr>
              <a:t>carbamazepina</a:t>
            </a:r>
            <a:endParaRPr lang="es-CL" sz="1800" b="1" dirty="0">
              <a:solidFill>
                <a:srgbClr val="7030A0"/>
              </a:solidFill>
            </a:endParaRPr>
          </a:p>
          <a:p>
            <a:pPr>
              <a:buFont typeface="Arial"/>
              <a:buChar char="•"/>
              <a:defRPr/>
            </a:pPr>
            <a:endParaRPr lang="es-CL" sz="2000" b="1" dirty="0">
              <a:solidFill>
                <a:srgbClr val="7030A0"/>
              </a:solidFill>
            </a:endParaRPr>
          </a:p>
        </p:txBody>
      </p:sp>
      <p:pic>
        <p:nvPicPr>
          <p:cNvPr id="32772" name="Picture 2" descr="http://www.hoyfarma.com/images/stories/virtuemart/product/valcote%20er.png">
            <a:extLst>
              <a:ext uri="{FF2B5EF4-FFF2-40B4-BE49-F238E27FC236}">
                <a16:creationId xmlns:a16="http://schemas.microsoft.com/office/drawing/2014/main" id="{C353A431-FF5F-4670-BE39-388B13A19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3716338"/>
            <a:ext cx="25193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id="{14C51D75-AEB9-4715-B5C0-FBC2FACF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eaLnBrk="1" hangingPunct="1"/>
            <a:r>
              <a:rPr lang="es-CL" altLang="es-CL" sz="3600"/>
              <a:t>Ácido Valproico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AA6EA-6CEF-4ADC-863A-FA672204A6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92313" y="981076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algn="just">
              <a:buFont typeface="Arial"/>
              <a:buChar char="•"/>
              <a:defRPr/>
            </a:pPr>
            <a:r>
              <a:rPr lang="es-CL" sz="2400" b="1" dirty="0">
                <a:solidFill>
                  <a:schemeClr val="tx2"/>
                </a:solidFill>
              </a:rPr>
              <a:t>Es uno de los fármacos de primera línea, útil en todos los tipos de epilepsia</a:t>
            </a:r>
          </a:p>
          <a:p>
            <a:pPr algn="just">
              <a:buFont typeface="Arial"/>
              <a:buChar char="•"/>
              <a:defRPr/>
            </a:pPr>
            <a:r>
              <a:rPr lang="es-CL" sz="2400" b="1" dirty="0">
                <a:solidFill>
                  <a:schemeClr val="tx2"/>
                </a:solidFill>
              </a:rPr>
              <a:t>Provoca sedación en dosis antiepilépticas</a:t>
            </a:r>
          </a:p>
          <a:p>
            <a:pPr algn="just">
              <a:buFont typeface="Arial"/>
              <a:buChar char="•"/>
              <a:defRPr/>
            </a:pPr>
            <a:r>
              <a:rPr lang="es-CL" sz="1800" b="1" dirty="0">
                <a:solidFill>
                  <a:srgbClr val="FF0000"/>
                </a:solidFill>
              </a:rPr>
              <a:t>Efectos adversos</a:t>
            </a:r>
          </a:p>
          <a:p>
            <a:pPr lvl="1" algn="just">
              <a:buFont typeface="Arial"/>
              <a:buChar char="–"/>
              <a:defRPr/>
            </a:pPr>
            <a:r>
              <a:rPr lang="es-CL" sz="1800" b="1" dirty="0">
                <a:solidFill>
                  <a:srgbClr val="FF0000"/>
                </a:solidFill>
              </a:rPr>
              <a:t>Trastornos gastrointestinales: anorexia, vómitos, mareos</a:t>
            </a:r>
          </a:p>
          <a:p>
            <a:pPr lvl="1" algn="just">
              <a:buFont typeface="Arial"/>
              <a:buChar char="–"/>
              <a:defRPr/>
            </a:pPr>
            <a:r>
              <a:rPr lang="es-CL" sz="1800" b="1" dirty="0">
                <a:solidFill>
                  <a:srgbClr val="FF0000"/>
                </a:solidFill>
              </a:rPr>
              <a:t>Ataxia, temblor</a:t>
            </a:r>
          </a:p>
          <a:p>
            <a:pPr lvl="1" algn="just">
              <a:buFont typeface="Arial"/>
              <a:buChar char="–"/>
              <a:defRPr/>
            </a:pPr>
            <a:r>
              <a:rPr lang="es-CL" sz="1800" b="1" dirty="0">
                <a:solidFill>
                  <a:srgbClr val="FF0000"/>
                </a:solidFill>
              </a:rPr>
              <a:t>Alopecia</a:t>
            </a:r>
          </a:p>
          <a:p>
            <a:pPr lvl="1" algn="just">
              <a:buFont typeface="Arial"/>
              <a:buChar char="–"/>
              <a:defRPr/>
            </a:pPr>
            <a:r>
              <a:rPr lang="es-CL" sz="1800" b="1" dirty="0">
                <a:solidFill>
                  <a:srgbClr val="FF0000"/>
                </a:solidFill>
              </a:rPr>
              <a:t>Mayor tendencia a la hemorragia</a:t>
            </a:r>
          </a:p>
          <a:p>
            <a:pPr lvl="1" algn="just">
              <a:buFont typeface="Arial"/>
              <a:buChar char="–"/>
              <a:defRPr/>
            </a:pPr>
            <a:r>
              <a:rPr lang="es-CL" sz="1800" b="1" dirty="0">
                <a:solidFill>
                  <a:srgbClr val="FF0000"/>
                </a:solidFill>
              </a:rPr>
              <a:t>Hepatitis fulminante</a:t>
            </a:r>
          </a:p>
          <a:p>
            <a:pPr>
              <a:buFont typeface="Arial"/>
              <a:buChar char="•"/>
              <a:defRPr/>
            </a:pPr>
            <a:r>
              <a:rPr lang="es-CL" sz="2400" b="1" dirty="0">
                <a:solidFill>
                  <a:srgbClr val="7030A0"/>
                </a:solidFill>
              </a:rPr>
              <a:t>Interacciones;</a:t>
            </a:r>
          </a:p>
          <a:p>
            <a:pPr lvl="1">
              <a:buFont typeface="Arial"/>
              <a:buChar char="–"/>
              <a:defRPr/>
            </a:pPr>
            <a:r>
              <a:rPr lang="es-CL" sz="1800" b="1" dirty="0">
                <a:solidFill>
                  <a:srgbClr val="7030A0"/>
                </a:solidFill>
              </a:rPr>
              <a:t>Eleva los niveles plasmáticos de fenobarbital</a:t>
            </a:r>
          </a:p>
          <a:p>
            <a:pPr lvl="1">
              <a:buFont typeface="Arial"/>
              <a:buChar char="–"/>
              <a:defRPr/>
            </a:pPr>
            <a:r>
              <a:rPr lang="es-CL" sz="1800" b="1" dirty="0">
                <a:solidFill>
                  <a:srgbClr val="7030A0"/>
                </a:solidFill>
              </a:rPr>
              <a:t>Desplaza a la </a:t>
            </a:r>
            <a:r>
              <a:rPr lang="es-CL" sz="1800" b="1" dirty="0" err="1">
                <a:solidFill>
                  <a:srgbClr val="7030A0"/>
                </a:solidFill>
              </a:rPr>
              <a:t>fenitoína</a:t>
            </a:r>
            <a:r>
              <a:rPr lang="es-CL" sz="1800" b="1" dirty="0">
                <a:solidFill>
                  <a:srgbClr val="7030A0"/>
                </a:solidFill>
              </a:rPr>
              <a:t> de su sitio de unión a proteínas</a:t>
            </a:r>
          </a:p>
          <a:p>
            <a:pPr lvl="1">
              <a:buFont typeface="Arial"/>
              <a:buChar char="–"/>
              <a:defRPr/>
            </a:pPr>
            <a:r>
              <a:rPr lang="es-CL" sz="1800" b="1" dirty="0">
                <a:solidFill>
                  <a:srgbClr val="7030A0"/>
                </a:solidFill>
              </a:rPr>
              <a:t>Disminuye el metabolismo de </a:t>
            </a:r>
            <a:r>
              <a:rPr lang="es-CL" sz="1800" b="1" dirty="0" err="1">
                <a:solidFill>
                  <a:srgbClr val="7030A0"/>
                </a:solidFill>
              </a:rPr>
              <a:t>fenitoína</a:t>
            </a:r>
            <a:endParaRPr lang="es-CL" sz="1800" b="1" dirty="0">
              <a:solidFill>
                <a:srgbClr val="7030A0"/>
              </a:solidFill>
            </a:endParaRPr>
          </a:p>
          <a:p>
            <a:pPr lvl="1">
              <a:buFont typeface="Arial"/>
              <a:buChar char="–"/>
              <a:defRPr/>
            </a:pPr>
            <a:r>
              <a:rPr lang="es-CL" sz="1800" b="1" dirty="0">
                <a:solidFill>
                  <a:srgbClr val="7030A0"/>
                </a:solidFill>
              </a:rPr>
              <a:t>Induce el metabolismo de </a:t>
            </a:r>
            <a:r>
              <a:rPr lang="es-CL" sz="1800" b="1" dirty="0" err="1">
                <a:solidFill>
                  <a:srgbClr val="7030A0"/>
                </a:solidFill>
              </a:rPr>
              <a:t>carbamazepina</a:t>
            </a:r>
            <a:endParaRPr lang="es-CL" sz="1800" b="1" dirty="0">
              <a:solidFill>
                <a:srgbClr val="7030A0"/>
              </a:solidFill>
            </a:endParaRPr>
          </a:p>
          <a:p>
            <a:pPr>
              <a:buFont typeface="Arial"/>
              <a:buChar char="•"/>
              <a:defRPr/>
            </a:pPr>
            <a:endParaRPr lang="es-CL" sz="2000" b="1" dirty="0">
              <a:solidFill>
                <a:srgbClr val="7030A0"/>
              </a:solidFill>
            </a:endParaRPr>
          </a:p>
        </p:txBody>
      </p:sp>
      <p:pic>
        <p:nvPicPr>
          <p:cNvPr id="32772" name="Picture 2" descr="http://www.hoyfarma.com/images/stories/virtuemart/product/valcote%20er.png">
            <a:extLst>
              <a:ext uri="{FF2B5EF4-FFF2-40B4-BE49-F238E27FC236}">
                <a16:creationId xmlns:a16="http://schemas.microsoft.com/office/drawing/2014/main" id="{C353A431-FF5F-4670-BE39-388B13A19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3716338"/>
            <a:ext cx="25193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/>
              <a:t> CLASIFICACIÓN GENERAL DE PSICOFÁRMACOS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28D67B-67C2-4C44-AFCF-C3EBEFA57E51}"/>
              </a:ext>
            </a:extLst>
          </p:cNvPr>
          <p:cNvSpPr txBox="1"/>
          <p:nvPr/>
        </p:nvSpPr>
        <p:spPr>
          <a:xfrm>
            <a:off x="859044" y="1276060"/>
            <a:ext cx="10565775" cy="558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"/>
            </a:pPr>
            <a:r>
              <a:rPr lang="es-ES" sz="1800" b="1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Fármacos ansiolíticos e inductores del sueño.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BENZODIACEPINAS: </a:t>
            </a:r>
            <a:r>
              <a:rPr lang="es-C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diazepam, lorazepam, clonazepam, alprazolam, midazolam,etc</a:t>
            </a:r>
            <a:endParaRPr lang="es-CL" kern="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es-ES" sz="1800" b="1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Fármacos para tratamiento de patologías del ánimo (antidepresivos y antimaníacos)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es-ES" sz="1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ANTIDEPRESIVOS:</a:t>
            </a:r>
            <a:r>
              <a:rPr lang="es-C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pueden pertenecer a varias familias: tricíclicos: amitriptilina, imipramina. Selectivos:sertralina, citalopram,escitalopram,fluoxetina. 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Otros: duloxetina,bupropión, trazadona,mirtazapina,vortoxetina, agromelatina.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/>
            <a:r>
              <a:rPr lang="es-ES" sz="1800" b="1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ANTIMANIACOS: 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lamotrigina, gabapentina y carbonato de litio.uso en el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trastorno depresivo bipolar.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es-ES" sz="1800" b="1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Fármacos antiepilépticos. 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Poseen varios mecanismos: la carbamazepina y la fenitoina son los más indicados. Además el ácido valproico, lamotrigina,gabapentina.</a:t>
            </a:r>
            <a:r>
              <a:rPr lang="es-ES" sz="1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La pregabalina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además es útil para tratar del dolor neuropático.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" sz="1800" b="1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es-ES" sz="1800" b="1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Fármacos antipsicóticos (para el tratamiento de las psicosis y esquizofrenias)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es-ES" sz="1800" b="1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" sz="1800" b="1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ANTIPSICÓTICOS CLÁSICOS: clorpromazina, levofloxazina, haloperidol.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8659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2BF04EF-50A9-4E5E-AD82-AC544AFF8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s-CL" b="1" dirty="0">
                <a:solidFill>
                  <a:schemeClr val="tx2"/>
                </a:solidFill>
              </a:rPr>
              <a:t>Fármacos de segunda línea</a:t>
            </a:r>
          </a:p>
          <a:p>
            <a:pPr>
              <a:buFont typeface="Arial"/>
              <a:buChar char="•"/>
              <a:defRPr/>
            </a:pPr>
            <a:r>
              <a:rPr lang="es-CL" b="1" dirty="0" err="1">
                <a:solidFill>
                  <a:schemeClr val="tx2"/>
                </a:solidFill>
              </a:rPr>
              <a:t>Bloq</a:t>
            </a:r>
            <a:r>
              <a:rPr lang="es-CL" b="1" dirty="0">
                <a:solidFill>
                  <a:schemeClr val="tx2"/>
                </a:solidFill>
              </a:rPr>
              <a:t> Glutamato.</a:t>
            </a:r>
          </a:p>
          <a:p>
            <a:pPr>
              <a:buFont typeface="Arial"/>
              <a:buChar char="•"/>
              <a:defRPr/>
            </a:pPr>
            <a:r>
              <a:rPr lang="es-CL" b="1" dirty="0">
                <a:solidFill>
                  <a:srgbClr val="7030A0"/>
                </a:solidFill>
              </a:rPr>
              <a:t>Contraindicada en </a:t>
            </a:r>
          </a:p>
          <a:p>
            <a:pPr marL="0" indent="0">
              <a:buNone/>
              <a:defRPr/>
            </a:pPr>
            <a:r>
              <a:rPr lang="es-CL" b="1" dirty="0">
                <a:solidFill>
                  <a:srgbClr val="7030A0"/>
                </a:solidFill>
              </a:rPr>
              <a:t>     insuficiencia hepática</a:t>
            </a:r>
          </a:p>
          <a:p>
            <a:pPr>
              <a:buFont typeface="Arial"/>
              <a:buChar char="•"/>
              <a:defRPr/>
            </a:pPr>
            <a:r>
              <a:rPr lang="es-CL" b="1" dirty="0">
                <a:solidFill>
                  <a:srgbClr val="FF0000"/>
                </a:solidFill>
              </a:rPr>
              <a:t>Efectos adversos</a:t>
            </a:r>
          </a:p>
          <a:p>
            <a:pPr lvl="1">
              <a:buFont typeface="Arial"/>
              <a:buChar char="–"/>
              <a:defRPr/>
            </a:pPr>
            <a:r>
              <a:rPr lang="es-CL" b="1" dirty="0">
                <a:solidFill>
                  <a:srgbClr val="FF0000"/>
                </a:solidFill>
              </a:rPr>
              <a:t>Erupción cutánea</a:t>
            </a:r>
          </a:p>
          <a:p>
            <a:pPr lvl="1">
              <a:buFont typeface="Arial"/>
              <a:buChar char="–"/>
              <a:defRPr/>
            </a:pPr>
            <a:r>
              <a:rPr lang="es-CL" b="1" dirty="0">
                <a:solidFill>
                  <a:srgbClr val="FF0000"/>
                </a:solidFill>
              </a:rPr>
              <a:t>Fiebre</a:t>
            </a:r>
          </a:p>
          <a:p>
            <a:pPr lvl="1">
              <a:buFont typeface="Arial"/>
              <a:buChar char="–"/>
              <a:defRPr/>
            </a:pPr>
            <a:r>
              <a:rPr lang="es-CL" b="1" dirty="0">
                <a:solidFill>
                  <a:srgbClr val="FF0000"/>
                </a:solidFill>
              </a:rPr>
              <a:t>Malestar</a:t>
            </a:r>
          </a:p>
          <a:p>
            <a:pPr lvl="1">
              <a:buFont typeface="Arial"/>
              <a:buChar char="–"/>
              <a:defRPr/>
            </a:pPr>
            <a:r>
              <a:rPr lang="es-CL" b="1" dirty="0">
                <a:solidFill>
                  <a:srgbClr val="FF0000"/>
                </a:solidFill>
              </a:rPr>
              <a:t>Somnolencia</a:t>
            </a:r>
          </a:p>
        </p:txBody>
      </p:sp>
      <p:sp>
        <p:nvSpPr>
          <p:cNvPr id="34819" name="Marcador de texto 2">
            <a:extLst>
              <a:ext uri="{FF2B5EF4-FFF2-40B4-BE49-F238E27FC236}">
                <a16:creationId xmlns:a16="http://schemas.microsoft.com/office/drawing/2014/main" id="{F16DF769-5B01-4846-9FD3-F33E77AB681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74825" y="692151"/>
            <a:ext cx="4040188" cy="6397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CL" altLang="es-CL" b="1"/>
              <a:t>Lamotrigina</a:t>
            </a:r>
          </a:p>
        </p:txBody>
      </p:sp>
      <p:sp>
        <p:nvSpPr>
          <p:cNvPr id="34820" name="Marcador de texto 3">
            <a:extLst>
              <a:ext uri="{FF2B5EF4-FFF2-40B4-BE49-F238E27FC236}">
                <a16:creationId xmlns:a16="http://schemas.microsoft.com/office/drawing/2014/main" id="{B2986561-8835-4A14-9244-97FD1CC6746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527801" y="765176"/>
            <a:ext cx="4041775" cy="6397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CL" altLang="es-CL" b="1"/>
              <a:t>Benzodiazepinas</a:t>
            </a:r>
          </a:p>
        </p:txBody>
      </p:sp>
      <p:sp>
        <p:nvSpPr>
          <p:cNvPr id="34821" name="Marcador de contenido 5">
            <a:extLst>
              <a:ext uri="{FF2B5EF4-FFF2-40B4-BE49-F238E27FC236}">
                <a16:creationId xmlns:a16="http://schemas.microsoft.com/office/drawing/2014/main" id="{41A05CC1-C624-4E31-8F30-8FA0106473C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626226" y="1773239"/>
            <a:ext cx="3573463" cy="3951287"/>
          </a:xfrm>
        </p:spPr>
        <p:txBody>
          <a:bodyPr/>
          <a:lstStyle/>
          <a:p>
            <a:pPr algn="just" eaLnBrk="1" hangingPunct="1"/>
            <a:r>
              <a:rPr lang="es-CL" altLang="es-CL" sz="2400" b="1">
                <a:solidFill>
                  <a:schemeClr val="tx2"/>
                </a:solidFill>
              </a:rPr>
              <a:t>Utilizadas: Lorazepam, Diazepam, Clonazepam</a:t>
            </a:r>
          </a:p>
          <a:p>
            <a:pPr algn="just" eaLnBrk="1" hangingPunct="1"/>
            <a:r>
              <a:rPr lang="es-CL" altLang="es-CL" sz="2000" b="1">
                <a:solidFill>
                  <a:srgbClr val="7030A0"/>
                </a:solidFill>
              </a:rPr>
              <a:t>No usar en personas con depresión respiratoria</a:t>
            </a:r>
          </a:p>
          <a:p>
            <a:pPr algn="just" eaLnBrk="1" hangingPunct="1"/>
            <a:r>
              <a:rPr lang="es-CL" altLang="es-CL" sz="2400" b="1">
                <a:solidFill>
                  <a:srgbClr val="FF0000"/>
                </a:solidFill>
              </a:rPr>
              <a:t>Efectos adversos</a:t>
            </a:r>
          </a:p>
          <a:p>
            <a:pPr lvl="1" algn="just" eaLnBrk="1" hangingPunct="1"/>
            <a:r>
              <a:rPr lang="es-CL" altLang="es-CL" sz="2000" b="1">
                <a:solidFill>
                  <a:srgbClr val="FF0000"/>
                </a:solidFill>
              </a:rPr>
              <a:t>Sedación</a:t>
            </a:r>
          </a:p>
          <a:p>
            <a:pPr lvl="1" algn="just" eaLnBrk="1" hangingPunct="1"/>
            <a:r>
              <a:rPr lang="es-CL" altLang="es-CL" sz="2000" b="1">
                <a:solidFill>
                  <a:srgbClr val="FF0000"/>
                </a:solidFill>
              </a:rPr>
              <a:t>Depresión respiratoria (Diazepam, Lorazepam)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contenido 7">
            <a:extLst>
              <a:ext uri="{FF2B5EF4-FFF2-40B4-BE49-F238E27FC236}">
                <a16:creationId xmlns:a16="http://schemas.microsoft.com/office/drawing/2014/main" id="{7BA10914-8021-408C-8127-19DB1F49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125538"/>
            <a:ext cx="8229600" cy="4525962"/>
          </a:xfrm>
        </p:spPr>
        <p:txBody>
          <a:bodyPr/>
          <a:lstStyle/>
          <a:p>
            <a:pPr eaLnBrk="1" hangingPunct="1"/>
            <a:r>
              <a:rPr lang="es-CL" altLang="es-CL" sz="2400" b="1">
                <a:solidFill>
                  <a:schemeClr val="tx2"/>
                </a:solidFill>
              </a:rPr>
              <a:t>Antiepiléptico de segunda línea</a:t>
            </a:r>
          </a:p>
          <a:p>
            <a:pPr eaLnBrk="1" hangingPunct="1"/>
            <a:r>
              <a:rPr lang="es-CL" altLang="es-CL" sz="2400" b="1">
                <a:solidFill>
                  <a:schemeClr val="tx2"/>
                </a:solidFill>
              </a:rPr>
              <a:t>Modula Calcio</a:t>
            </a:r>
          </a:p>
          <a:p>
            <a:pPr eaLnBrk="1" hangingPunct="1"/>
            <a:r>
              <a:rPr lang="es-CL" altLang="es-CL" sz="2400" b="1">
                <a:solidFill>
                  <a:srgbClr val="FF0000"/>
                </a:solidFill>
              </a:rPr>
              <a:t>Efectos adversos</a:t>
            </a:r>
          </a:p>
          <a:p>
            <a:pPr lvl="1" eaLnBrk="1" hangingPunct="1"/>
            <a:r>
              <a:rPr lang="es-CL" altLang="es-CL" sz="2100" b="1">
                <a:solidFill>
                  <a:srgbClr val="FF0000"/>
                </a:solidFill>
              </a:rPr>
              <a:t>Somnolencia</a:t>
            </a:r>
          </a:p>
          <a:p>
            <a:pPr lvl="1" eaLnBrk="1" hangingPunct="1"/>
            <a:r>
              <a:rPr lang="es-CL" altLang="es-CL" sz="2100" b="1">
                <a:solidFill>
                  <a:srgbClr val="FF0000"/>
                </a:solidFill>
              </a:rPr>
              <a:t>Mareo</a:t>
            </a:r>
          </a:p>
          <a:p>
            <a:pPr lvl="1" eaLnBrk="1" hangingPunct="1"/>
            <a:r>
              <a:rPr lang="es-CL" altLang="es-CL" sz="2100" b="1">
                <a:solidFill>
                  <a:srgbClr val="FF0000"/>
                </a:solidFill>
              </a:rPr>
              <a:t>Ataxia</a:t>
            </a:r>
          </a:p>
          <a:p>
            <a:pPr lvl="1" eaLnBrk="1" hangingPunct="1"/>
            <a:r>
              <a:rPr lang="es-CL" altLang="es-CL" sz="2100" b="1">
                <a:solidFill>
                  <a:srgbClr val="FF0000"/>
                </a:solidFill>
              </a:rPr>
              <a:t>Astenia</a:t>
            </a:r>
          </a:p>
          <a:p>
            <a:pPr lvl="1" eaLnBrk="1" hangingPunct="1"/>
            <a:r>
              <a:rPr lang="es-CL" altLang="es-CL" sz="2100" b="1">
                <a:solidFill>
                  <a:srgbClr val="FF0000"/>
                </a:solidFill>
              </a:rPr>
              <a:t>Aumento de peso</a:t>
            </a:r>
          </a:p>
          <a:p>
            <a:pPr lvl="1" eaLnBrk="1" hangingPunct="1"/>
            <a:r>
              <a:rPr lang="es-CL" altLang="es-CL" sz="2100" b="1">
                <a:solidFill>
                  <a:srgbClr val="FF0000"/>
                </a:solidFill>
              </a:rPr>
              <a:t>Diplopía</a:t>
            </a:r>
          </a:p>
          <a:p>
            <a:pPr algn="just" eaLnBrk="1" hangingPunct="1"/>
            <a:endParaRPr lang="es-CL" altLang="es-CL" sz="2400"/>
          </a:p>
          <a:p>
            <a:pPr algn="just" eaLnBrk="1" hangingPunct="1"/>
            <a:endParaRPr lang="es-CL" altLang="es-CL" sz="2400"/>
          </a:p>
        </p:txBody>
      </p:sp>
      <p:sp>
        <p:nvSpPr>
          <p:cNvPr id="33795" name="Marcador de texto 4">
            <a:extLst>
              <a:ext uri="{FF2B5EF4-FFF2-40B4-BE49-F238E27FC236}">
                <a16:creationId xmlns:a16="http://schemas.microsoft.com/office/drawing/2014/main" id="{E7297A62-7A81-4D3E-9162-411B7BAB62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03389" y="476250"/>
            <a:ext cx="4040187" cy="6858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CL" altLang="es-CL" b="1"/>
              <a:t>Pregabalina</a:t>
            </a:r>
          </a:p>
        </p:txBody>
      </p:sp>
      <p:sp>
        <p:nvSpPr>
          <p:cNvPr id="33796" name="Marcador de texto 6">
            <a:extLst>
              <a:ext uri="{FF2B5EF4-FFF2-40B4-BE49-F238E27FC236}">
                <a16:creationId xmlns:a16="http://schemas.microsoft.com/office/drawing/2014/main" id="{7722F1F3-3C9A-4770-A206-81A12ECA9A3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626226" y="476250"/>
            <a:ext cx="4041775" cy="6858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CL" altLang="es-CL" b="1"/>
              <a:t>Gabapentina</a:t>
            </a:r>
          </a:p>
        </p:txBody>
      </p:sp>
      <p:sp>
        <p:nvSpPr>
          <p:cNvPr id="33797" name="Marcador de contenido 1">
            <a:extLst>
              <a:ext uri="{FF2B5EF4-FFF2-40B4-BE49-F238E27FC236}">
                <a16:creationId xmlns:a16="http://schemas.microsoft.com/office/drawing/2014/main" id="{0BC16CAF-853D-42D1-A886-3F7B8F6B186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626226" y="1196975"/>
            <a:ext cx="4041775" cy="3951288"/>
          </a:xfrm>
        </p:spPr>
        <p:txBody>
          <a:bodyPr/>
          <a:lstStyle/>
          <a:p>
            <a:pPr eaLnBrk="1" hangingPunct="1"/>
            <a:r>
              <a:rPr lang="es-CL" altLang="es-CL" sz="2400" b="1">
                <a:solidFill>
                  <a:schemeClr val="tx2"/>
                </a:solidFill>
              </a:rPr>
              <a:t>Antiepiléptico de segunda línea</a:t>
            </a:r>
          </a:p>
          <a:p>
            <a:pPr eaLnBrk="1" hangingPunct="1"/>
            <a:r>
              <a:rPr lang="es-CL" altLang="es-CL" sz="2400" b="1">
                <a:solidFill>
                  <a:srgbClr val="7030A0"/>
                </a:solidFill>
              </a:rPr>
              <a:t>No retirar bruscamente en pacientes ancianos y con insuficiencia renal</a:t>
            </a:r>
          </a:p>
          <a:p>
            <a:pPr eaLnBrk="1" hangingPunct="1"/>
            <a:r>
              <a:rPr lang="es-CL" altLang="es-CL" sz="2400" b="1">
                <a:solidFill>
                  <a:srgbClr val="FF0000"/>
                </a:solidFill>
              </a:rPr>
              <a:t>Efectos adversos</a:t>
            </a:r>
          </a:p>
          <a:p>
            <a:pPr lvl="1" eaLnBrk="1" hangingPunct="1"/>
            <a:r>
              <a:rPr lang="es-CL" altLang="es-CL" b="1">
                <a:solidFill>
                  <a:srgbClr val="FF0000"/>
                </a:solidFill>
              </a:rPr>
              <a:t>Somnolencia</a:t>
            </a:r>
          </a:p>
          <a:p>
            <a:pPr lvl="1" eaLnBrk="1" hangingPunct="1"/>
            <a:r>
              <a:rPr lang="es-CL" altLang="es-CL" b="1">
                <a:solidFill>
                  <a:srgbClr val="FF0000"/>
                </a:solidFill>
              </a:rPr>
              <a:t>Mareo</a:t>
            </a:r>
          </a:p>
          <a:p>
            <a:pPr lvl="1" eaLnBrk="1" hangingPunct="1"/>
            <a:r>
              <a:rPr lang="es-CL" altLang="es-CL" b="1">
                <a:solidFill>
                  <a:srgbClr val="FF0000"/>
                </a:solidFill>
              </a:rPr>
              <a:t>Ataxia</a:t>
            </a:r>
          </a:p>
          <a:p>
            <a:pPr lvl="1" eaLnBrk="1" hangingPunct="1"/>
            <a:r>
              <a:rPr lang="es-CL" altLang="es-CL" b="1">
                <a:solidFill>
                  <a:srgbClr val="FF0000"/>
                </a:solidFill>
              </a:rPr>
              <a:t>Fatiga</a:t>
            </a:r>
          </a:p>
          <a:p>
            <a:pPr eaLnBrk="1" hangingPunct="1"/>
            <a:endParaRPr lang="es-CL" altLang="es-CL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/>
              <a:t> CLASIFICACIÓN GENERAL DE PSICOFÁRMACOS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28D67B-67C2-4C44-AFCF-C3EBEFA57E51}"/>
              </a:ext>
            </a:extLst>
          </p:cNvPr>
          <p:cNvSpPr txBox="1"/>
          <p:nvPr/>
        </p:nvSpPr>
        <p:spPr>
          <a:xfrm>
            <a:off x="859044" y="1276060"/>
            <a:ext cx="10565775" cy="4369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"/>
            </a:pPr>
            <a:r>
              <a:rPr lang="es-ES" sz="1800" b="1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Otros fármacos:relajantes musculares,anestésicos,antiparkinsonianos,anti-alzheimer.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" sz="1800" b="1" dirty="0">
                <a:solidFill>
                  <a:srgbClr val="833C0B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RELAJANTES MUSCULARES:</a:t>
            </a:r>
            <a:r>
              <a:rPr lang="es-ES" sz="1800" dirty="0">
                <a:solidFill>
                  <a:srgbClr val="833C0B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pueden utilizarse las benzodiacepinas,además existen otros,clormezanonza,clorzoxazona,(asociado con paracetamol),tizanidina,tiocolchicósido.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/>
            <a:r>
              <a:rPr lang="es-ES" sz="1800" b="1" dirty="0">
                <a:solidFill>
                  <a:srgbClr val="833C0B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FÁRMACOS ANESTÉSICOS: 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lidocaína, mepivacaína, bupivacaína, tetracaína.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" sz="1800" b="1" dirty="0">
                <a:solidFill>
                  <a:srgbClr val="833C0B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FÁRMACOS PARA EL ALZHEIMER: </a:t>
            </a: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donepecilo,rivastigmina, galantamina,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Brexopiprazol.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" sz="1800" b="1" dirty="0">
                <a:solidFill>
                  <a:srgbClr val="833C0B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FÁRMACOS PARA TRATAR EL PARKINSON: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Levodopa asociada con benserasida,tolcapina o entacapona.anlgunos antidepresvos: mirtazapina.también el trihexifenidilo. Otros: ropirinol y pramipexol.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lvl="0"/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371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HIPNÓTICOS Y ANSIOLÍTICOS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0ECD725A-1DB2-4227-A9D5-DC9E3B717047}"/>
              </a:ext>
            </a:extLst>
          </p:cNvPr>
          <p:cNvSpPr>
            <a:spLocks noGrp="1"/>
          </p:cNvSpPr>
          <p:nvPr/>
        </p:nvSpPr>
        <p:spPr>
          <a:xfrm>
            <a:off x="1296431" y="2173551"/>
            <a:ext cx="9691001" cy="32447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000" b="1" dirty="0"/>
              <a:t>Ansiolítica:</a:t>
            </a:r>
            <a:r>
              <a:rPr lang="es-CL" sz="2000" dirty="0"/>
              <a:t> Fármaco que suprime la ansiedad sin producir sueño, aunque puede causar somnolencia. El fármaco logra una cierta reducción de la actividad motora y la ideación en el paciente.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b="1" dirty="0"/>
              <a:t>Hipnótica:</a:t>
            </a:r>
            <a:r>
              <a:rPr lang="es-CL" sz="2000" dirty="0"/>
              <a:t> Fármaco capaz de inducir sueño en una forma rápida y predecible, manteniéndolo durante 7 a 8 horas, evitando despertares frecuentes.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Antiepiléptica ( no anticonvusliva): Reducen  crsis de epilepsia generalizada , diazepam y Lorazepam via IM.</a:t>
            </a:r>
          </a:p>
          <a:p>
            <a:pPr algn="just"/>
            <a:r>
              <a:rPr lang="es-CL" sz="2000" b="1" dirty="0"/>
              <a:t>Acción amnésica:  </a:t>
            </a:r>
            <a:r>
              <a:rPr lang="es-CL" sz="2000" dirty="0"/>
              <a:t>Es un efecto adverso producen confusión mental en los ancianos.</a:t>
            </a:r>
          </a:p>
        </p:txBody>
      </p:sp>
    </p:spTree>
    <p:extLst>
      <p:ext uri="{BB962C8B-B14F-4D97-AF65-F5344CB8AC3E}">
        <p14:creationId xmlns:p14="http://schemas.microsoft.com/office/powerpoint/2010/main" val="327544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HIPNÓTICOS Y ANSIOLÍTICOS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A861C97-89E1-4266-A0B6-73D9BE097507}"/>
              </a:ext>
            </a:extLst>
          </p:cNvPr>
          <p:cNvSpPr/>
          <p:nvPr/>
        </p:nvSpPr>
        <p:spPr>
          <a:xfrm>
            <a:off x="1011936" y="2327277"/>
            <a:ext cx="8093123" cy="211112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100AEEB8-8A5F-4EEE-8745-D165ED4A9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516" y="2175421"/>
            <a:ext cx="10033547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dirty="0"/>
              <a:t>1. </a:t>
            </a:r>
            <a:r>
              <a:rPr lang="es-ES" b="1" dirty="0">
                <a:solidFill>
                  <a:srgbClr val="FF0000"/>
                </a:solidFill>
              </a:rPr>
              <a:t>Sedantes Hipnóticos: </a:t>
            </a:r>
            <a:endParaRPr lang="es-CL" b="1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s-ES" b="1" dirty="0"/>
              <a:t>Benzodiacepinas</a:t>
            </a:r>
            <a:endParaRPr lang="es-CL" b="1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s-ES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s-ES" dirty="0"/>
              <a:t> No Benzodiacepinas:</a:t>
            </a:r>
          </a:p>
          <a:p>
            <a:pPr lvl="1">
              <a:defRPr/>
            </a:pPr>
            <a:r>
              <a:rPr lang="es-ES" dirty="0"/>
              <a:t>Barbitúricos</a:t>
            </a:r>
            <a:endParaRPr lang="es-CL" dirty="0"/>
          </a:p>
          <a:p>
            <a:pPr lvl="1">
              <a:defRPr/>
            </a:pPr>
            <a:r>
              <a:rPr lang="es-ES" dirty="0"/>
              <a:t>Fármacos “Z” : </a:t>
            </a:r>
            <a:r>
              <a:rPr lang="es-ES" b="1" dirty="0" err="1"/>
              <a:t>Zopiclona</a:t>
            </a:r>
            <a:r>
              <a:rPr lang="es-ES" b="1" dirty="0"/>
              <a:t> y  </a:t>
            </a:r>
            <a:r>
              <a:rPr lang="es-ES" b="1" dirty="0" err="1"/>
              <a:t>Zolpidem</a:t>
            </a:r>
            <a:r>
              <a:rPr lang="es-ES" b="1" dirty="0"/>
              <a:t>.</a:t>
            </a:r>
          </a:p>
          <a:p>
            <a:pPr marL="457200" lvl="1" indent="0">
              <a:buNone/>
              <a:defRPr/>
            </a:pPr>
            <a:endParaRPr lang="es-CL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s-C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2. </a:t>
            </a:r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Inhibidores de  receptores 5HT1A</a:t>
            </a:r>
            <a:endParaRPr lang="es-ES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ES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r>
              <a:rPr lang="es-ES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r>
              <a:rPr lang="es-C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Antidepresivos :</a:t>
            </a:r>
            <a:endParaRPr lang="es-C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defRPr/>
            </a:pPr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Antidepresivos Tricíclicos</a:t>
            </a:r>
            <a:endParaRPr lang="es-C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defRPr/>
            </a:pPr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Antidepresivos ISRS</a:t>
            </a:r>
            <a:endParaRPr lang="es-C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C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</a:t>
            </a:r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es-E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otros: anticonvulsivos, antipsicóticos, antihistamínicos.</a:t>
            </a:r>
            <a:endParaRPr lang="es-C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614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HIPNÓTICOS Y ANSIOLÍTICOS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AC5C5C7-B5AB-4E1D-A5B9-02B4C04E8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8" t="3363" r="4803" b="1758"/>
          <a:stretch/>
        </p:blipFill>
        <p:spPr>
          <a:xfrm>
            <a:off x="5580154" y="1659877"/>
            <a:ext cx="4916658" cy="469737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71F551F-3A3D-40AD-AF48-E83B73286C35}"/>
              </a:ext>
            </a:extLst>
          </p:cNvPr>
          <p:cNvSpPr txBox="1"/>
          <p:nvPr/>
        </p:nvSpPr>
        <p:spPr>
          <a:xfrm>
            <a:off x="1139483" y="2530871"/>
            <a:ext cx="37560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/>
            <a:r>
              <a:rPr lang="es-ES_trad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Mecanismo de acción: 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aumentan la acción del GABA sobre su receptor GABA-A.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_trad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Efectos adversos: 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somnolencia, mareos,pérdida de la memoria en ancianos,dependencia a su uso.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ANTIDEPRESIVOS Y ANTIMANIACOS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D40E831-3A4C-41B8-87C9-56914F1E7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58987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9B1BC3CC-047F-4043-B55A-840EF043E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1582" y="2637692"/>
            <a:ext cx="1943100" cy="1828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BB1772B-1B2D-4D5B-A7D4-4189BBF0FF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5791" y="4438357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2278513" y="801628"/>
            <a:ext cx="3898014" cy="3452316"/>
          </a:xfrm>
          <a:prstGeom prst="ellipse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598487" y="743398"/>
            <a:ext cx="3977693" cy="3589676"/>
          </a:xfrm>
          <a:prstGeom prst="ellipse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3908252" y="2063601"/>
            <a:ext cx="3826929" cy="3560678"/>
          </a:xfrm>
          <a:prstGeom prst="ellipse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52958" y="524690"/>
            <a:ext cx="1584203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350" b="1" dirty="0">
                <a:solidFill>
                  <a:schemeClr val="bg1"/>
                </a:solidFill>
              </a:rPr>
              <a:t>NORADRENALINA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087902" y="482948"/>
            <a:ext cx="1331107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350" b="1" dirty="0">
                <a:solidFill>
                  <a:schemeClr val="bg1"/>
                </a:solidFill>
              </a:rPr>
              <a:t>SEROTONINA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336039" y="4854524"/>
            <a:ext cx="1548658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350" b="1" dirty="0">
                <a:solidFill>
                  <a:schemeClr val="bg1"/>
                </a:solidFill>
              </a:rPr>
              <a:t>DOPAMINA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732320" y="931537"/>
            <a:ext cx="1265488" cy="5078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350" b="1" dirty="0"/>
              <a:t>VIGILANCIA Y ALERTA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124830" y="813203"/>
            <a:ext cx="1265488" cy="30008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350" b="1" dirty="0"/>
              <a:t>IMPULSIVIDAD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15372" y="4317665"/>
            <a:ext cx="1567018" cy="5078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350" b="1" dirty="0"/>
              <a:t>ANTICIPACION Y PERSEVERANCIA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191716" y="3097529"/>
            <a:ext cx="1265488" cy="30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350" b="1" dirty="0"/>
              <a:t>MOTIVACION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873592" y="2895972"/>
            <a:ext cx="124888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350" b="1" dirty="0"/>
              <a:t>APETITO</a:t>
            </a:r>
          </a:p>
          <a:p>
            <a:pPr algn="ctr"/>
            <a:r>
              <a:rPr lang="es-CL" sz="1350" b="1" dirty="0"/>
              <a:t>AGRESION</a:t>
            </a:r>
          </a:p>
          <a:p>
            <a:pPr algn="ctr"/>
            <a:r>
              <a:rPr lang="es-CL" sz="1350" b="1" dirty="0"/>
              <a:t>CONDUCTA SEXUAL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448138" y="1615412"/>
            <a:ext cx="1265488" cy="507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350" b="1" dirty="0"/>
              <a:t>ANSIEDAD</a:t>
            </a:r>
          </a:p>
          <a:p>
            <a:pPr algn="ctr"/>
            <a:r>
              <a:rPr lang="es-CL" sz="1350" b="1" dirty="0"/>
              <a:t>IRRITABILIDAD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448138" y="2370935"/>
            <a:ext cx="1265488" cy="7155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350" b="1" dirty="0"/>
              <a:t>SUEÑO</a:t>
            </a:r>
          </a:p>
          <a:p>
            <a:pPr algn="ctr"/>
            <a:r>
              <a:rPr lang="es-CL" sz="1350" b="1" dirty="0"/>
              <a:t>HUMOR</a:t>
            </a:r>
          </a:p>
          <a:p>
            <a:pPr algn="ctr"/>
            <a:r>
              <a:rPr lang="es-CL" sz="1350" b="1" dirty="0"/>
              <a:t>EMOCIONES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796707" y="6195831"/>
            <a:ext cx="6574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La alteración en la triada Noradrenalina-Serotonina-Dopamina desencadena la aparición del cuadro depresivo.</a:t>
            </a:r>
          </a:p>
        </p:txBody>
      </p:sp>
    </p:spTree>
    <p:extLst>
      <p:ext uri="{BB962C8B-B14F-4D97-AF65-F5344CB8AC3E}">
        <p14:creationId xmlns:p14="http://schemas.microsoft.com/office/powerpoint/2010/main" val="32226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ANTIDEPRESIVOS Y ANTIMANIACOS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9C6FE0E-DB5B-4BAA-A9EC-3BF64AFFF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2" t="13492" r="16447" b="9921"/>
          <a:stretch>
            <a:fillRect/>
          </a:stretch>
        </p:blipFill>
        <p:spPr bwMode="auto">
          <a:xfrm>
            <a:off x="1733928" y="1364566"/>
            <a:ext cx="3081635" cy="459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DCBF7482-53B5-4EC2-BD89-51F6C0469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281" y="1364566"/>
            <a:ext cx="4355976" cy="4800600"/>
          </a:xfrm>
        </p:spPr>
        <p:txBody>
          <a:bodyPr>
            <a:normAutofit/>
          </a:bodyPr>
          <a:lstStyle/>
          <a:p>
            <a:pPr algn="just"/>
            <a:r>
              <a:rPr lang="es-CL" sz="2800" dirty="0"/>
              <a:t>TRICICLICOS</a:t>
            </a:r>
          </a:p>
          <a:p>
            <a:pPr algn="just"/>
            <a:r>
              <a:rPr lang="es-CL" sz="2800" dirty="0"/>
              <a:t>Estos fármacos interactúan además con receptores de histamina, acetilcolina y noradrenalina (</a:t>
            </a:r>
            <a:r>
              <a:rPr lang="es-CL" sz="2800" dirty="0">
                <a:latin typeface="Symbol" panose="05050102010706020507" pitchFamily="18" charset="2"/>
              </a:rPr>
              <a:t>a</a:t>
            </a:r>
            <a:r>
              <a:rPr lang="es-CL" sz="2800" dirty="0"/>
              <a:t>)</a:t>
            </a:r>
          </a:p>
          <a:p>
            <a:pPr algn="just"/>
            <a:endParaRPr lang="es-CL" sz="2800" b="1" dirty="0"/>
          </a:p>
          <a:p>
            <a:r>
              <a:rPr lang="es-CL" sz="2800" b="1" dirty="0"/>
              <a:t>Representantes:</a:t>
            </a:r>
            <a:r>
              <a:rPr lang="es-CL" sz="2800" dirty="0"/>
              <a:t> Amitriptilina, </a:t>
            </a:r>
            <a:r>
              <a:rPr lang="es-CL" sz="2800" dirty="0" err="1"/>
              <a:t>Imipramina</a:t>
            </a:r>
            <a:r>
              <a:rPr lang="es-CL" sz="2800" dirty="0"/>
              <a:t>.</a:t>
            </a:r>
          </a:p>
          <a:p>
            <a:endParaRPr lang="es-CL" sz="2800" dirty="0"/>
          </a:p>
          <a:p>
            <a:pPr algn="just"/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128693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3275</TotalTime>
  <Words>1153</Words>
  <Application>Microsoft Office PowerPoint</Application>
  <PresentationFormat>Panorámica</PresentationFormat>
  <Paragraphs>215</Paragraphs>
  <Slides>21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Open Sans</vt:lpstr>
      <vt:lpstr>Symbol</vt:lpstr>
      <vt:lpstr>Tahoma</vt:lpstr>
      <vt:lpstr>Wingdings</vt:lpstr>
      <vt:lpstr>Tema de Office</vt:lpstr>
      <vt:lpstr>CLASE 10 MODULO III PSICOFÁRMACOS</vt:lpstr>
      <vt:lpstr> CLASIFICACIÓN GENERAL DE PSICOFÁRMACOS </vt:lpstr>
      <vt:lpstr> CLASIFICACIÓN GENERAL DE PSICOFÁRMACOS </vt:lpstr>
      <vt:lpstr> HIPNÓTICOS Y ANSIOLÍTICOS</vt:lpstr>
      <vt:lpstr> HIPNÓTICOS Y ANSIOLÍTICOS</vt:lpstr>
      <vt:lpstr> HIPNÓTICOS Y ANSIOLÍTICOS</vt:lpstr>
      <vt:lpstr> ANTIDEPRESIVOS Y ANTIMANIACOS</vt:lpstr>
      <vt:lpstr>Presentación de PowerPoint</vt:lpstr>
      <vt:lpstr> ANTIDEPRESIVOS Y ANTIMANIACOS</vt:lpstr>
      <vt:lpstr> ANTIDEPRESIVOS Y ANTIMANIACOS</vt:lpstr>
      <vt:lpstr> ANTIDEPRESIVOS RECIENTES</vt:lpstr>
      <vt:lpstr> ANTIDEPRESIVOS RECIENTES</vt:lpstr>
      <vt:lpstr> ANTIPSICÓTICOS</vt:lpstr>
      <vt:lpstr> ANTIPSICÓTICOS</vt:lpstr>
      <vt:lpstr>Fármacos Antiepilépticos </vt:lpstr>
      <vt:lpstr>Presentación de PowerPoint</vt:lpstr>
      <vt:lpstr>Presentación de PowerPoint</vt:lpstr>
      <vt:lpstr>Ácido Valproico</vt:lpstr>
      <vt:lpstr>Ácido Valproico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1 PRESENTACIÓN</dc:title>
  <dc:creator>JORGE JESUS VELOZ PEREZ</dc:creator>
  <cp:lastModifiedBy>JORGE JESUS VELOZ PEREZ</cp:lastModifiedBy>
  <cp:revision>171</cp:revision>
  <dcterms:created xsi:type="dcterms:W3CDTF">2024-05-08T16:25:42Z</dcterms:created>
  <dcterms:modified xsi:type="dcterms:W3CDTF">2024-06-26T20:13:32Z</dcterms:modified>
</cp:coreProperties>
</file>