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9" r:id="rId7"/>
    <p:sldId id="268" r:id="rId8"/>
    <p:sldId id="273" r:id="rId9"/>
    <p:sldId id="267" r:id="rId10"/>
    <p:sldId id="271" r:id="rId11"/>
    <p:sldId id="272" r:id="rId12"/>
    <p:sldId id="274" r:id="rId13"/>
    <p:sldId id="263" r:id="rId14"/>
    <p:sldId id="265" r:id="rId15"/>
    <p:sldId id="275" r:id="rId16"/>
    <p:sldId id="264" r:id="rId17"/>
    <p:sldId id="276" r:id="rId18"/>
    <p:sldId id="280" r:id="rId19"/>
    <p:sldId id="266" r:id="rId20"/>
    <p:sldId id="277" r:id="rId21"/>
    <p:sldId id="278" r:id="rId22"/>
    <p:sldId id="279" r:id="rId23"/>
    <p:sldId id="281" r:id="rId24"/>
    <p:sldId id="282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28FF5-D7B1-495D-9D3D-C28762C28E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95E73AC-4826-42F1-863A-F6FB907BC536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CL" sz="1800" b="1" dirty="0">
              <a:solidFill>
                <a:schemeClr val="tx1"/>
              </a:solidFill>
            </a:rPr>
            <a:t>ESTRATEGIA</a:t>
          </a:r>
        </a:p>
      </dgm:t>
    </dgm:pt>
    <dgm:pt modelId="{E890CD4D-92D7-4995-8C17-9BC1681A35E6}" type="parTrans" cxnId="{E0E82699-5735-4DBE-A46D-0F5FC3E22050}">
      <dgm:prSet/>
      <dgm:spPr/>
      <dgm:t>
        <a:bodyPr/>
        <a:lstStyle/>
        <a:p>
          <a:pPr algn="ctr"/>
          <a:endParaRPr lang="es-CL"/>
        </a:p>
      </dgm:t>
    </dgm:pt>
    <dgm:pt modelId="{50BD2CDF-E612-4E1A-97D9-1410525955C4}" type="sibTrans" cxnId="{E0E82699-5735-4DBE-A46D-0F5FC3E22050}">
      <dgm:prSet/>
      <dgm:spPr/>
      <dgm:t>
        <a:bodyPr/>
        <a:lstStyle/>
        <a:p>
          <a:pPr algn="ctr"/>
          <a:endParaRPr lang="es-CL"/>
        </a:p>
      </dgm:t>
    </dgm:pt>
    <dgm:pt modelId="{49C35574-4565-480E-8025-8BE03AF4E4B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CL" sz="1600" b="1" dirty="0">
              <a:solidFill>
                <a:schemeClr val="tx1"/>
              </a:solidFill>
            </a:rPr>
            <a:t>ASIGNACIÓN DE RECURSOS</a:t>
          </a:r>
        </a:p>
      </dgm:t>
    </dgm:pt>
    <dgm:pt modelId="{5273812C-44D9-44C9-8CB9-062FE9ED2C61}" type="parTrans" cxnId="{185FD516-83F7-4A46-BA05-7F7B602E6EA8}">
      <dgm:prSet/>
      <dgm:spPr/>
      <dgm:t>
        <a:bodyPr/>
        <a:lstStyle/>
        <a:p>
          <a:pPr algn="ctr"/>
          <a:endParaRPr lang="es-CL"/>
        </a:p>
      </dgm:t>
    </dgm:pt>
    <dgm:pt modelId="{37C2AB7E-14E4-4892-8930-5327774AA130}" type="sibTrans" cxnId="{185FD516-83F7-4A46-BA05-7F7B602E6EA8}">
      <dgm:prSet/>
      <dgm:spPr/>
      <dgm:t>
        <a:bodyPr/>
        <a:lstStyle/>
        <a:p>
          <a:pPr algn="ctr"/>
          <a:endParaRPr lang="es-CL"/>
        </a:p>
      </dgm:t>
    </dgm:pt>
    <dgm:pt modelId="{A05CAD41-1B9A-4443-84E1-15DFDCF7FEC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CL" sz="1600" b="1" dirty="0">
              <a:solidFill>
                <a:schemeClr val="tx1"/>
              </a:solidFill>
            </a:rPr>
            <a:t>CREA VALOR Y COMPETITIVIDAD</a:t>
          </a:r>
        </a:p>
      </dgm:t>
    </dgm:pt>
    <dgm:pt modelId="{0F4405ED-8346-474F-AA76-8C9A5AF17C1C}" type="parTrans" cxnId="{F7C10379-1624-48BE-8230-DFF027B5A05A}">
      <dgm:prSet/>
      <dgm:spPr/>
      <dgm:t>
        <a:bodyPr/>
        <a:lstStyle/>
        <a:p>
          <a:pPr algn="ctr"/>
          <a:endParaRPr lang="es-CL"/>
        </a:p>
      </dgm:t>
    </dgm:pt>
    <dgm:pt modelId="{E21C22A5-CCA7-4CD2-82F1-512312BBAC90}" type="sibTrans" cxnId="{F7C10379-1624-48BE-8230-DFF027B5A05A}">
      <dgm:prSet/>
      <dgm:spPr/>
      <dgm:t>
        <a:bodyPr/>
        <a:lstStyle/>
        <a:p>
          <a:pPr algn="ctr"/>
          <a:endParaRPr lang="es-CL"/>
        </a:p>
      </dgm:t>
    </dgm:pt>
    <dgm:pt modelId="{3B31A1D6-717A-4C73-85FD-8791A9709DE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CL" sz="1600" b="1" dirty="0">
              <a:solidFill>
                <a:schemeClr val="tx1"/>
              </a:solidFill>
            </a:rPr>
            <a:t>DIRECCIONA COMPORTAMIENTOS</a:t>
          </a:r>
        </a:p>
      </dgm:t>
    </dgm:pt>
    <dgm:pt modelId="{23775F7B-08B6-49FF-9531-F3AE5B3CD8DE}" type="parTrans" cxnId="{2219FB37-9A9D-4AEA-8790-F83F1CC81828}">
      <dgm:prSet/>
      <dgm:spPr/>
      <dgm:t>
        <a:bodyPr/>
        <a:lstStyle/>
        <a:p>
          <a:pPr algn="ctr"/>
          <a:endParaRPr lang="es-CL"/>
        </a:p>
      </dgm:t>
    </dgm:pt>
    <dgm:pt modelId="{E81E6095-4B0E-484C-891B-43C5C39AF212}" type="sibTrans" cxnId="{2219FB37-9A9D-4AEA-8790-F83F1CC81828}">
      <dgm:prSet/>
      <dgm:spPr/>
      <dgm:t>
        <a:bodyPr/>
        <a:lstStyle/>
        <a:p>
          <a:pPr algn="ctr"/>
          <a:endParaRPr lang="es-CL"/>
        </a:p>
      </dgm:t>
    </dgm:pt>
    <dgm:pt modelId="{753CD9CE-E4D5-49A4-97FD-E3C8093C6506}" type="pres">
      <dgm:prSet presAssocID="{66B28FF5-D7B1-495D-9D3D-C28762C28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BFAC37-1E7E-4098-9EF9-696891357511}" type="pres">
      <dgm:prSet presAssocID="{E95E73AC-4826-42F1-863A-F6FB907BC536}" presName="hierRoot1" presStyleCnt="0">
        <dgm:presLayoutVars>
          <dgm:hierBranch val="init"/>
        </dgm:presLayoutVars>
      </dgm:prSet>
      <dgm:spPr/>
    </dgm:pt>
    <dgm:pt modelId="{8F95DE87-BFEB-4A30-8897-8784EA0BB87A}" type="pres">
      <dgm:prSet presAssocID="{E95E73AC-4826-42F1-863A-F6FB907BC536}" presName="rootComposite1" presStyleCnt="0"/>
      <dgm:spPr/>
    </dgm:pt>
    <dgm:pt modelId="{8E4F8517-E988-4DA4-A48A-A35D20C75104}" type="pres">
      <dgm:prSet presAssocID="{E95E73AC-4826-42F1-863A-F6FB907BC536}" presName="rootText1" presStyleLbl="node0" presStyleIdx="0" presStyleCnt="1">
        <dgm:presLayoutVars>
          <dgm:chPref val="3"/>
        </dgm:presLayoutVars>
      </dgm:prSet>
      <dgm:spPr/>
    </dgm:pt>
    <dgm:pt modelId="{3585101C-B52D-4195-9050-940CA6A570D5}" type="pres">
      <dgm:prSet presAssocID="{E95E73AC-4826-42F1-863A-F6FB907BC536}" presName="rootConnector1" presStyleLbl="node1" presStyleIdx="0" presStyleCnt="0"/>
      <dgm:spPr/>
    </dgm:pt>
    <dgm:pt modelId="{DB873BAB-3731-45D1-890C-0C6850EC605E}" type="pres">
      <dgm:prSet presAssocID="{E95E73AC-4826-42F1-863A-F6FB907BC536}" presName="hierChild2" presStyleCnt="0"/>
      <dgm:spPr/>
    </dgm:pt>
    <dgm:pt modelId="{F9A0505B-B2DA-4D3C-99E8-DD5CCBE27B62}" type="pres">
      <dgm:prSet presAssocID="{5273812C-44D9-44C9-8CB9-062FE9ED2C61}" presName="Name37" presStyleLbl="parChTrans1D2" presStyleIdx="0" presStyleCnt="3"/>
      <dgm:spPr/>
    </dgm:pt>
    <dgm:pt modelId="{6C28B4BA-D890-4A59-8535-2E911703361B}" type="pres">
      <dgm:prSet presAssocID="{49C35574-4565-480E-8025-8BE03AF4E4B8}" presName="hierRoot2" presStyleCnt="0">
        <dgm:presLayoutVars>
          <dgm:hierBranch val="init"/>
        </dgm:presLayoutVars>
      </dgm:prSet>
      <dgm:spPr/>
    </dgm:pt>
    <dgm:pt modelId="{8D81E381-E465-4559-AFB2-684626BFCAFA}" type="pres">
      <dgm:prSet presAssocID="{49C35574-4565-480E-8025-8BE03AF4E4B8}" presName="rootComposite" presStyleCnt="0"/>
      <dgm:spPr/>
    </dgm:pt>
    <dgm:pt modelId="{E3003EB8-0C07-484A-9F3C-CDF3E06DE3EB}" type="pres">
      <dgm:prSet presAssocID="{49C35574-4565-480E-8025-8BE03AF4E4B8}" presName="rootText" presStyleLbl="node2" presStyleIdx="0" presStyleCnt="3" custLinFactNeighborX="2702" custLinFactNeighborY="1376">
        <dgm:presLayoutVars>
          <dgm:chPref val="3"/>
        </dgm:presLayoutVars>
      </dgm:prSet>
      <dgm:spPr/>
    </dgm:pt>
    <dgm:pt modelId="{F6875777-F0E5-4AD6-983B-B0AB76D4550D}" type="pres">
      <dgm:prSet presAssocID="{49C35574-4565-480E-8025-8BE03AF4E4B8}" presName="rootConnector" presStyleLbl="node2" presStyleIdx="0" presStyleCnt="3"/>
      <dgm:spPr/>
    </dgm:pt>
    <dgm:pt modelId="{35FA7190-4DA3-4041-9F05-A56C1DEDDE06}" type="pres">
      <dgm:prSet presAssocID="{49C35574-4565-480E-8025-8BE03AF4E4B8}" presName="hierChild4" presStyleCnt="0"/>
      <dgm:spPr/>
    </dgm:pt>
    <dgm:pt modelId="{A30CCD4E-2341-42A4-9E4A-DC067994A608}" type="pres">
      <dgm:prSet presAssocID="{49C35574-4565-480E-8025-8BE03AF4E4B8}" presName="hierChild5" presStyleCnt="0"/>
      <dgm:spPr/>
    </dgm:pt>
    <dgm:pt modelId="{219D243C-1375-401B-89F5-C75BBD228335}" type="pres">
      <dgm:prSet presAssocID="{0F4405ED-8346-474F-AA76-8C9A5AF17C1C}" presName="Name37" presStyleLbl="parChTrans1D2" presStyleIdx="1" presStyleCnt="3"/>
      <dgm:spPr/>
    </dgm:pt>
    <dgm:pt modelId="{500F4216-D071-4481-84D7-0BF1EC874EF6}" type="pres">
      <dgm:prSet presAssocID="{A05CAD41-1B9A-4443-84E1-15DFDCF7FECF}" presName="hierRoot2" presStyleCnt="0">
        <dgm:presLayoutVars>
          <dgm:hierBranch val="init"/>
        </dgm:presLayoutVars>
      </dgm:prSet>
      <dgm:spPr/>
    </dgm:pt>
    <dgm:pt modelId="{C25CDBD8-A277-47AB-AFA5-5A0AE95E90FD}" type="pres">
      <dgm:prSet presAssocID="{A05CAD41-1B9A-4443-84E1-15DFDCF7FECF}" presName="rootComposite" presStyleCnt="0"/>
      <dgm:spPr/>
    </dgm:pt>
    <dgm:pt modelId="{6BD120CB-3B06-43B1-B01B-1097A6516057}" type="pres">
      <dgm:prSet presAssocID="{A05CAD41-1B9A-4443-84E1-15DFDCF7FECF}" presName="rootText" presStyleLbl="node2" presStyleIdx="1" presStyleCnt="3">
        <dgm:presLayoutVars>
          <dgm:chPref val="3"/>
        </dgm:presLayoutVars>
      </dgm:prSet>
      <dgm:spPr/>
    </dgm:pt>
    <dgm:pt modelId="{71D37C6F-B0ED-40D9-AF35-6DF6C1E16ED0}" type="pres">
      <dgm:prSet presAssocID="{A05CAD41-1B9A-4443-84E1-15DFDCF7FECF}" presName="rootConnector" presStyleLbl="node2" presStyleIdx="1" presStyleCnt="3"/>
      <dgm:spPr/>
    </dgm:pt>
    <dgm:pt modelId="{8F7DA39E-0C62-45B8-922A-07D08DADC0E5}" type="pres">
      <dgm:prSet presAssocID="{A05CAD41-1B9A-4443-84E1-15DFDCF7FECF}" presName="hierChild4" presStyleCnt="0"/>
      <dgm:spPr/>
    </dgm:pt>
    <dgm:pt modelId="{0D74BA9A-32FD-4932-8CAA-AC7F93E37C6A}" type="pres">
      <dgm:prSet presAssocID="{A05CAD41-1B9A-4443-84E1-15DFDCF7FECF}" presName="hierChild5" presStyleCnt="0"/>
      <dgm:spPr/>
    </dgm:pt>
    <dgm:pt modelId="{299883BD-11F8-4E1D-BDE3-AAB1E89C513F}" type="pres">
      <dgm:prSet presAssocID="{23775F7B-08B6-49FF-9531-F3AE5B3CD8DE}" presName="Name37" presStyleLbl="parChTrans1D2" presStyleIdx="2" presStyleCnt="3"/>
      <dgm:spPr/>
    </dgm:pt>
    <dgm:pt modelId="{B2532FB3-A4C4-40D9-8565-949F788EB0E4}" type="pres">
      <dgm:prSet presAssocID="{3B31A1D6-717A-4C73-85FD-8791A9709DE0}" presName="hierRoot2" presStyleCnt="0">
        <dgm:presLayoutVars>
          <dgm:hierBranch val="init"/>
        </dgm:presLayoutVars>
      </dgm:prSet>
      <dgm:spPr/>
    </dgm:pt>
    <dgm:pt modelId="{A87629E7-EF08-4A64-A864-543467657329}" type="pres">
      <dgm:prSet presAssocID="{3B31A1D6-717A-4C73-85FD-8791A9709DE0}" presName="rootComposite" presStyleCnt="0"/>
      <dgm:spPr/>
    </dgm:pt>
    <dgm:pt modelId="{E4BF121B-F0BF-417B-AF6C-2AD17F8393FD}" type="pres">
      <dgm:prSet presAssocID="{3B31A1D6-717A-4C73-85FD-8791A9709DE0}" presName="rootText" presStyleLbl="node2" presStyleIdx="2" presStyleCnt="3">
        <dgm:presLayoutVars>
          <dgm:chPref val="3"/>
        </dgm:presLayoutVars>
      </dgm:prSet>
      <dgm:spPr/>
    </dgm:pt>
    <dgm:pt modelId="{1D381C03-4651-47B5-B35C-E32930D65225}" type="pres">
      <dgm:prSet presAssocID="{3B31A1D6-717A-4C73-85FD-8791A9709DE0}" presName="rootConnector" presStyleLbl="node2" presStyleIdx="2" presStyleCnt="3"/>
      <dgm:spPr/>
    </dgm:pt>
    <dgm:pt modelId="{6053246C-A4D3-4DE3-8EE2-9C542502A27A}" type="pres">
      <dgm:prSet presAssocID="{3B31A1D6-717A-4C73-85FD-8791A9709DE0}" presName="hierChild4" presStyleCnt="0"/>
      <dgm:spPr/>
    </dgm:pt>
    <dgm:pt modelId="{5F7AB5A5-8C15-429C-A2D1-5E55DA259204}" type="pres">
      <dgm:prSet presAssocID="{3B31A1D6-717A-4C73-85FD-8791A9709DE0}" presName="hierChild5" presStyleCnt="0"/>
      <dgm:spPr/>
    </dgm:pt>
    <dgm:pt modelId="{A5097B4B-3603-4FD0-B204-D20C105FA4F1}" type="pres">
      <dgm:prSet presAssocID="{E95E73AC-4826-42F1-863A-F6FB907BC536}" presName="hierChild3" presStyleCnt="0"/>
      <dgm:spPr/>
    </dgm:pt>
  </dgm:ptLst>
  <dgm:cxnLst>
    <dgm:cxn modelId="{0FE58B09-E55C-4C15-A5C4-1FC86F2EDE65}" type="presOf" srcId="{0F4405ED-8346-474F-AA76-8C9A5AF17C1C}" destId="{219D243C-1375-401B-89F5-C75BBD228335}" srcOrd="0" destOrd="0" presId="urn:microsoft.com/office/officeart/2005/8/layout/orgChart1"/>
    <dgm:cxn modelId="{DB47F50F-8A8D-453E-B3F6-74504D912A25}" type="presOf" srcId="{66B28FF5-D7B1-495D-9D3D-C28762C28E4F}" destId="{753CD9CE-E4D5-49A4-97FD-E3C8093C6506}" srcOrd="0" destOrd="0" presId="urn:microsoft.com/office/officeart/2005/8/layout/orgChart1"/>
    <dgm:cxn modelId="{185FD516-83F7-4A46-BA05-7F7B602E6EA8}" srcId="{E95E73AC-4826-42F1-863A-F6FB907BC536}" destId="{49C35574-4565-480E-8025-8BE03AF4E4B8}" srcOrd="0" destOrd="0" parTransId="{5273812C-44D9-44C9-8CB9-062FE9ED2C61}" sibTransId="{37C2AB7E-14E4-4892-8930-5327774AA130}"/>
    <dgm:cxn modelId="{DBC87027-F7FA-4988-9676-8AF21970B8A5}" type="presOf" srcId="{E95E73AC-4826-42F1-863A-F6FB907BC536}" destId="{3585101C-B52D-4195-9050-940CA6A570D5}" srcOrd="1" destOrd="0" presId="urn:microsoft.com/office/officeart/2005/8/layout/orgChart1"/>
    <dgm:cxn modelId="{45AC392C-276C-4B91-AAD6-8FD10AE81BDD}" type="presOf" srcId="{5273812C-44D9-44C9-8CB9-062FE9ED2C61}" destId="{F9A0505B-B2DA-4D3C-99E8-DD5CCBE27B62}" srcOrd="0" destOrd="0" presId="urn:microsoft.com/office/officeart/2005/8/layout/orgChart1"/>
    <dgm:cxn modelId="{2219FB37-9A9D-4AEA-8790-F83F1CC81828}" srcId="{E95E73AC-4826-42F1-863A-F6FB907BC536}" destId="{3B31A1D6-717A-4C73-85FD-8791A9709DE0}" srcOrd="2" destOrd="0" parTransId="{23775F7B-08B6-49FF-9531-F3AE5B3CD8DE}" sibTransId="{E81E6095-4B0E-484C-891B-43C5C39AF212}"/>
    <dgm:cxn modelId="{2335355C-F817-401A-A462-D588F7FB86F4}" type="presOf" srcId="{49C35574-4565-480E-8025-8BE03AF4E4B8}" destId="{E3003EB8-0C07-484A-9F3C-CDF3E06DE3EB}" srcOrd="0" destOrd="0" presId="urn:microsoft.com/office/officeart/2005/8/layout/orgChart1"/>
    <dgm:cxn modelId="{F7C10379-1624-48BE-8230-DFF027B5A05A}" srcId="{E95E73AC-4826-42F1-863A-F6FB907BC536}" destId="{A05CAD41-1B9A-4443-84E1-15DFDCF7FECF}" srcOrd="1" destOrd="0" parTransId="{0F4405ED-8346-474F-AA76-8C9A5AF17C1C}" sibTransId="{E21C22A5-CCA7-4CD2-82F1-512312BBAC90}"/>
    <dgm:cxn modelId="{7AE97D59-6907-423A-80E4-682B319D6344}" type="presOf" srcId="{49C35574-4565-480E-8025-8BE03AF4E4B8}" destId="{F6875777-F0E5-4AD6-983B-B0AB76D4550D}" srcOrd="1" destOrd="0" presId="urn:microsoft.com/office/officeart/2005/8/layout/orgChart1"/>
    <dgm:cxn modelId="{E0E82699-5735-4DBE-A46D-0F5FC3E22050}" srcId="{66B28FF5-D7B1-495D-9D3D-C28762C28E4F}" destId="{E95E73AC-4826-42F1-863A-F6FB907BC536}" srcOrd="0" destOrd="0" parTransId="{E890CD4D-92D7-4995-8C17-9BC1681A35E6}" sibTransId="{50BD2CDF-E612-4E1A-97D9-1410525955C4}"/>
    <dgm:cxn modelId="{F83FEECC-E6E0-48F4-A656-B4061DBDECFF}" type="presOf" srcId="{3B31A1D6-717A-4C73-85FD-8791A9709DE0}" destId="{E4BF121B-F0BF-417B-AF6C-2AD17F8393FD}" srcOrd="0" destOrd="0" presId="urn:microsoft.com/office/officeart/2005/8/layout/orgChart1"/>
    <dgm:cxn modelId="{55BD41D8-AAB1-4441-8744-3A64893F077E}" type="presOf" srcId="{23775F7B-08B6-49FF-9531-F3AE5B3CD8DE}" destId="{299883BD-11F8-4E1D-BDE3-AAB1E89C513F}" srcOrd="0" destOrd="0" presId="urn:microsoft.com/office/officeart/2005/8/layout/orgChart1"/>
    <dgm:cxn modelId="{F5C817DE-F581-4BF8-9EF2-F19E46A4389B}" type="presOf" srcId="{A05CAD41-1B9A-4443-84E1-15DFDCF7FECF}" destId="{71D37C6F-B0ED-40D9-AF35-6DF6C1E16ED0}" srcOrd="1" destOrd="0" presId="urn:microsoft.com/office/officeart/2005/8/layout/orgChart1"/>
    <dgm:cxn modelId="{06E9CCEA-A958-4CE0-9209-70928881C5A7}" type="presOf" srcId="{3B31A1D6-717A-4C73-85FD-8791A9709DE0}" destId="{1D381C03-4651-47B5-B35C-E32930D65225}" srcOrd="1" destOrd="0" presId="urn:microsoft.com/office/officeart/2005/8/layout/orgChart1"/>
    <dgm:cxn modelId="{04F661F8-8B2B-48CA-8CDA-FC755D08752A}" type="presOf" srcId="{A05CAD41-1B9A-4443-84E1-15DFDCF7FECF}" destId="{6BD120CB-3B06-43B1-B01B-1097A6516057}" srcOrd="0" destOrd="0" presId="urn:microsoft.com/office/officeart/2005/8/layout/orgChart1"/>
    <dgm:cxn modelId="{3A6EBEFA-A2D4-4CA9-A1E7-F8FC4BF7545B}" type="presOf" srcId="{E95E73AC-4826-42F1-863A-F6FB907BC536}" destId="{8E4F8517-E988-4DA4-A48A-A35D20C75104}" srcOrd="0" destOrd="0" presId="urn:microsoft.com/office/officeart/2005/8/layout/orgChart1"/>
    <dgm:cxn modelId="{313191A5-414C-40DE-BFD0-0FAAB41466A1}" type="presParOf" srcId="{753CD9CE-E4D5-49A4-97FD-E3C8093C6506}" destId="{39BFAC37-1E7E-4098-9EF9-696891357511}" srcOrd="0" destOrd="0" presId="urn:microsoft.com/office/officeart/2005/8/layout/orgChart1"/>
    <dgm:cxn modelId="{9593483A-71B9-4BF4-AADB-BEC7EDC5086C}" type="presParOf" srcId="{39BFAC37-1E7E-4098-9EF9-696891357511}" destId="{8F95DE87-BFEB-4A30-8897-8784EA0BB87A}" srcOrd="0" destOrd="0" presId="urn:microsoft.com/office/officeart/2005/8/layout/orgChart1"/>
    <dgm:cxn modelId="{FF913DF8-2AD1-47E9-86ED-C518AEB97D7D}" type="presParOf" srcId="{8F95DE87-BFEB-4A30-8897-8784EA0BB87A}" destId="{8E4F8517-E988-4DA4-A48A-A35D20C75104}" srcOrd="0" destOrd="0" presId="urn:microsoft.com/office/officeart/2005/8/layout/orgChart1"/>
    <dgm:cxn modelId="{D09C9BF0-B723-4F47-BC60-352335D593E2}" type="presParOf" srcId="{8F95DE87-BFEB-4A30-8897-8784EA0BB87A}" destId="{3585101C-B52D-4195-9050-940CA6A570D5}" srcOrd="1" destOrd="0" presId="urn:microsoft.com/office/officeart/2005/8/layout/orgChart1"/>
    <dgm:cxn modelId="{72E9479E-A477-4F62-A093-68E9E50E51BE}" type="presParOf" srcId="{39BFAC37-1E7E-4098-9EF9-696891357511}" destId="{DB873BAB-3731-45D1-890C-0C6850EC605E}" srcOrd="1" destOrd="0" presId="urn:microsoft.com/office/officeart/2005/8/layout/orgChart1"/>
    <dgm:cxn modelId="{BC69A118-A713-4B62-9222-680A03B807F8}" type="presParOf" srcId="{DB873BAB-3731-45D1-890C-0C6850EC605E}" destId="{F9A0505B-B2DA-4D3C-99E8-DD5CCBE27B62}" srcOrd="0" destOrd="0" presId="urn:microsoft.com/office/officeart/2005/8/layout/orgChart1"/>
    <dgm:cxn modelId="{7BE657F9-B4D6-46BC-80C9-D7F6F692B4E4}" type="presParOf" srcId="{DB873BAB-3731-45D1-890C-0C6850EC605E}" destId="{6C28B4BA-D890-4A59-8535-2E911703361B}" srcOrd="1" destOrd="0" presId="urn:microsoft.com/office/officeart/2005/8/layout/orgChart1"/>
    <dgm:cxn modelId="{831CE8B3-9A07-452B-8D57-D376034F056F}" type="presParOf" srcId="{6C28B4BA-D890-4A59-8535-2E911703361B}" destId="{8D81E381-E465-4559-AFB2-684626BFCAFA}" srcOrd="0" destOrd="0" presId="urn:microsoft.com/office/officeart/2005/8/layout/orgChart1"/>
    <dgm:cxn modelId="{52856250-5D4A-4FD1-A8D3-739B8E0F87AE}" type="presParOf" srcId="{8D81E381-E465-4559-AFB2-684626BFCAFA}" destId="{E3003EB8-0C07-484A-9F3C-CDF3E06DE3EB}" srcOrd="0" destOrd="0" presId="urn:microsoft.com/office/officeart/2005/8/layout/orgChart1"/>
    <dgm:cxn modelId="{E586DF82-A6AF-40ED-A72C-93F41E0F03E5}" type="presParOf" srcId="{8D81E381-E465-4559-AFB2-684626BFCAFA}" destId="{F6875777-F0E5-4AD6-983B-B0AB76D4550D}" srcOrd="1" destOrd="0" presId="urn:microsoft.com/office/officeart/2005/8/layout/orgChart1"/>
    <dgm:cxn modelId="{1DFEA0E3-BFF6-4945-B605-8A3A31AEAB43}" type="presParOf" srcId="{6C28B4BA-D890-4A59-8535-2E911703361B}" destId="{35FA7190-4DA3-4041-9F05-A56C1DEDDE06}" srcOrd="1" destOrd="0" presId="urn:microsoft.com/office/officeart/2005/8/layout/orgChart1"/>
    <dgm:cxn modelId="{7A725FBC-A857-4613-82D8-B0316E82EBC5}" type="presParOf" srcId="{6C28B4BA-D890-4A59-8535-2E911703361B}" destId="{A30CCD4E-2341-42A4-9E4A-DC067994A608}" srcOrd="2" destOrd="0" presId="urn:microsoft.com/office/officeart/2005/8/layout/orgChart1"/>
    <dgm:cxn modelId="{68B0B59D-3034-4A3C-8501-7EC04F34C5CC}" type="presParOf" srcId="{DB873BAB-3731-45D1-890C-0C6850EC605E}" destId="{219D243C-1375-401B-89F5-C75BBD228335}" srcOrd="2" destOrd="0" presId="urn:microsoft.com/office/officeart/2005/8/layout/orgChart1"/>
    <dgm:cxn modelId="{C0D98899-9D56-44CE-A9F8-CCF75E8F1BB9}" type="presParOf" srcId="{DB873BAB-3731-45D1-890C-0C6850EC605E}" destId="{500F4216-D071-4481-84D7-0BF1EC874EF6}" srcOrd="3" destOrd="0" presId="urn:microsoft.com/office/officeart/2005/8/layout/orgChart1"/>
    <dgm:cxn modelId="{D3BDECBA-49AB-4DD3-8B9F-67DBFF661B3F}" type="presParOf" srcId="{500F4216-D071-4481-84D7-0BF1EC874EF6}" destId="{C25CDBD8-A277-47AB-AFA5-5A0AE95E90FD}" srcOrd="0" destOrd="0" presId="urn:microsoft.com/office/officeart/2005/8/layout/orgChart1"/>
    <dgm:cxn modelId="{3EE22150-AC03-44DE-A20E-BBEBA5A26EB7}" type="presParOf" srcId="{C25CDBD8-A277-47AB-AFA5-5A0AE95E90FD}" destId="{6BD120CB-3B06-43B1-B01B-1097A6516057}" srcOrd="0" destOrd="0" presId="urn:microsoft.com/office/officeart/2005/8/layout/orgChart1"/>
    <dgm:cxn modelId="{D8A83CF6-DB19-4759-B5AA-7CAA48C779FA}" type="presParOf" srcId="{C25CDBD8-A277-47AB-AFA5-5A0AE95E90FD}" destId="{71D37C6F-B0ED-40D9-AF35-6DF6C1E16ED0}" srcOrd="1" destOrd="0" presId="urn:microsoft.com/office/officeart/2005/8/layout/orgChart1"/>
    <dgm:cxn modelId="{D1D6513C-15B5-4CDB-88A1-7F164E562A61}" type="presParOf" srcId="{500F4216-D071-4481-84D7-0BF1EC874EF6}" destId="{8F7DA39E-0C62-45B8-922A-07D08DADC0E5}" srcOrd="1" destOrd="0" presId="urn:microsoft.com/office/officeart/2005/8/layout/orgChart1"/>
    <dgm:cxn modelId="{3E697902-0D69-4C1E-A4AA-FAAA80B6400D}" type="presParOf" srcId="{500F4216-D071-4481-84D7-0BF1EC874EF6}" destId="{0D74BA9A-32FD-4932-8CAA-AC7F93E37C6A}" srcOrd="2" destOrd="0" presId="urn:microsoft.com/office/officeart/2005/8/layout/orgChart1"/>
    <dgm:cxn modelId="{20C7B19E-3421-4CF3-803D-425204798890}" type="presParOf" srcId="{DB873BAB-3731-45D1-890C-0C6850EC605E}" destId="{299883BD-11F8-4E1D-BDE3-AAB1E89C513F}" srcOrd="4" destOrd="0" presId="urn:microsoft.com/office/officeart/2005/8/layout/orgChart1"/>
    <dgm:cxn modelId="{AFA24678-E115-48DF-800D-0D8821F73C4F}" type="presParOf" srcId="{DB873BAB-3731-45D1-890C-0C6850EC605E}" destId="{B2532FB3-A4C4-40D9-8565-949F788EB0E4}" srcOrd="5" destOrd="0" presId="urn:microsoft.com/office/officeart/2005/8/layout/orgChart1"/>
    <dgm:cxn modelId="{9616006A-3001-4D68-8984-69AB13DF9584}" type="presParOf" srcId="{B2532FB3-A4C4-40D9-8565-949F788EB0E4}" destId="{A87629E7-EF08-4A64-A864-543467657329}" srcOrd="0" destOrd="0" presId="urn:microsoft.com/office/officeart/2005/8/layout/orgChart1"/>
    <dgm:cxn modelId="{193A0D69-C2E2-4172-BBC0-96E979346B44}" type="presParOf" srcId="{A87629E7-EF08-4A64-A864-543467657329}" destId="{E4BF121B-F0BF-417B-AF6C-2AD17F8393FD}" srcOrd="0" destOrd="0" presId="urn:microsoft.com/office/officeart/2005/8/layout/orgChart1"/>
    <dgm:cxn modelId="{A835AAA9-24F5-45A5-B79E-4A81B57B32BF}" type="presParOf" srcId="{A87629E7-EF08-4A64-A864-543467657329}" destId="{1D381C03-4651-47B5-B35C-E32930D65225}" srcOrd="1" destOrd="0" presId="urn:microsoft.com/office/officeart/2005/8/layout/orgChart1"/>
    <dgm:cxn modelId="{60574A5A-30C0-455F-A94C-ED441CD0C557}" type="presParOf" srcId="{B2532FB3-A4C4-40D9-8565-949F788EB0E4}" destId="{6053246C-A4D3-4DE3-8EE2-9C542502A27A}" srcOrd="1" destOrd="0" presId="urn:microsoft.com/office/officeart/2005/8/layout/orgChart1"/>
    <dgm:cxn modelId="{5B1FDFFD-EF01-4187-AA74-4A33E857313B}" type="presParOf" srcId="{B2532FB3-A4C4-40D9-8565-949F788EB0E4}" destId="{5F7AB5A5-8C15-429C-A2D1-5E55DA259204}" srcOrd="2" destOrd="0" presId="urn:microsoft.com/office/officeart/2005/8/layout/orgChart1"/>
    <dgm:cxn modelId="{3103E0F5-C67C-4691-9E2D-45F344385638}" type="presParOf" srcId="{39BFAC37-1E7E-4098-9EF9-696891357511}" destId="{A5097B4B-3603-4FD0-B204-D20C105FA4F1}" srcOrd="2" destOrd="0" presId="urn:microsoft.com/office/officeart/2005/8/layout/orgChar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883BD-11F8-4E1D-BDE3-AAB1E89C513F}">
      <dsp:nvSpPr>
        <dsp:cNvPr id="0" name=""/>
        <dsp:cNvSpPr/>
      </dsp:nvSpPr>
      <dsp:spPr>
        <a:xfrm>
          <a:off x="3560971" y="1747729"/>
          <a:ext cx="2519413" cy="437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626"/>
              </a:lnTo>
              <a:lnTo>
                <a:pt x="2519413" y="218626"/>
              </a:lnTo>
              <a:lnTo>
                <a:pt x="2519413" y="4372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D243C-1375-401B-89F5-C75BBD228335}">
      <dsp:nvSpPr>
        <dsp:cNvPr id="0" name=""/>
        <dsp:cNvSpPr/>
      </dsp:nvSpPr>
      <dsp:spPr>
        <a:xfrm>
          <a:off x="3515251" y="1747729"/>
          <a:ext cx="91440" cy="437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2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0505B-B2DA-4D3C-99E8-DD5CCBE27B62}">
      <dsp:nvSpPr>
        <dsp:cNvPr id="0" name=""/>
        <dsp:cNvSpPr/>
      </dsp:nvSpPr>
      <dsp:spPr>
        <a:xfrm>
          <a:off x="1097818" y="1747729"/>
          <a:ext cx="2463153" cy="451578"/>
        </a:xfrm>
        <a:custGeom>
          <a:avLst/>
          <a:gdLst/>
          <a:ahLst/>
          <a:cxnLst/>
          <a:rect l="0" t="0" r="0" b="0"/>
          <a:pathLst>
            <a:path>
              <a:moveTo>
                <a:pt x="2463153" y="0"/>
              </a:moveTo>
              <a:lnTo>
                <a:pt x="2463153" y="232952"/>
              </a:lnTo>
              <a:lnTo>
                <a:pt x="0" y="232952"/>
              </a:lnTo>
              <a:lnTo>
                <a:pt x="0" y="451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F8517-E988-4DA4-A48A-A35D20C75104}">
      <dsp:nvSpPr>
        <dsp:cNvPr id="0" name=""/>
        <dsp:cNvSpPr/>
      </dsp:nvSpPr>
      <dsp:spPr>
        <a:xfrm>
          <a:off x="2519891" y="706649"/>
          <a:ext cx="2082159" cy="104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tx1"/>
              </a:solidFill>
            </a:rPr>
            <a:t>ESTRATEGIA</a:t>
          </a:r>
        </a:p>
      </dsp:txBody>
      <dsp:txXfrm>
        <a:off x="2519891" y="706649"/>
        <a:ext cx="2082159" cy="1041079"/>
      </dsp:txXfrm>
    </dsp:sp>
    <dsp:sp modelId="{E3003EB8-0C07-484A-9F3C-CDF3E06DE3EB}">
      <dsp:nvSpPr>
        <dsp:cNvPr id="0" name=""/>
        <dsp:cNvSpPr/>
      </dsp:nvSpPr>
      <dsp:spPr>
        <a:xfrm>
          <a:off x="56738" y="2199308"/>
          <a:ext cx="2082159" cy="104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tx1"/>
              </a:solidFill>
            </a:rPr>
            <a:t>ASIGNACIÓN DE RECURSOS</a:t>
          </a:r>
        </a:p>
      </dsp:txBody>
      <dsp:txXfrm>
        <a:off x="56738" y="2199308"/>
        <a:ext cx="2082159" cy="1041079"/>
      </dsp:txXfrm>
    </dsp:sp>
    <dsp:sp modelId="{6BD120CB-3B06-43B1-B01B-1097A6516057}">
      <dsp:nvSpPr>
        <dsp:cNvPr id="0" name=""/>
        <dsp:cNvSpPr/>
      </dsp:nvSpPr>
      <dsp:spPr>
        <a:xfrm>
          <a:off x="2519891" y="2184982"/>
          <a:ext cx="2082159" cy="104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tx1"/>
              </a:solidFill>
            </a:rPr>
            <a:t>CREA VALOR Y COMPETITIVIDAD</a:t>
          </a:r>
        </a:p>
      </dsp:txBody>
      <dsp:txXfrm>
        <a:off x="2519891" y="2184982"/>
        <a:ext cx="2082159" cy="1041079"/>
      </dsp:txXfrm>
    </dsp:sp>
    <dsp:sp modelId="{E4BF121B-F0BF-417B-AF6C-2AD17F8393FD}">
      <dsp:nvSpPr>
        <dsp:cNvPr id="0" name=""/>
        <dsp:cNvSpPr/>
      </dsp:nvSpPr>
      <dsp:spPr>
        <a:xfrm>
          <a:off x="5039304" y="2184982"/>
          <a:ext cx="2082159" cy="1041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tx1"/>
              </a:solidFill>
            </a:rPr>
            <a:t>DIRECCIONA COMPORTAMIENTOS</a:t>
          </a:r>
        </a:p>
      </dsp:txBody>
      <dsp:txXfrm>
        <a:off x="5039304" y="2184982"/>
        <a:ext cx="2082159" cy="1041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25-05-2024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762001"/>
            <a:ext cx="5333999" cy="14751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ES" sz="4400"/>
              <a:t>CLASE 4 MODULO II</a:t>
            </a:r>
            <a:br>
              <a:rPr lang="es-ES" sz="4400" dirty="0"/>
            </a:br>
            <a:r>
              <a:rPr lang="es-ES" sz="4400" dirty="0"/>
              <a:t>HABILIDADES DE ATENCIÓN AL CLIENTE Y VENTAS</a:t>
            </a:r>
            <a:endParaRPr lang="es-CL" sz="44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642" y="472827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745589" y="1830273"/>
            <a:ext cx="45016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Tipos de servicios al cliente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B0463B-6E2F-4AD8-B12D-4F0C18393157}"/>
              </a:ext>
            </a:extLst>
          </p:cNvPr>
          <p:cNvSpPr txBox="1"/>
          <p:nvPr/>
        </p:nvSpPr>
        <p:spPr>
          <a:xfrm>
            <a:off x="238952" y="2567929"/>
            <a:ext cx="5432672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</a:t>
            </a: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telefónica.</a:t>
            </a: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importa a qué sector pertenece tu negocio; la atención telefónica debe formar parte de tu estrategia de servicio al cliente.Permite una atención muy rápida pero no se pueden utilizar técnicas no verbales.</a:t>
            </a:r>
          </a:p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</a:t>
            </a: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virtual. </a:t>
            </a: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Generalmente se realiza mediante el llenado de un formulario o cuestionario. Muchas veces tiene como objetivo resolver dudas o consultas sobre un tema o servicio.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Tipos de servicio al cliente - Más IP">
            <a:extLst>
              <a:ext uri="{FF2B5EF4-FFF2-40B4-BE49-F238E27FC236}">
                <a16:creationId xmlns:a16="http://schemas.microsoft.com/office/drawing/2014/main" id="{ADAD7275-4847-4B58-A4D5-EB1C0423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46" y="1873031"/>
            <a:ext cx="3844428" cy="25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60E108-39FB-4A2D-BA7B-5C794F9F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24" y="4273721"/>
            <a:ext cx="3241099" cy="21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9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038" y="537061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663328" y="1998701"/>
            <a:ext cx="45016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Tipos de servicios al cliente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B0463B-6E2F-4AD8-B12D-4F0C18393157}"/>
              </a:ext>
            </a:extLst>
          </p:cNvPr>
          <p:cNvSpPr txBox="1"/>
          <p:nvPr/>
        </p:nvSpPr>
        <p:spPr>
          <a:xfrm>
            <a:off x="663328" y="2736741"/>
            <a:ext cx="5090358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 Proactiva</a:t>
            </a: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L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trata de </a:t>
            </a:r>
            <a:r>
              <a:rPr lang="es-C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identificar y solucionar </a:t>
            </a: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problemas de los clientes antes de que se convierta en algo mayor.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3B440D-3AC9-4FCA-994C-A8A3DBAB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014" y="2266178"/>
            <a:ext cx="5308358" cy="35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867" y="476239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663328" y="1998701"/>
            <a:ext cx="45016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Tipos de servicios al cliente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B0463B-6E2F-4AD8-B12D-4F0C18393157}"/>
              </a:ext>
            </a:extLst>
          </p:cNvPr>
          <p:cNvSpPr txBox="1"/>
          <p:nvPr/>
        </p:nvSpPr>
        <p:spPr>
          <a:xfrm>
            <a:off x="663328" y="2736741"/>
            <a:ext cx="1084404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</a:t>
            </a: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Reactiva.</a:t>
            </a: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tipo de atención busca dar respuesta a la demanda del cliente.</a:t>
            </a:r>
          </a:p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cliente puede establecer este contacto a través de los distintos canales de la compañía.</a:t>
            </a:r>
          </a:p>
          <a:p>
            <a:pPr marL="342900" lvl="0" indent="-342900" algn="just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Todo personal debe estar capacitado para responder las necesidades del consumidor con calidad y eficiencia. </a:t>
            </a:r>
            <a:endParaRPr lang="es-CL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C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este cometido, las herramientas de automatización, significan una ayuda extraordinaria para brindar respuestas simples, acelerar los procesos de atención al cliente e incluso, cerrar ventas. 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2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731" y="535662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13EAA-74CC-4ED8-AC3C-06C0B52A9CD7}"/>
              </a:ext>
            </a:extLst>
          </p:cNvPr>
          <p:cNvSpPr txBox="1"/>
          <p:nvPr/>
        </p:nvSpPr>
        <p:spPr>
          <a:xfrm>
            <a:off x="840545" y="2061690"/>
            <a:ext cx="60983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Modelo de Thomas Kilmann: cinco formas de resolver un conflicto:</a:t>
            </a:r>
            <a:r>
              <a:rPr lang="es-C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Según Ken Thomas y Ralph Kilmann, ante la presencia de un escenario de conflictos con clientes u otro tipo de público que acude al servicio de farmacia el profesional que  atiende en el servicio puede utilizar 5 maneras distintas para manejar los conflictos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B57462-A31B-45F0-9E16-F7600FA5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48" y="2675865"/>
            <a:ext cx="4741275" cy="26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65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DA818C-4CDA-4927-85DF-9C2A8DBEBDCE}"/>
              </a:ext>
            </a:extLst>
          </p:cNvPr>
          <p:cNvSpPr txBox="1"/>
          <p:nvPr/>
        </p:nvSpPr>
        <p:spPr>
          <a:xfrm>
            <a:off x="815048" y="1851351"/>
            <a:ext cx="6098344" cy="499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L" sz="28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Estilo competitivo</a:t>
            </a:r>
            <a:r>
              <a:rPr lang="es-CL" sz="2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L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L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esta modalidad  el profesional que atiende tiene como objetivo imponer su opinión y hacer valer la posición de uno mismo.La persona  que lo utiliza  se aferra a sus criterios e intenta  ganar a toda costa en el tema que se trata intentando que su posición sea la más acertada y conveniente para todos.Mejor utilizarlo con moderación.</a:t>
            </a:r>
            <a:endParaRPr lang="es-CL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B75430-1C2B-42D0-BB84-7CB57190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98" y="2796613"/>
            <a:ext cx="4422548" cy="29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8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965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pic>
        <p:nvPicPr>
          <p:cNvPr id="3074" name="Picture 2" descr="de Conflictos">
            <a:extLst>
              <a:ext uri="{FF2B5EF4-FFF2-40B4-BE49-F238E27FC236}">
                <a16:creationId xmlns:a16="http://schemas.microsoft.com/office/drawing/2014/main" id="{1391068B-5053-43E8-9605-71B5E6C6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29" y="2679348"/>
            <a:ext cx="4851470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CDA818C-4CDA-4927-85DF-9C2A8DBEBDCE}"/>
              </a:ext>
            </a:extLst>
          </p:cNvPr>
          <p:cNvSpPr txBox="1"/>
          <p:nvPr/>
        </p:nvSpPr>
        <p:spPr>
          <a:xfrm>
            <a:off x="815048" y="1851351"/>
            <a:ext cx="6098344" cy="4892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CL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Estilo complaciente:</a:t>
            </a:r>
          </a:p>
          <a:p>
            <a:pPr algn="just" fontAlgn="base"/>
            <a:endParaRPr lang="es-CL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esta modalidad se está </a:t>
            </a:r>
            <a:r>
              <a:rPr lang="es-CL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pendiente de los problemas y preocupaciones de los demás que de nuestros propios intereses. Y como resultado, nos acomodamos y cedemos.</a:t>
            </a:r>
            <a:r>
              <a:rPr lang="es-C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este tipo de actuar l</a:t>
            </a:r>
            <a:r>
              <a:rPr lang="es-CL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relación entre las partes es sumamente importante, por deferencia, por aprecio, generosidad, obediencia, por evitar un daño mayor, porque la otra parte está en plan intransigente, etc.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1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777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pic>
        <p:nvPicPr>
          <p:cNvPr id="2050" name="Picture 2" descr="manejar inteligentemente los conflictos ...">
            <a:extLst>
              <a:ext uri="{FF2B5EF4-FFF2-40B4-BE49-F238E27FC236}">
                <a16:creationId xmlns:a16="http://schemas.microsoft.com/office/drawing/2014/main" id="{03AEF338-6797-489D-B116-48A8642A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40" y="2629454"/>
            <a:ext cx="4105448" cy="27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E86DFF-D130-46E6-8A52-381E069FE8BD}"/>
              </a:ext>
            </a:extLst>
          </p:cNvPr>
          <p:cNvSpPr txBox="1"/>
          <p:nvPr/>
        </p:nvSpPr>
        <p:spPr>
          <a:xfrm>
            <a:off x="924951" y="1979511"/>
            <a:ext cx="60983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sz="2800" b="1" dirty="0">
                <a:solidFill>
                  <a:schemeClr val="accent2">
                    <a:lumMod val="50000"/>
                  </a:schemeClr>
                </a:solidFill>
              </a:rPr>
              <a:t>Estilo Evasivo:</a:t>
            </a:r>
          </a:p>
          <a:p>
            <a:endParaRPr lang="es-CL" dirty="0"/>
          </a:p>
          <a:p>
            <a:pPr algn="just"/>
            <a:r>
              <a:rPr lang="es-CL" sz="2400" dirty="0"/>
              <a:t>Consiste en actuar de forma esquiva y no afrontar el conflicto.Actuamos de forma evasiva cuando consideramos que no es el momento ni el lugar adecuado para tratar el conflicto.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Cuando esto sucede, lo aplazamos, damos un rodeo o ponemos cualquier pretexto para evitarlo. Los asuntos incómodos y embarazosos también son firmes candidatos a ser aplazados.</a:t>
            </a:r>
          </a:p>
        </p:txBody>
      </p:sp>
    </p:spTree>
    <p:extLst>
      <p:ext uri="{BB962C8B-B14F-4D97-AF65-F5344CB8AC3E}">
        <p14:creationId xmlns:p14="http://schemas.microsoft.com/office/powerpoint/2010/main" val="392217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476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pic>
        <p:nvPicPr>
          <p:cNvPr id="5122" name="Picture 2" descr="Cómo tratar con un cliente difícil o ...">
            <a:extLst>
              <a:ext uri="{FF2B5EF4-FFF2-40B4-BE49-F238E27FC236}">
                <a16:creationId xmlns:a16="http://schemas.microsoft.com/office/drawing/2014/main" id="{73B32A29-7187-49A6-9000-58FCA468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52" y="2384481"/>
            <a:ext cx="5370561" cy="35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0BF120-DA62-44EF-A890-E18AA6F05521}"/>
              </a:ext>
            </a:extLst>
          </p:cNvPr>
          <p:cNvSpPr txBox="1"/>
          <p:nvPr/>
        </p:nvSpPr>
        <p:spPr>
          <a:xfrm>
            <a:off x="440787" y="2047755"/>
            <a:ext cx="56552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Estilo Colaborador:</a:t>
            </a:r>
          </a:p>
          <a:p>
            <a:endParaRPr lang="es-CL" sz="1800" b="1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kern="1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esta forma de manejar los conflictos se procura dar con una solución que satisfaga a todas las partes implicadas.</a:t>
            </a:r>
          </a:p>
          <a:p>
            <a:pPr algn="just"/>
            <a:endParaRPr lang="es-CL" sz="1800" kern="100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kern="1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caracteriza por generar intercambios con una comunicación activa, aportando  información para conocer cada punto de vista y que todos tengan la oportunidad de defender su razonamiento. </a:t>
            </a:r>
          </a:p>
          <a:p>
            <a:pPr algn="just"/>
            <a:endParaRPr lang="es-CL" kern="1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1800" kern="1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el estilo preferido cuando ambas partes quieren conservar en buen estado su relación; y también para los casos en los que hay  tiempo de sobra  para encontrar una solución en la que todos ganen.</a:t>
            </a:r>
            <a:endParaRPr lang="es-CL" sz="1800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671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476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pic>
        <p:nvPicPr>
          <p:cNvPr id="6146" name="Picture 2" descr="Defensor del cliente: ¿Por qué las ...">
            <a:extLst>
              <a:ext uri="{FF2B5EF4-FFF2-40B4-BE49-F238E27FC236}">
                <a16:creationId xmlns:a16="http://schemas.microsoft.com/office/drawing/2014/main" id="{F784F7AF-E74C-4E74-8A31-54CA38A5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7034"/>
            <a:ext cx="4940984" cy="27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283871-6167-4596-A34F-4C253FAF63FF}"/>
              </a:ext>
            </a:extLst>
          </p:cNvPr>
          <p:cNvSpPr txBox="1"/>
          <p:nvPr/>
        </p:nvSpPr>
        <p:spPr>
          <a:xfrm>
            <a:off x="703384" y="2127841"/>
            <a:ext cx="4797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Estilo Comprometido</a:t>
            </a:r>
            <a:r>
              <a:rPr lang="es-CL" sz="20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CL" b="1" kern="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000" kern="1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medio camino entre el estilo complaciente y competitivo, pero no tan colaborador como el anterior. </a:t>
            </a:r>
          </a:p>
          <a:p>
            <a:pPr algn="just"/>
            <a:endParaRPr lang="es-CL" sz="2000" kern="1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000" kern="1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concepto podría ser «ni para ti, ni para mí». </a:t>
            </a:r>
          </a:p>
          <a:p>
            <a:pPr algn="just"/>
            <a:endParaRPr lang="es-CL" sz="2000" kern="1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000" kern="1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utilizamos para llegar  a una solución intermedia en la que todos han cedido un poco. En principio no es la que hubieras deseado, pero es una solución aceptable que te puede valer.</a:t>
            </a:r>
            <a:endParaRPr lang="es-CL" sz="2000" kern="10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2709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476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35E340-07FC-4295-AB5A-5B835A5ED8CB}"/>
              </a:ext>
            </a:extLst>
          </p:cNvPr>
          <p:cNvSpPr txBox="1"/>
          <p:nvPr/>
        </p:nvSpPr>
        <p:spPr>
          <a:xfrm>
            <a:off x="3175781" y="1781010"/>
            <a:ext cx="6038557" cy="3737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Detección de necesidades del cliente en farmacia.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DC5E1A-C4E5-4068-A1E1-E1430C52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95" y="2775768"/>
            <a:ext cx="9400890" cy="30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C415E0-4DE1-4643-BF06-6065C73150EF}"/>
              </a:ext>
            </a:extLst>
          </p:cNvPr>
          <p:cNvSpPr txBox="1"/>
          <p:nvPr/>
        </p:nvSpPr>
        <p:spPr>
          <a:xfrm>
            <a:off x="761802" y="1985234"/>
            <a:ext cx="67784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2800" b="1" dirty="0"/>
              <a:t>RESULTADOS DE APRENDIZAJE:</a:t>
            </a:r>
          </a:p>
          <a:p>
            <a:endParaRPr lang="es-ES" sz="2800" dirty="0"/>
          </a:p>
          <a:p>
            <a:endParaRPr lang="es-ES" sz="28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Diferenciar los tipos de clientes en el proceso de atención y dispensación de medicamentos.</a:t>
            </a:r>
            <a:endParaRPr lang="es-CL" sz="2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Identificar técnicas de comunicación y marketig aplicables a la atención de un cliente en un servicio de farmacia.</a:t>
            </a:r>
            <a:endParaRPr lang="es-CL" sz="2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09D8FC-85E9-4E8A-9486-A1BFE293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463" y="3027712"/>
            <a:ext cx="3861357" cy="21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236" y="481029"/>
            <a:ext cx="4583921" cy="1029738"/>
          </a:xfrm>
        </p:spPr>
        <p:txBody>
          <a:bodyPr>
            <a:normAutofit/>
          </a:bodyPr>
          <a:lstStyle/>
          <a:p>
            <a:r>
              <a:rPr lang="es-ES" sz="4000" dirty="0"/>
              <a:t>   TIPOS DE CLIENTES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939090-9421-4D34-AD94-95A2D7D054E5}"/>
              </a:ext>
            </a:extLst>
          </p:cNvPr>
          <p:cNvSpPr txBox="1"/>
          <p:nvPr/>
        </p:nvSpPr>
        <p:spPr>
          <a:xfrm>
            <a:off x="896814" y="1807130"/>
            <a:ext cx="9822767" cy="475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Cliente</a:t>
            </a:r>
            <a:r>
              <a:rPr lang="es-CL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agresivo</a:t>
            </a: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    gusta    mostrar    su  disconformidad  en  público.  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Se  crece  ante  la  mirada  de  otros  clientes. 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Se   cree   con   derecho   a  menospreciar a su interlocutor.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Siempre  espera  salirse  con  la  suya.Muestra su descontento ante la  mínima  ocasión  que  se  le presente.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Cliente</a:t>
            </a:r>
            <a:r>
              <a:rPr lang="es-CL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exigente:  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Pone a prueba la profesionalidad de quién lo atiende.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Exige lo que cree que le corresponde por derecho.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Puede generar mucha tensión en el desarrollo de una tare a si el personal no está bien preparado en su trabajo.</a:t>
            </a:r>
          </a:p>
          <a:p>
            <a:pPr lvl="0" algn="just"/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Cliente</a:t>
            </a:r>
            <a:r>
              <a:rPr lang="es-CL" sz="1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pasivo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Es el más difícil de tratar ya que no aporta mucha información sobre el servicio recibido.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 un cliente indeciso, silencioso,  controlador, normativo y  desconfiado.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El seguimiento de sus quejas no es tan objetivo como  el del  cliente agresivo.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9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476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3BF040-F1ED-4DD9-BAFB-F0A1AAF8FC3E}"/>
              </a:ext>
            </a:extLst>
          </p:cNvPr>
          <p:cNvSpPr txBox="1"/>
          <p:nvPr/>
        </p:nvSpPr>
        <p:spPr>
          <a:xfrm>
            <a:off x="995288" y="1927391"/>
            <a:ext cx="10258865" cy="4610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algn="just" fontAlgn="base">
              <a:lnSpc>
                <a:spcPct val="150000"/>
              </a:lnSpc>
              <a:spcBef>
                <a:spcPts val="550"/>
              </a:spcBef>
              <a:spcAft>
                <a:spcPts val="900"/>
              </a:spcAft>
            </a:pPr>
            <a:r>
              <a:rPr lang="es-ES_tradnl" sz="1800" b="1" i="0" u="none" strike="noStrike" dirty="0">
                <a:solidFill>
                  <a:srgbClr val="1F3864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¿Cómo adelantarse  a un reclamo o conflicto que puede generar un  cliente difícil?   </a:t>
            </a:r>
            <a:endParaRPr lang="es-CL" sz="800" b="1" i="1" u="sng" dirty="0">
              <a:effectLst/>
              <a:uFill>
                <a:solidFill>
                  <a:srgbClr val="000000"/>
                </a:solidFill>
              </a:u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Conocer el mercado objetivo.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Generar valor.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Mantener y superar el estándar.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Facilitar el acceso.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Atención al precio.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algn="just" fontAlgn="base">
              <a:lnSpc>
                <a:spcPct val="150000"/>
              </a:lnSpc>
              <a:spcBef>
                <a:spcPts val="550"/>
              </a:spcBef>
              <a:spcAft>
                <a:spcPts val="900"/>
              </a:spcAft>
            </a:pPr>
            <a:r>
              <a:rPr lang="es-ES_tradnl" sz="1800" b="1" i="0" u="none" strike="noStrike" dirty="0">
                <a:solidFill>
                  <a:srgbClr val="1F3864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¿Cómo actuar y que medidas tomar ante un conflicto generado por  un  cliente difícil?   </a:t>
            </a:r>
            <a:endParaRPr lang="es-CL" sz="800" b="1" i="1" u="sng" dirty="0">
              <a:effectLst/>
              <a:uFill>
                <a:solidFill>
                  <a:srgbClr val="000000"/>
                </a:solidFill>
              </a:u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Cuidar la comunicación no verbal.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Escuchar activamente.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Admitir el error y pedir disculpas.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Buscar  una solución satisfactoria.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Documentar el incidente.</a:t>
            </a:r>
            <a:endParaRPr lang="es-CL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5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15" y="525334"/>
            <a:ext cx="8973041" cy="92737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PROCESO DE DISPENSACIÓN DE MEDICAMENTOS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9DB133-3C64-452A-99F4-47C7867527F6}"/>
              </a:ext>
            </a:extLst>
          </p:cNvPr>
          <p:cNvSpPr txBox="1"/>
          <p:nvPr/>
        </p:nvSpPr>
        <p:spPr>
          <a:xfrm>
            <a:off x="1096592" y="1978045"/>
            <a:ext cx="95976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comprende por </a:t>
            </a:r>
            <a:r>
              <a:rPr lang="es-CL" sz="20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Dispensació</a:t>
            </a:r>
            <a:r>
              <a:rPr lang="es-CL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s-C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al procedimiento en el cual la persona usuaria cliente o paciente) adquiere el </a:t>
            </a:r>
            <a:r>
              <a:rPr lang="es-CL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medicamento</a:t>
            </a:r>
            <a:r>
              <a:rPr lang="es-C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que le propone un profesional sanitario.</a:t>
            </a:r>
          </a:p>
          <a:p>
            <a:pPr algn="just"/>
            <a:endParaRPr lang="es-CL" sz="2000" kern="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diferencia entre la dispensación activa y la dispensación pasiva, o la simple venta de un producto que ha sido directamente solicitado por el usuario es que en la dispensación activa el profesional de farmacia</a:t>
            </a:r>
            <a:r>
              <a:rPr lang="es-CL" sz="2000" kern="100" dirty="0">
                <a:solidFill>
                  <a:srgbClr val="000000"/>
                </a:solidFill>
                <a:effectLst/>
                <a:latin typeface="NexusSansPr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debe asegurase de que el paciente tiene y entiende la información necesaria para utilizar el medicamento que se le entrega de manera segura y eficaz.</a:t>
            </a:r>
          </a:p>
          <a:p>
            <a:pPr algn="just"/>
            <a:endParaRPr lang="es-CL" sz="2000" kern="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L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calidad del servicio farmacéutico radica en la manera de resolver la dispensación activa, teniendo en cuenta que el farmacéutico, a menudo, dispone de un tiempo limitado por paciente y que la información que tiene en su poder sobre él es aún más escueta y de fiabilidad muy variable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2954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15" y="525334"/>
            <a:ext cx="8973041" cy="92737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PROCESO DE DISPENSACIÓN DE MEDICAMENTOS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15722F-9F05-4365-BA3F-B3BFF8E8E860}"/>
              </a:ext>
            </a:extLst>
          </p:cNvPr>
          <p:cNvSpPr txBox="1"/>
          <p:nvPr/>
        </p:nvSpPr>
        <p:spPr>
          <a:xfrm>
            <a:off x="1408915" y="2098622"/>
            <a:ext cx="9423208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</a:pPr>
            <a:r>
              <a:rPr lang="es-C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Hay diferentes maneras de llegar a la dispensación activa cuando un paciente acude a la farmacia:</a:t>
            </a:r>
          </a:p>
          <a:p>
            <a:pPr algn="just">
              <a:lnSpc>
                <a:spcPts val="2250"/>
              </a:lnSpc>
            </a:pPr>
            <a:endParaRPr lang="es-CL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</a:pP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La consulta sobre un medicamento.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La solicitud de un medicamento sin receta (automedicación).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La entrega de una receta con la prescripción médica.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CL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La indicación farmacéutica como resultado de una consulta de problema de salud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86796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915" y="525334"/>
            <a:ext cx="8973041" cy="92737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PROCESO DE DISPENSACIÓN DE MEDICAMENTOS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A3EC70-EA4A-45C9-9CF1-12BF7FA4A95E}"/>
              </a:ext>
            </a:extLst>
          </p:cNvPr>
          <p:cNvSpPr txBox="1"/>
          <p:nvPr/>
        </p:nvSpPr>
        <p:spPr>
          <a:xfrm>
            <a:off x="1192237" y="1978045"/>
            <a:ext cx="9907172" cy="4111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Dentro de las recomendaciones que deben ofrecerse al paciente al dispensar algunas especialidades farmacéuticas debe informarse</a:t>
            </a:r>
            <a:r>
              <a:rPr lang="es-CL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CL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Jarabes y suspensiones orales: Se recomienda agitar durante 30 segundos antes de la adminitración al paciente.</a:t>
            </a:r>
            <a:endParaRPr lang="es-CL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Emulsiones orales e inyectables (insulinas subcutáneas):se debe agitar durante 30 segundos antes de la adminitración al paciente.</a:t>
            </a:r>
            <a:endParaRPr lang="es-CL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Grageas (comprimidos con recubrimiento entérico):no dividir el comprimido ya que pierde la protección de la cubierta.</a:t>
            </a:r>
            <a:endParaRPr lang="es-CL" sz="2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Cartuchos presurizados (puff): evitar puncionarlos o acercarlos a fuentes de calor.</a:t>
            </a:r>
            <a:endParaRPr lang="es-CL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Viales y frascos ampollas: deben manipularse en espacio aséptico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09275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28" y="535662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362B6A-AE7C-4A56-8B90-7D564DC32683}"/>
              </a:ext>
            </a:extLst>
          </p:cNvPr>
          <p:cNvSpPr txBox="1"/>
          <p:nvPr/>
        </p:nvSpPr>
        <p:spPr>
          <a:xfrm>
            <a:off x="914401" y="2147182"/>
            <a:ext cx="98051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proceso de atención a un cliente dentro del ámbito de un servicio farmacéutico va mucho más allá de una simple dispensación,en todos los casos de requiere un tratamiento empático y la capacidad de  resolver de forma oportuna diversas situaciones imprevistas que se puedan presentar para poder lograr un servicio de excelencia.</a:t>
            </a:r>
            <a:endParaRPr lang="es-C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19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28" y="535662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759657" y="1803114"/>
            <a:ext cx="44875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Cultura y calidad del servicio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EF039-4B83-4C19-9FE9-CEFA93D2347C}"/>
              </a:ext>
            </a:extLst>
          </p:cNvPr>
          <p:cNvSpPr txBox="1"/>
          <p:nvPr/>
        </p:nvSpPr>
        <p:spPr>
          <a:xfrm>
            <a:off x="837027" y="2338776"/>
            <a:ext cx="10517943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organización vista como un sistema social que funciona y permanece en el tiempo, se fortalece cuando las personas orientan su acción al fin común por medio del esfuerzo conjunto y del trabajo individual y colectivo.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Cada organización construye parámetros que orientan el comportamiento de la persona.Los aprende en el proceso de inducción, observación e imitación; esta última juega un papel importante en razón a que debe apropiarlos y asumirlos en su proceso de interacción,se espera que actúe de manera similar a los compañeros en aspectos formales e informales de la dinámica organizacional.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58866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28" y="535662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837027" y="1777428"/>
            <a:ext cx="44875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Cultura y calidad del servicio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EEF039-4B83-4C19-9FE9-CEFA93D2347C}"/>
              </a:ext>
            </a:extLst>
          </p:cNvPr>
          <p:cNvSpPr txBox="1"/>
          <p:nvPr/>
        </p:nvSpPr>
        <p:spPr>
          <a:xfrm>
            <a:off x="837027" y="2338776"/>
            <a:ext cx="6140548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Estrategia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un conjunto de decisiones que toman los directivos de las organizaciones sobre los </a:t>
            </a:r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objetivos y metas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alcanzar, tienendo en cuenta los recursos disponibles y la </a:t>
            </a:r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influencia del entorno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sobre la consecución de estos objetivos.Se pueden identificar situaciones </a:t>
            </a:r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internas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(fortalezas y debilidades) y </a:t>
            </a:r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externas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(amenazas y oportunidades) que  pueden actuar sobre estas decisiones</a:t>
            </a:r>
            <a:endParaRPr lang="es-CL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6A75FF-466B-4FBB-913B-510CF08D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47" y="2634168"/>
            <a:ext cx="4233450" cy="28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5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595" y="39872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764346" y="1897008"/>
            <a:ext cx="44875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Cultura y calidad del servicio</a:t>
            </a:r>
            <a:r>
              <a:rPr lang="es-CL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L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7BAC654-BE31-42F9-B0B2-AE3AC9E98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268096"/>
              </p:ext>
            </p:extLst>
          </p:nvPr>
        </p:nvGraphicFramePr>
        <p:xfrm>
          <a:off x="2683238" y="2526564"/>
          <a:ext cx="7121943" cy="393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40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05" y="472844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663327" y="1998701"/>
            <a:ext cx="735525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kern="100" dirty="0">
                <a:latin typeface="Arial" panose="020B0604020202020204" pitchFamily="34" charset="0"/>
              </a:rPr>
              <a:t> </a:t>
            </a:r>
            <a:r>
              <a:rPr lang="es-CL" sz="2400" b="1" kern="100" dirty="0">
                <a:latin typeface="Arial" panose="020B0604020202020204" pitchFamily="34" charset="0"/>
              </a:rPr>
              <a:t>Análisis del entorno en una ORGANIZACIÓN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318BEC-B11B-4C85-A50A-08F2BF42AFD9}"/>
              </a:ext>
            </a:extLst>
          </p:cNvPr>
          <p:cNvSpPr txBox="1"/>
          <p:nvPr/>
        </p:nvSpPr>
        <p:spPr>
          <a:xfrm>
            <a:off x="663326" y="2729950"/>
            <a:ext cx="10942519" cy="318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900"/>
              </a:spcAft>
            </a:pP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estudio de la clientela potencial, el primer elemento a considerar es el estudio de la población que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 en la zona en que se encuentra ubicada la farmacia,puesto que nos ayudará a centrarnos en </a:t>
            </a:r>
            <a:r>
              <a:rPr lang="es-CL" sz="2400" kern="100" spc="-2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L" sz="2400" kern="1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tipología</a:t>
            </a:r>
            <a:r>
              <a:rPr lang="es-CL" sz="2400" kern="1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productos</a:t>
            </a:r>
            <a:r>
              <a:rPr lang="es-CL" sz="2400" kern="1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hemos</a:t>
            </a:r>
            <a:r>
              <a:rPr lang="es-CL" sz="2400" kern="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L" sz="2400" kern="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ofertar.Se</a:t>
            </a:r>
            <a:r>
              <a:rPr lang="es-CL" sz="2400" kern="1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analizarán</a:t>
            </a:r>
            <a:r>
              <a:rPr lang="es-CL" sz="2400" kern="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aspectos como los</a:t>
            </a:r>
            <a:r>
              <a:rPr lang="es-CL" sz="2400" kern="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siguientes:</a:t>
            </a:r>
            <a:endParaRPr lang="es-CL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100"/>
              <a:buFont typeface="Symbol" panose="05050102010706020507" pitchFamily="18" charset="2"/>
              <a:buChar char=""/>
              <a:tabLst>
                <a:tab pos="984250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Edad</a:t>
            </a:r>
            <a:r>
              <a:rPr lang="es-ES" sz="1800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(población</a:t>
            </a:r>
            <a:r>
              <a:rPr lang="es-ES" sz="18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infantil,</a:t>
            </a:r>
            <a:r>
              <a:rPr lang="es-ES" sz="18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juvenil,</a:t>
            </a:r>
            <a:r>
              <a:rPr lang="es-ES" sz="18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ancianos).</a:t>
            </a:r>
            <a:endParaRPr lang="es-CL" sz="18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Symbol" panose="05050102010706020507" pitchFamily="18" charset="2"/>
              <a:buChar char=""/>
              <a:tabLst>
                <a:tab pos="984250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Poder</a:t>
            </a:r>
            <a:r>
              <a:rPr lang="es-ES" sz="18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adquisitivo.</a:t>
            </a:r>
            <a:endParaRPr lang="es-CL" sz="18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Symbol" panose="05050102010706020507" pitchFamily="18" charset="2"/>
              <a:buChar char=""/>
              <a:tabLst>
                <a:tab pos="984250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Clase</a:t>
            </a:r>
            <a:r>
              <a:rPr lang="es-ES" sz="18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social.</a:t>
            </a:r>
            <a:endParaRPr lang="es-CL" sz="18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Symbol" panose="05050102010706020507" pitchFamily="18" charset="2"/>
              <a:buChar char=""/>
              <a:tabLst>
                <a:tab pos="984250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Hábitos de</a:t>
            </a:r>
            <a:r>
              <a:rPr lang="es-ES" sz="18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compra.</a:t>
            </a:r>
            <a:endParaRPr lang="es-CL" sz="18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11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984250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Tipología</a:t>
            </a:r>
            <a:r>
              <a:rPr lang="es-ES" sz="1800" spc="-2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del</a:t>
            </a:r>
            <a:r>
              <a:rPr lang="es-ES" sz="18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cliente</a:t>
            </a:r>
            <a:r>
              <a:rPr lang="es-ES" sz="18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(cliente de</a:t>
            </a:r>
            <a:r>
              <a:rPr lang="es-ES" sz="18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paso,</a:t>
            </a:r>
            <a:r>
              <a:rPr lang="es-ES" sz="1800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cliente</a:t>
            </a:r>
            <a:r>
              <a:rPr lang="es-ES" sz="1800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18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la</a:t>
            </a:r>
            <a:r>
              <a:rPr lang="es-ES" sz="18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zona).</a:t>
            </a:r>
            <a:endParaRPr lang="es-CL" sz="18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65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038" y="375320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663326" y="1803114"/>
            <a:ext cx="735525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kern="100" dirty="0">
                <a:latin typeface="Arial" panose="020B0604020202020204" pitchFamily="34" charset="0"/>
              </a:rPr>
              <a:t> </a:t>
            </a:r>
            <a:r>
              <a:rPr lang="es-CL" sz="2400" b="1" kern="100" dirty="0">
                <a:latin typeface="Arial" panose="020B0604020202020204" pitchFamily="34" charset="0"/>
              </a:rPr>
              <a:t>Análisis del entorno en una ORGANIZACIÓN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318BEC-B11B-4C85-A50A-08F2BF42AFD9}"/>
              </a:ext>
            </a:extLst>
          </p:cNvPr>
          <p:cNvSpPr txBox="1"/>
          <p:nvPr/>
        </p:nvSpPr>
        <p:spPr>
          <a:xfrm>
            <a:off x="663326" y="2729950"/>
            <a:ext cx="10942519" cy="389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900"/>
              </a:spcAft>
            </a:pPr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Estudio del entorno institucional,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corresponden a los servicios que se encuentren cercanos a la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ubicación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farmacia.Las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cercanas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influyen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dispensación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L" sz="2400" kern="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medicamentos:</a:t>
            </a:r>
            <a:endParaRPr lang="es-CL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Centros</a:t>
            </a:r>
            <a:r>
              <a:rPr lang="es-ES" sz="2400" spc="-3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médicos,</a:t>
            </a:r>
            <a:r>
              <a:rPr lang="es-ES" sz="2400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dispensarios,</a:t>
            </a:r>
            <a:r>
              <a:rPr lang="es-ES" sz="24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consultas</a:t>
            </a:r>
            <a:r>
              <a:rPr lang="es-ES" sz="2400" spc="-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privadas.</a:t>
            </a:r>
            <a:endParaRPr lang="es-CL" sz="24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Guarderías,</a:t>
            </a:r>
            <a:r>
              <a:rPr lang="es-ES" sz="24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colegios,</a:t>
            </a:r>
            <a:r>
              <a:rPr lang="es-ES" sz="24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institutos.</a:t>
            </a:r>
            <a:endParaRPr lang="es-CL" sz="24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Empresas,</a:t>
            </a:r>
            <a:r>
              <a:rPr lang="es-ES" sz="2400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oficinas,</a:t>
            </a:r>
            <a:r>
              <a:rPr lang="es-ES" sz="24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etc.</a:t>
            </a:r>
            <a:endParaRPr lang="es-CL" sz="24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Bancos,</a:t>
            </a:r>
            <a:r>
              <a:rPr lang="es-ES" sz="2400" spc="-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cajas.</a:t>
            </a:r>
            <a:endParaRPr lang="es-CL" sz="24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Bares,</a:t>
            </a:r>
            <a:r>
              <a:rPr lang="es-ES" sz="24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restaurantes.</a:t>
            </a:r>
            <a:endParaRPr lang="es-CL" sz="24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"/>
              <a:tabLst>
                <a:tab pos="53467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Paradas</a:t>
            </a:r>
            <a:r>
              <a:rPr lang="es-ES" sz="2400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</a:t>
            </a:r>
            <a:r>
              <a:rPr lang="es-ES" sz="2400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metro/autobús/tren.</a:t>
            </a:r>
            <a:endParaRPr lang="es-CL" sz="24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just" fontAlgn="base">
              <a:lnSpc>
                <a:spcPct val="107000"/>
              </a:lnSpc>
              <a:spcAft>
                <a:spcPts val="900"/>
              </a:spcAft>
            </a:pPr>
            <a:endParaRPr lang="es-CL" sz="1800" dirty="0">
              <a:effectLst/>
              <a:latin typeface="Tahom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335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038" y="506538"/>
            <a:ext cx="4583921" cy="927377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 ATENCIÓN AL CLIENTE</a:t>
            </a:r>
            <a:endParaRPr lang="es-CL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1C1AEB-C53B-4CEB-A9C9-57B6AA5F01FB}"/>
              </a:ext>
            </a:extLst>
          </p:cNvPr>
          <p:cNvSpPr txBox="1"/>
          <p:nvPr/>
        </p:nvSpPr>
        <p:spPr>
          <a:xfrm>
            <a:off x="663328" y="1998701"/>
            <a:ext cx="45016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Tipos de servicios al cliente</a:t>
            </a:r>
            <a:endParaRPr lang="es-CL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B0463B-6E2F-4AD8-B12D-4F0C18393157}"/>
              </a:ext>
            </a:extLst>
          </p:cNvPr>
          <p:cNvSpPr txBox="1"/>
          <p:nvPr/>
        </p:nvSpPr>
        <p:spPr>
          <a:xfrm>
            <a:off x="564853" y="2858689"/>
            <a:ext cx="4991885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</a:t>
            </a:r>
            <a:r>
              <a:rPr lang="es-C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C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presencial.</a:t>
            </a:r>
          </a:p>
          <a:p>
            <a:pPr lvl="0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s-CL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El tipo de servicio al cliente presencial es el más tradicional y el más frecuentemente otorgado.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47E9B6-EC07-4214-B8C1-271DCD92B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14" y="1940453"/>
            <a:ext cx="5400799" cy="35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8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1759</Words>
  <Application>Microsoft Office PowerPoint</Application>
  <PresentationFormat>Panorámica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NexusSansPro</vt:lpstr>
      <vt:lpstr>Open Sans</vt:lpstr>
      <vt:lpstr>Symbol</vt:lpstr>
      <vt:lpstr>Tahoma</vt:lpstr>
      <vt:lpstr>Times New Roman</vt:lpstr>
      <vt:lpstr>Trebuchet MS</vt:lpstr>
      <vt:lpstr>Wingdings</vt:lpstr>
      <vt:lpstr>Tema de Office</vt:lpstr>
      <vt:lpstr>CLASE 4 MODULO II HABILIDADES DE ATENCIÓN AL CLIENTE Y VENTAS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ATENCIÓN AL CLIENTE</vt:lpstr>
      <vt:lpstr>   TIPOS DE CLIENTES</vt:lpstr>
      <vt:lpstr> ATENCIÓN AL CLIENTE</vt:lpstr>
      <vt:lpstr>PROCESO DE DISPENSACIÓN DE MEDICAMENTOS</vt:lpstr>
      <vt:lpstr>PROCESO DE DISPENSACIÓN DE MEDICAMENTOS</vt:lpstr>
      <vt:lpstr>PROCESO DE DISPENSACIÓN DE MEDICAMENTOS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89</cp:revision>
  <dcterms:created xsi:type="dcterms:W3CDTF">2024-05-08T16:25:42Z</dcterms:created>
  <dcterms:modified xsi:type="dcterms:W3CDTF">2024-05-25T16:43:17Z</dcterms:modified>
</cp:coreProperties>
</file>