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7" r:id="rId12"/>
    <p:sldId id="266" r:id="rId13"/>
    <p:sldId id="268" r:id="rId14"/>
    <p:sldId id="269" r:id="rId15"/>
    <p:sldId id="270" r:id="rId16"/>
    <p:sldId id="275" r:id="rId17"/>
    <p:sldId id="278" r:id="rId18"/>
    <p:sldId id="279" r:id="rId19"/>
    <p:sldId id="271" r:id="rId20"/>
    <p:sldId id="272" r:id="rId21"/>
    <p:sldId id="276" r:id="rId22"/>
    <p:sldId id="277" r:id="rId23"/>
    <p:sldId id="273" r:id="rId24"/>
    <p:sldId id="274"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F5B6C-14A1-4133-8354-0382BBAF4B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7359623-9FD0-45C1-90E2-28AD22E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BA90181-5628-4EC3-AED2-8CB781600498}"/>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5" name="Marcador de pie de página 4">
            <a:extLst>
              <a:ext uri="{FF2B5EF4-FFF2-40B4-BE49-F238E27FC236}">
                <a16:creationId xmlns:a16="http://schemas.microsoft.com/office/drawing/2014/main" id="{66A4CCE4-14B3-469A-8D47-953BC2C3D7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72476A-6A87-4CDE-9797-9F72B6973BD1}"/>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072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1DCA8-B490-4287-AA8A-4B9139F4F56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7CA075B-4A6B-4AF1-A4CE-E5FBDE3AD0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6DE35D-D41B-40E4-90B9-6AB780C8B144}"/>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5" name="Marcador de pie de página 4">
            <a:extLst>
              <a:ext uri="{FF2B5EF4-FFF2-40B4-BE49-F238E27FC236}">
                <a16:creationId xmlns:a16="http://schemas.microsoft.com/office/drawing/2014/main" id="{E787139A-3DC5-490C-A6FF-17C0EEA92D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B927D0-CC23-40FA-8472-E2D02916FF36}"/>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7246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A95206-95D4-4482-A59F-DDF41DF7D8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1D83171-0EE8-437D-8065-BC228D652A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B94A65-E3FF-4275-86CB-0B9D10C0C88B}"/>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5" name="Marcador de pie de página 4">
            <a:extLst>
              <a:ext uri="{FF2B5EF4-FFF2-40B4-BE49-F238E27FC236}">
                <a16:creationId xmlns:a16="http://schemas.microsoft.com/office/drawing/2014/main" id="{DB158FB0-443A-4D95-B462-ED23B1306A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F969EB-1EFE-4CB9-BA17-1E6ED50DC2AF}"/>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40367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FD4A5-D7DC-4339-B41D-7466176152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D437659-BD8E-4BAA-B7A4-C9D211475C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45CC9FF-7ED6-437E-81B4-26B27B8E01BB}"/>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5" name="Marcador de pie de página 4">
            <a:extLst>
              <a:ext uri="{FF2B5EF4-FFF2-40B4-BE49-F238E27FC236}">
                <a16:creationId xmlns:a16="http://schemas.microsoft.com/office/drawing/2014/main" id="{B629F18E-CAA2-45A5-80B2-92D90E512C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D9F3E6-DB97-4F51-A60B-8AB994473DF0}"/>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88719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CF72C-1C1D-4F2C-93A6-A436D36944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D6A860-3B9A-460E-A3B9-4297E242A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9DA3EE-2492-40F1-9900-E4A7DC8C8A91}"/>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5" name="Marcador de pie de página 4">
            <a:extLst>
              <a:ext uri="{FF2B5EF4-FFF2-40B4-BE49-F238E27FC236}">
                <a16:creationId xmlns:a16="http://schemas.microsoft.com/office/drawing/2014/main" id="{8108ADAB-2652-4D80-A02C-A7658EB241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BDACD3-FE7E-43B4-A6D3-173E41FF49D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35382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C41E-0305-4F8C-827B-DAFB21A8DB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4406B8-8566-4705-88D8-596711D1E7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4F55B1D-7186-4A34-ABBD-D0C2029CBB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57E482F-57E1-459E-A831-7B3EF64E2D8B}"/>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6" name="Marcador de pie de página 5">
            <a:extLst>
              <a:ext uri="{FF2B5EF4-FFF2-40B4-BE49-F238E27FC236}">
                <a16:creationId xmlns:a16="http://schemas.microsoft.com/office/drawing/2014/main" id="{B837B1CB-1ED5-47DD-A479-051F69ECBCB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1159936-088A-4B72-83F5-0096EFE5284A}"/>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3402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544A3-4048-461F-8910-B5087084BF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2601111-345C-4818-A8A7-6D2C2102E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484D4F-92AB-43B6-975A-882EC5006F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9612557-3B49-4C2C-A161-AADDCE8A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1FBCEE-4D54-44AF-8E2B-AB23150772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61CFCCA-B884-446C-B820-E006B939CEB9}"/>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8" name="Marcador de pie de página 7">
            <a:extLst>
              <a:ext uri="{FF2B5EF4-FFF2-40B4-BE49-F238E27FC236}">
                <a16:creationId xmlns:a16="http://schemas.microsoft.com/office/drawing/2014/main" id="{AEB3E3F1-2CCC-44FE-866B-22751E0D1F9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4F1437B-33E5-46AD-B8EF-885A6409E24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4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D22F6-C88C-4899-8893-A7E8BDCF1C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808849C-079E-439D-8F98-55D016C22381}"/>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4" name="Marcador de pie de página 3">
            <a:extLst>
              <a:ext uri="{FF2B5EF4-FFF2-40B4-BE49-F238E27FC236}">
                <a16:creationId xmlns:a16="http://schemas.microsoft.com/office/drawing/2014/main" id="{8CDCA239-A76C-473D-B4C9-E80656C35B0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FE81D35-DF98-4733-B138-D2D5C9297589}"/>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28655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E3D3EE-2550-4B67-894C-D39B00FF44AB}"/>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3" name="Marcador de pie de página 2">
            <a:extLst>
              <a:ext uri="{FF2B5EF4-FFF2-40B4-BE49-F238E27FC236}">
                <a16:creationId xmlns:a16="http://schemas.microsoft.com/office/drawing/2014/main" id="{821CD252-40A3-4A91-BCC8-C9D65D37DCD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D2232F1-B0B9-4F42-BA79-A9656EBCFAC4}"/>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0087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6579D-2B67-478A-A4F7-90222EF67D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C8B759-E4A0-45BD-87D0-EFA4C3749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96AC1B9-87FB-4911-ACB7-08571DAB1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26B80D-3BE8-4420-A456-BEF85E2301C4}"/>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6" name="Marcador de pie de página 5">
            <a:extLst>
              <a:ext uri="{FF2B5EF4-FFF2-40B4-BE49-F238E27FC236}">
                <a16:creationId xmlns:a16="http://schemas.microsoft.com/office/drawing/2014/main" id="{6F35F157-4C36-4DD9-818A-1D6E0321DF9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1CAE3B8-D442-4B05-BD33-B0CD8E372DE3}"/>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9048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603C5-369F-4473-B154-013D273A35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D45E5B9-B022-45C8-B210-7E007B926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7C8DECF-0E37-48F2-9F67-30E4382B4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65E72C-A2A7-48C9-8914-C993E5CD284A}"/>
              </a:ext>
            </a:extLst>
          </p:cNvPr>
          <p:cNvSpPr>
            <a:spLocks noGrp="1"/>
          </p:cNvSpPr>
          <p:nvPr>
            <p:ph type="dt" sz="half" idx="10"/>
          </p:nvPr>
        </p:nvSpPr>
        <p:spPr/>
        <p:txBody>
          <a:bodyPr/>
          <a:lstStyle/>
          <a:p>
            <a:fld id="{921A8B9B-B646-4840-90BA-9498986B91F2}" type="datetimeFigureOut">
              <a:rPr lang="es-CL" smtClean="0"/>
              <a:t>08-05-2024</a:t>
            </a:fld>
            <a:endParaRPr lang="es-CL"/>
          </a:p>
        </p:txBody>
      </p:sp>
      <p:sp>
        <p:nvSpPr>
          <p:cNvPr id="6" name="Marcador de pie de página 5">
            <a:extLst>
              <a:ext uri="{FF2B5EF4-FFF2-40B4-BE49-F238E27FC236}">
                <a16:creationId xmlns:a16="http://schemas.microsoft.com/office/drawing/2014/main" id="{A1755E5B-6236-4220-BF83-50BEBF8BC5D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44147C-809E-4C5C-8D12-DD1BB7D6A63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603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F02F9-148B-4834-9591-7B5A41724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82862B1-3CB3-407E-8804-9A720DA7B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6F8887D-50A5-423B-9409-E310624EB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8B9B-B646-4840-90BA-9498986B91F2}" type="datetimeFigureOut">
              <a:rPr lang="es-CL" smtClean="0"/>
              <a:t>08-05-2024</a:t>
            </a:fld>
            <a:endParaRPr lang="es-CL"/>
          </a:p>
        </p:txBody>
      </p:sp>
      <p:sp>
        <p:nvSpPr>
          <p:cNvPr id="5" name="Marcador de pie de página 4">
            <a:extLst>
              <a:ext uri="{FF2B5EF4-FFF2-40B4-BE49-F238E27FC236}">
                <a16:creationId xmlns:a16="http://schemas.microsoft.com/office/drawing/2014/main" id="{7A391C83-957B-4B57-A862-B457E31C6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756987C-0B17-4181-ACFB-3131855A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90BA-2C4D-41C4-9ECA-5EB5E3D5B061}" type="slidenum">
              <a:rPr lang="es-CL" smtClean="0"/>
              <a:t>‹Nº›</a:t>
            </a:fld>
            <a:endParaRPr lang="es-CL"/>
          </a:p>
        </p:txBody>
      </p:sp>
    </p:spTree>
    <p:extLst>
      <p:ext uri="{BB962C8B-B14F-4D97-AF65-F5344CB8AC3E}">
        <p14:creationId xmlns:p14="http://schemas.microsoft.com/office/powerpoint/2010/main" val="122599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2379116-C497-41C6-A458-D041FE67DE1D}"/>
              </a:ext>
            </a:extLst>
          </p:cNvPr>
          <p:cNvSpPr>
            <a:spLocks noGrp="1"/>
          </p:cNvSpPr>
          <p:nvPr>
            <p:ph type="ctrTitle"/>
          </p:nvPr>
        </p:nvSpPr>
        <p:spPr>
          <a:xfrm>
            <a:off x="762001" y="762001"/>
            <a:ext cx="5333999" cy="1475116"/>
          </a:xfrm>
        </p:spPr>
        <p:txBody>
          <a:bodyPr anchor="t">
            <a:normAutofit/>
          </a:bodyPr>
          <a:lstStyle/>
          <a:p>
            <a:pPr algn="l"/>
            <a:r>
              <a:rPr lang="es-ES" sz="4400"/>
              <a:t>CLASE 1 PRESENTACIÓN</a:t>
            </a:r>
            <a:endParaRPr lang="es-CL" sz="4400"/>
          </a:p>
        </p:txBody>
      </p:sp>
      <p:sp useBgFill="1">
        <p:nvSpPr>
          <p:cNvPr id="12" name="Rectangle 11">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6A9E015A-0275-4FA3-9D11-E7BD5FAB92F3}"/>
              </a:ext>
            </a:extLst>
          </p:cNvPr>
          <p:cNvSpPr>
            <a:spLocks noGrp="1"/>
          </p:cNvSpPr>
          <p:nvPr>
            <p:ph type="subTitle" idx="1"/>
          </p:nvPr>
        </p:nvSpPr>
        <p:spPr>
          <a:xfrm>
            <a:off x="7433481" y="714028"/>
            <a:ext cx="4033895" cy="974095"/>
          </a:xfrm>
        </p:spPr>
        <p:txBody>
          <a:bodyPr anchor="t">
            <a:normAutofit/>
          </a:bodyPr>
          <a:lstStyle/>
          <a:p>
            <a:r>
              <a:rPr lang="es-ES" b="1" dirty="0">
                <a:solidFill>
                  <a:schemeClr val="accent1">
                    <a:lumMod val="75000"/>
                  </a:schemeClr>
                </a:solidFill>
              </a:rPr>
              <a:t>CURSO DE  AUXILIAR EN FARMACIA</a:t>
            </a:r>
          </a:p>
          <a:p>
            <a:pPr algn="l"/>
            <a:endParaRPr lang="es-CL" dirty="0"/>
          </a:p>
        </p:txBody>
      </p:sp>
      <p:pic>
        <p:nvPicPr>
          <p:cNvPr id="5" name="Imagen 4">
            <a:extLst>
              <a:ext uri="{FF2B5EF4-FFF2-40B4-BE49-F238E27FC236}">
                <a16:creationId xmlns:a16="http://schemas.microsoft.com/office/drawing/2014/main" id="{4A68DD54-03CA-4708-8EDA-C3A851E15904}"/>
              </a:ext>
            </a:extLst>
          </p:cNvPr>
          <p:cNvPicPr>
            <a:picLocks noChangeAspect="1"/>
          </p:cNvPicPr>
          <p:nvPr/>
        </p:nvPicPr>
        <p:blipFill>
          <a:blip r:embed="rId2"/>
          <a:stretch>
            <a:fillRect/>
          </a:stretch>
        </p:blipFill>
        <p:spPr>
          <a:xfrm>
            <a:off x="815519" y="2433388"/>
            <a:ext cx="5226961" cy="1991223"/>
          </a:xfrm>
          <a:prstGeom prst="rect">
            <a:avLst/>
          </a:prstGeom>
        </p:spPr>
      </p:pic>
      <p:pic>
        <p:nvPicPr>
          <p:cNvPr id="4" name="Imagen 3" descr="Imagen que contiene firmar, dibujo, señal, cuarto&#10;&#10;Descripción generada automáticamente">
            <a:extLst>
              <a:ext uri="{FF2B5EF4-FFF2-40B4-BE49-F238E27FC236}">
                <a16:creationId xmlns:a16="http://schemas.microsoft.com/office/drawing/2014/main" id="{B8FB4F42-61E6-49B8-9A8D-C87814530C8D}"/>
              </a:ext>
            </a:extLst>
          </p:cNvPr>
          <p:cNvPicPr/>
          <p:nvPr/>
        </p:nvPicPr>
        <p:blipFill>
          <a:blip r:embed="rId3"/>
          <a:stretch>
            <a:fillRect/>
          </a:stretch>
        </p:blipFill>
        <p:spPr>
          <a:xfrm>
            <a:off x="7638838" y="2708448"/>
            <a:ext cx="3801353" cy="3421218"/>
          </a:xfrm>
          <a:prstGeom prst="rect">
            <a:avLst/>
          </a:prstGeom>
        </p:spPr>
      </p:pic>
      <p:sp>
        <p:nvSpPr>
          <p:cNvPr id="9" name="CuadroTexto 8">
            <a:extLst>
              <a:ext uri="{FF2B5EF4-FFF2-40B4-BE49-F238E27FC236}">
                <a16:creationId xmlns:a16="http://schemas.microsoft.com/office/drawing/2014/main" id="{51EFF35B-306B-48CC-9E4E-5127818A46F1}"/>
              </a:ext>
            </a:extLst>
          </p:cNvPr>
          <p:cNvSpPr txBox="1"/>
          <p:nvPr/>
        </p:nvSpPr>
        <p:spPr>
          <a:xfrm>
            <a:off x="1111976" y="5029090"/>
            <a:ext cx="6098344" cy="1477328"/>
          </a:xfrm>
          <a:prstGeom prst="rect">
            <a:avLst/>
          </a:prstGeom>
          <a:noFill/>
        </p:spPr>
        <p:txBody>
          <a:bodyPr wrap="square">
            <a:spAutoFit/>
          </a:bodyPr>
          <a:lstStyle/>
          <a:p>
            <a:pPr algn="l"/>
            <a:r>
              <a:rPr lang="es-CL" b="1" i="0" dirty="0">
                <a:solidFill>
                  <a:schemeClr val="tx1">
                    <a:lumMod val="95000"/>
                    <a:lumOff val="5000"/>
                  </a:schemeClr>
                </a:solidFill>
                <a:effectLst/>
                <a:latin typeface="Open Sans" panose="020B0606030504020204" pitchFamily="34" charset="0"/>
              </a:rPr>
              <a:t>PERFECCIONAT</a:t>
            </a:r>
          </a:p>
          <a:p>
            <a:pPr algn="l"/>
            <a:r>
              <a:rPr lang="es-CL" b="1" i="0" dirty="0">
                <a:solidFill>
                  <a:schemeClr val="tx1">
                    <a:lumMod val="95000"/>
                    <a:lumOff val="5000"/>
                  </a:schemeClr>
                </a:solidFill>
                <a:effectLst/>
                <a:latin typeface="Open Sans" panose="020B0606030504020204" pitchFamily="34" charset="0"/>
              </a:rPr>
              <a:t>www.perfeccionat.cl</a:t>
            </a:r>
          </a:p>
          <a:p>
            <a:pPr algn="l"/>
            <a:r>
              <a:rPr lang="es-CL" b="1" i="0" dirty="0">
                <a:solidFill>
                  <a:schemeClr val="tx1">
                    <a:lumMod val="95000"/>
                    <a:lumOff val="5000"/>
                  </a:schemeClr>
                </a:solidFill>
                <a:effectLst/>
                <a:latin typeface="Open Sans" panose="020B0606030504020204" pitchFamily="34" charset="0"/>
              </a:rPr>
              <a:t>+569 780 02 980</a:t>
            </a:r>
          </a:p>
          <a:p>
            <a:pPr algn="l"/>
            <a:r>
              <a:rPr lang="es-CL" b="1" i="0" dirty="0">
                <a:solidFill>
                  <a:schemeClr val="tx1">
                    <a:lumMod val="95000"/>
                    <a:lumOff val="5000"/>
                  </a:schemeClr>
                </a:solidFill>
                <a:effectLst/>
                <a:latin typeface="Open Sans" panose="020B0606030504020204" pitchFamily="34" charset="0"/>
              </a:rPr>
              <a:t>contacto@perfeccionat.cl</a:t>
            </a:r>
          </a:p>
          <a:p>
            <a:pPr algn="l"/>
            <a:r>
              <a:rPr lang="es-CL" b="1" i="0" dirty="0">
                <a:solidFill>
                  <a:schemeClr val="tx1">
                    <a:lumMod val="95000"/>
                    <a:lumOff val="5000"/>
                  </a:schemeClr>
                </a:solidFill>
                <a:effectLst/>
                <a:latin typeface="Open Sans" panose="020B0606030504020204" pitchFamily="34" charset="0"/>
              </a:rPr>
              <a:t>Av. Irarrázaval 2401 oficina 512</a:t>
            </a:r>
          </a:p>
        </p:txBody>
      </p:sp>
    </p:spTree>
    <p:extLst>
      <p:ext uri="{BB962C8B-B14F-4D97-AF65-F5344CB8AC3E}">
        <p14:creationId xmlns:p14="http://schemas.microsoft.com/office/powerpoint/2010/main" val="236084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817AD-40D9-45E7-BBD8-9DFF5A829C02}"/>
              </a:ext>
            </a:extLst>
          </p:cNvPr>
          <p:cNvSpPr>
            <a:spLocks noGrp="1"/>
          </p:cNvSpPr>
          <p:nvPr>
            <p:ph type="title"/>
          </p:nvPr>
        </p:nvSpPr>
        <p:spPr/>
        <p:txBody>
          <a:bodyPr/>
          <a:lstStyle/>
          <a:p>
            <a:r>
              <a:rPr lang="es-ES"/>
              <a:t>SIGNIFICADO DE LA SERPIENTE EN LA COPA</a:t>
            </a:r>
            <a:endParaRPr lang="es-CL" dirty="0"/>
          </a:p>
        </p:txBody>
      </p:sp>
      <p:sp>
        <p:nvSpPr>
          <p:cNvPr id="3" name="Marcador de contenido 2">
            <a:extLst>
              <a:ext uri="{FF2B5EF4-FFF2-40B4-BE49-F238E27FC236}">
                <a16:creationId xmlns:a16="http://schemas.microsoft.com/office/drawing/2014/main" id="{8490885A-4FEB-49AF-804B-1A77C61C5A83}"/>
              </a:ext>
            </a:extLst>
          </p:cNvPr>
          <p:cNvSpPr>
            <a:spLocks noGrp="1"/>
          </p:cNvSpPr>
          <p:nvPr>
            <p:ph idx="1"/>
          </p:nvPr>
        </p:nvSpPr>
        <p:spPr>
          <a:xfrm>
            <a:off x="838200" y="1825625"/>
            <a:ext cx="5956495" cy="4351338"/>
          </a:xfrm>
        </p:spPr>
        <p:txBody>
          <a:bodyPr>
            <a:normAutofit fontScale="85000" lnSpcReduction="20000"/>
          </a:bodyPr>
          <a:lstStyle/>
          <a:p>
            <a:pPr algn="just"/>
            <a:r>
              <a:rPr lang="es-ES">
                <a:effectLst/>
                <a:latin typeface="Arial" panose="020B0604020202020204" pitchFamily="34" charset="0"/>
                <a:ea typeface="Tahoma" panose="020B0604030504040204" pitchFamily="34" charset="0"/>
              </a:rPr>
              <a:t>Como vemos en el símbolo la serpiente esta bebiendo de la copa, significante de las numerosas preparaciones que existían en la antigüedad, las cuales podían ser venenosas o no dependiendo de la dosis que se utilizara. </a:t>
            </a:r>
            <a:endParaRPr lang="es-CL">
              <a:effectLst/>
              <a:latin typeface="Tahoma" panose="020B0604030504040204" pitchFamily="34" charset="0"/>
              <a:ea typeface="Tahoma" panose="020B0604030504040204" pitchFamily="34" charset="0"/>
            </a:endParaRPr>
          </a:p>
          <a:p>
            <a:pPr algn="just"/>
            <a:endParaRPr lang="es-CL">
              <a:effectLst/>
              <a:latin typeface="Tahoma" panose="020B0604030504040204" pitchFamily="34" charset="0"/>
              <a:ea typeface="Tahoma" panose="020B0604030504040204" pitchFamily="34" charset="0"/>
            </a:endParaRPr>
          </a:p>
          <a:p>
            <a:pPr algn="just"/>
            <a:r>
              <a:rPr lang="es-ES">
                <a:effectLst/>
                <a:latin typeface="Arial" panose="020B0604020202020204" pitchFamily="34" charset="0"/>
                <a:ea typeface="Tahoma" panose="020B0604030504040204" pitchFamily="34" charset="0"/>
              </a:rPr>
              <a:t>En la actualiadad conocemos el símbolo de la Farmacia como una copa debido a sustituciones posteriores.Siguiendo las líneas de la ciencia griega, destaca la cultura musulmana, por sus orígenes en científicos griegos, siendo Paracelso el defensor de sus teorías. </a:t>
            </a:r>
            <a:endParaRPr lang="es-CL">
              <a:effectLst/>
              <a:latin typeface="Tahoma" panose="020B0604030504040204" pitchFamily="34" charset="0"/>
              <a:ea typeface="Tahoma" panose="020B0604030504040204" pitchFamily="34" charset="0"/>
            </a:endParaRPr>
          </a:p>
          <a:p>
            <a:endParaRPr lang="es-CL" dirty="0"/>
          </a:p>
        </p:txBody>
      </p:sp>
      <p:pic>
        <p:nvPicPr>
          <p:cNvPr id="4" name="Imagen 3">
            <a:extLst>
              <a:ext uri="{FF2B5EF4-FFF2-40B4-BE49-F238E27FC236}">
                <a16:creationId xmlns:a16="http://schemas.microsoft.com/office/drawing/2014/main" id="{BDB816D2-D2E3-4D1F-AB5C-2D6873DFDF66}"/>
              </a:ext>
            </a:extLst>
          </p:cNvPr>
          <p:cNvPicPr>
            <a:picLocks noChangeAspect="1"/>
          </p:cNvPicPr>
          <p:nvPr/>
        </p:nvPicPr>
        <p:blipFill>
          <a:blip r:embed="rId2"/>
          <a:stretch>
            <a:fillRect/>
          </a:stretch>
        </p:blipFill>
        <p:spPr>
          <a:xfrm>
            <a:off x="7739502" y="1825625"/>
            <a:ext cx="3998400" cy="3998400"/>
          </a:xfrm>
          <a:prstGeom prst="rect">
            <a:avLst/>
          </a:prstGeom>
        </p:spPr>
      </p:pic>
    </p:spTree>
    <p:extLst>
      <p:ext uri="{BB962C8B-B14F-4D97-AF65-F5344CB8AC3E}">
        <p14:creationId xmlns:p14="http://schemas.microsoft.com/office/powerpoint/2010/main" val="90914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817AD-40D9-45E7-BBD8-9DFF5A829C02}"/>
              </a:ext>
            </a:extLst>
          </p:cNvPr>
          <p:cNvSpPr>
            <a:spLocks noGrp="1"/>
          </p:cNvSpPr>
          <p:nvPr>
            <p:ph type="title"/>
          </p:nvPr>
        </p:nvSpPr>
        <p:spPr>
          <a:xfrm>
            <a:off x="838200" y="365125"/>
            <a:ext cx="8376138" cy="1325563"/>
          </a:xfrm>
        </p:spPr>
        <p:txBody>
          <a:bodyPr>
            <a:normAutofit/>
          </a:bodyPr>
          <a:lstStyle/>
          <a:p>
            <a:r>
              <a:rPr lang="es-ES" dirty="0"/>
              <a:t>ALGUNOS FÁRMACOS SE DESCUBRIERON POR CASUALIDAD</a:t>
            </a:r>
            <a:endParaRPr lang="es-CL" dirty="0"/>
          </a:p>
        </p:txBody>
      </p:sp>
      <p:sp>
        <p:nvSpPr>
          <p:cNvPr id="3" name="Marcador de contenido 2">
            <a:extLst>
              <a:ext uri="{FF2B5EF4-FFF2-40B4-BE49-F238E27FC236}">
                <a16:creationId xmlns:a16="http://schemas.microsoft.com/office/drawing/2014/main" id="{8490885A-4FEB-49AF-804B-1A77C61C5A83}"/>
              </a:ext>
            </a:extLst>
          </p:cNvPr>
          <p:cNvSpPr>
            <a:spLocks noGrp="1"/>
          </p:cNvSpPr>
          <p:nvPr>
            <p:ph idx="1"/>
          </p:nvPr>
        </p:nvSpPr>
        <p:spPr>
          <a:xfrm>
            <a:off x="838200" y="1825625"/>
            <a:ext cx="6603609" cy="4351338"/>
          </a:xfrm>
        </p:spPr>
        <p:txBody>
          <a:bodyPr>
            <a:normAutofit lnSpcReduction="10000"/>
          </a:bodyPr>
          <a:lstStyle/>
          <a:p>
            <a:r>
              <a:rPr lang="es-CL" sz="3200" kern="100" dirty="0">
                <a:solidFill>
                  <a:srgbClr val="000000"/>
                </a:solidFill>
                <a:effectLst/>
                <a:latin typeface="Arial" panose="020B0604020202020204" pitchFamily="34" charset="0"/>
                <a:ea typeface="Times New Roman" panose="02020603050405020304" pitchFamily="18" charset="0"/>
              </a:rPr>
              <a:t>La penicilina fue otro principio activo que se  descubrió por obra del hazar:El 28 de septiembre de 1928, el científico escocés Alexander Fleming hizo crecer un moho en un cultivo, de forma casual, y descubrió que producía una sustancia que mataba a varias bacterias que provocaban enfermedades. </a:t>
            </a:r>
            <a:endParaRPr lang="es-CL" sz="3200" dirty="0"/>
          </a:p>
        </p:txBody>
      </p:sp>
      <p:sp>
        <p:nvSpPr>
          <p:cNvPr id="4" name="CuadroTexto 3">
            <a:extLst>
              <a:ext uri="{FF2B5EF4-FFF2-40B4-BE49-F238E27FC236}">
                <a16:creationId xmlns:a16="http://schemas.microsoft.com/office/drawing/2014/main" id="{4B3BA420-C120-4F2F-A98E-22ED6C08304F}"/>
              </a:ext>
            </a:extLst>
          </p:cNvPr>
          <p:cNvSpPr txBox="1"/>
          <p:nvPr/>
        </p:nvSpPr>
        <p:spPr>
          <a:xfrm>
            <a:off x="8229600" y="4979963"/>
            <a:ext cx="3124200" cy="369332"/>
          </a:xfrm>
          <a:prstGeom prst="rect">
            <a:avLst/>
          </a:prstGeom>
          <a:noFill/>
        </p:spPr>
        <p:txBody>
          <a:bodyPr wrap="square" rtlCol="0">
            <a:spAutoFit/>
          </a:bodyPr>
          <a:lstStyle/>
          <a:p>
            <a:r>
              <a:rPr lang="es-CL" sz="1800" b="1" kern="100" dirty="0">
                <a:solidFill>
                  <a:srgbClr val="000000"/>
                </a:solidFill>
                <a:effectLst/>
                <a:latin typeface="Arial" panose="020B0604020202020204" pitchFamily="34" charset="0"/>
                <a:ea typeface="Times New Roman" panose="02020603050405020304" pitchFamily="18" charset="0"/>
              </a:rPr>
              <a:t>hongo </a:t>
            </a:r>
            <a:r>
              <a:rPr lang="es-CL" sz="1800" b="1" i="1" kern="100" dirty="0">
                <a:solidFill>
                  <a:srgbClr val="000000"/>
                </a:solidFill>
                <a:effectLst/>
                <a:latin typeface="Arial" panose="020B0604020202020204" pitchFamily="34" charset="0"/>
                <a:ea typeface="Times New Roman" panose="02020603050405020304" pitchFamily="18" charset="0"/>
              </a:rPr>
              <a:t>Penicilium notatum</a:t>
            </a:r>
            <a:r>
              <a:rPr lang="es-CL" sz="1800" kern="100" dirty="0">
                <a:solidFill>
                  <a:srgbClr val="000000"/>
                </a:solidFill>
                <a:effectLst/>
                <a:latin typeface="Arial" panose="020B0604020202020204" pitchFamily="34" charset="0"/>
                <a:ea typeface="Times New Roman" panose="02020603050405020304" pitchFamily="18" charset="0"/>
              </a:rPr>
              <a:t>,</a:t>
            </a:r>
            <a:endParaRPr lang="es-CL" dirty="0"/>
          </a:p>
        </p:txBody>
      </p:sp>
      <p:pic>
        <p:nvPicPr>
          <p:cNvPr id="5" name="Imagen 4">
            <a:extLst>
              <a:ext uri="{FF2B5EF4-FFF2-40B4-BE49-F238E27FC236}">
                <a16:creationId xmlns:a16="http://schemas.microsoft.com/office/drawing/2014/main" id="{2B93687C-9346-485D-94EA-B1C4D1DC206B}"/>
              </a:ext>
            </a:extLst>
          </p:cNvPr>
          <p:cNvPicPr>
            <a:picLocks noChangeAspect="1"/>
          </p:cNvPicPr>
          <p:nvPr/>
        </p:nvPicPr>
        <p:blipFill>
          <a:blip r:embed="rId2"/>
          <a:stretch>
            <a:fillRect/>
          </a:stretch>
        </p:blipFill>
        <p:spPr>
          <a:xfrm>
            <a:off x="8229600" y="2066191"/>
            <a:ext cx="3695909" cy="2069709"/>
          </a:xfrm>
          <a:prstGeom prst="rect">
            <a:avLst/>
          </a:prstGeom>
        </p:spPr>
      </p:pic>
    </p:spTree>
    <p:extLst>
      <p:ext uri="{BB962C8B-B14F-4D97-AF65-F5344CB8AC3E}">
        <p14:creationId xmlns:p14="http://schemas.microsoft.com/office/powerpoint/2010/main" val="35867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817AD-40D9-45E7-BBD8-9DFF5A829C02}"/>
              </a:ext>
            </a:extLst>
          </p:cNvPr>
          <p:cNvSpPr>
            <a:spLocks noGrp="1"/>
          </p:cNvSpPr>
          <p:nvPr>
            <p:ph type="title"/>
          </p:nvPr>
        </p:nvSpPr>
        <p:spPr/>
        <p:txBody>
          <a:bodyPr/>
          <a:lstStyle/>
          <a:p>
            <a:r>
              <a:rPr lang="es-ES" dirty="0"/>
              <a:t>LA FARMACIA HOMEOPÁTICA</a:t>
            </a:r>
            <a:endParaRPr lang="es-CL" dirty="0"/>
          </a:p>
        </p:txBody>
      </p:sp>
      <p:sp>
        <p:nvSpPr>
          <p:cNvPr id="3" name="Marcador de contenido 2">
            <a:extLst>
              <a:ext uri="{FF2B5EF4-FFF2-40B4-BE49-F238E27FC236}">
                <a16:creationId xmlns:a16="http://schemas.microsoft.com/office/drawing/2014/main" id="{8490885A-4FEB-49AF-804B-1A77C61C5A83}"/>
              </a:ext>
            </a:extLst>
          </p:cNvPr>
          <p:cNvSpPr>
            <a:spLocks noGrp="1"/>
          </p:cNvSpPr>
          <p:nvPr>
            <p:ph idx="1"/>
          </p:nvPr>
        </p:nvSpPr>
        <p:spPr>
          <a:xfrm>
            <a:off x="838200" y="1825625"/>
            <a:ext cx="5257800" cy="4351338"/>
          </a:xfrm>
        </p:spPr>
        <p:txBody>
          <a:bodyPr>
            <a:normAutofit lnSpcReduction="10000"/>
          </a:bodyPr>
          <a:lstStyle/>
          <a:p>
            <a:pPr algn="just"/>
            <a:r>
              <a:rPr lang="es-ES" sz="2400" dirty="0">
                <a:effectLst/>
                <a:latin typeface="Arial" panose="020B0604020202020204" pitchFamily="34" charset="0"/>
                <a:ea typeface="Tahoma" panose="020B0604030504040204" pitchFamily="34" charset="0"/>
              </a:rPr>
              <a:t>La aparición en sociedad la hizo Hahnemann y su descripción de los medicamentos </a:t>
            </a:r>
            <a:r>
              <a:rPr lang="es-ES" sz="2400" b="1" dirty="0">
                <a:effectLst/>
                <a:latin typeface="Arial" panose="020B0604020202020204" pitchFamily="34" charset="0"/>
                <a:ea typeface="Tahoma" panose="020B0604030504040204" pitchFamily="34" charset="0"/>
              </a:rPr>
              <a:t>homeopáticos </a:t>
            </a:r>
            <a:r>
              <a:rPr lang="es-ES" sz="2400" dirty="0">
                <a:effectLst/>
                <a:latin typeface="Arial" panose="020B0604020202020204" pitchFamily="34" charset="0"/>
                <a:ea typeface="Tahoma" panose="020B0604030504040204" pitchFamily="34" charset="0"/>
              </a:rPr>
              <a:t>(bajas dosis y subterapéuticas) en contraste con los medicamentos </a:t>
            </a:r>
            <a:r>
              <a:rPr lang="es-ES" sz="2400" b="1" dirty="0">
                <a:effectLst/>
                <a:latin typeface="Arial" panose="020B0604020202020204" pitchFamily="34" charset="0"/>
                <a:ea typeface="Tahoma" panose="020B0604030504040204" pitchFamily="34" charset="0"/>
              </a:rPr>
              <a:t>alopáticos </a:t>
            </a:r>
            <a:r>
              <a:rPr lang="es-ES" sz="2400" dirty="0">
                <a:effectLst/>
                <a:latin typeface="Arial" panose="020B0604020202020204" pitchFamily="34" charset="0"/>
                <a:ea typeface="Tahoma" panose="020B0604030504040204" pitchFamily="34" charset="0"/>
              </a:rPr>
              <a:t>(dosis  terapéuticas) o dosis tradicionales como las actuales, permitió la aplicación de la HOMEOPATÍA y la aparición de las denominadas ¨Ciencias Holísticas¨, basadas en la energía curativa más que en los efectos químicos de las moléculas mediamentosas.</a:t>
            </a:r>
            <a:endParaRPr lang="es-CL" sz="2400" dirty="0">
              <a:effectLst/>
              <a:latin typeface="Tahoma" panose="020B0604030504040204" pitchFamily="34" charset="0"/>
              <a:ea typeface="Tahoma" panose="020B0604030504040204" pitchFamily="34" charset="0"/>
            </a:endParaRPr>
          </a:p>
          <a:p>
            <a:endParaRPr lang="es-CL" dirty="0"/>
          </a:p>
        </p:txBody>
      </p:sp>
      <p:pic>
        <p:nvPicPr>
          <p:cNvPr id="4" name="Imagen 3">
            <a:extLst>
              <a:ext uri="{FF2B5EF4-FFF2-40B4-BE49-F238E27FC236}">
                <a16:creationId xmlns:a16="http://schemas.microsoft.com/office/drawing/2014/main" id="{8E3718CC-895D-415A-9224-11C13A46079C}"/>
              </a:ext>
            </a:extLst>
          </p:cNvPr>
          <p:cNvPicPr>
            <a:picLocks noChangeAspect="1"/>
          </p:cNvPicPr>
          <p:nvPr/>
        </p:nvPicPr>
        <p:blipFill>
          <a:blip r:embed="rId2"/>
          <a:stretch>
            <a:fillRect/>
          </a:stretch>
        </p:blipFill>
        <p:spPr>
          <a:xfrm>
            <a:off x="6810301" y="1690688"/>
            <a:ext cx="3881145" cy="2180710"/>
          </a:xfrm>
          <a:prstGeom prst="rect">
            <a:avLst/>
          </a:prstGeom>
        </p:spPr>
      </p:pic>
      <p:pic>
        <p:nvPicPr>
          <p:cNvPr id="5" name="Imagen 4">
            <a:extLst>
              <a:ext uri="{FF2B5EF4-FFF2-40B4-BE49-F238E27FC236}">
                <a16:creationId xmlns:a16="http://schemas.microsoft.com/office/drawing/2014/main" id="{24C26A05-88D6-4273-B66B-34F02C776F59}"/>
              </a:ext>
            </a:extLst>
          </p:cNvPr>
          <p:cNvPicPr>
            <a:picLocks noChangeAspect="1"/>
          </p:cNvPicPr>
          <p:nvPr/>
        </p:nvPicPr>
        <p:blipFill>
          <a:blip r:embed="rId3"/>
          <a:stretch>
            <a:fillRect/>
          </a:stretch>
        </p:blipFill>
        <p:spPr>
          <a:xfrm>
            <a:off x="6696990" y="4081065"/>
            <a:ext cx="4163268" cy="2735432"/>
          </a:xfrm>
          <a:prstGeom prst="rect">
            <a:avLst/>
          </a:prstGeom>
        </p:spPr>
      </p:pic>
    </p:spTree>
    <p:extLst>
      <p:ext uri="{BB962C8B-B14F-4D97-AF65-F5344CB8AC3E}">
        <p14:creationId xmlns:p14="http://schemas.microsoft.com/office/powerpoint/2010/main" val="128746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817AD-40D9-45E7-BBD8-9DFF5A829C02}"/>
              </a:ext>
            </a:extLst>
          </p:cNvPr>
          <p:cNvSpPr>
            <a:spLocks noGrp="1"/>
          </p:cNvSpPr>
          <p:nvPr>
            <p:ph type="title"/>
          </p:nvPr>
        </p:nvSpPr>
        <p:spPr/>
        <p:txBody>
          <a:bodyPr/>
          <a:lstStyle/>
          <a:p>
            <a:r>
              <a:rPr lang="es-ES" dirty="0"/>
              <a:t>ALGUNOS CONCEPTOS FARMACOLÓGICOS</a:t>
            </a:r>
            <a:endParaRPr lang="es-CL" dirty="0"/>
          </a:p>
        </p:txBody>
      </p:sp>
      <p:sp>
        <p:nvSpPr>
          <p:cNvPr id="4" name="Rectángulo 4">
            <a:extLst>
              <a:ext uri="{FF2B5EF4-FFF2-40B4-BE49-F238E27FC236}">
                <a16:creationId xmlns:a16="http://schemas.microsoft.com/office/drawing/2014/main" id="{E583FC85-7904-4BFE-9CA8-C8614D7D736A}"/>
              </a:ext>
            </a:extLst>
          </p:cNvPr>
          <p:cNvSpPr>
            <a:spLocks noChangeArrowheads="1"/>
          </p:cNvSpPr>
          <p:nvPr/>
        </p:nvSpPr>
        <p:spPr bwMode="auto">
          <a:xfrm>
            <a:off x="838200" y="1690688"/>
            <a:ext cx="790745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r>
              <a:rPr lang="es-CL" sz="2000" b="1" dirty="0">
                <a:solidFill>
                  <a:schemeClr val="accent1">
                    <a:lumMod val="75000"/>
                  </a:schemeClr>
                </a:solidFill>
              </a:rPr>
              <a:t>MEDICAMENTO</a:t>
            </a:r>
            <a:r>
              <a:rPr lang="es-CL" sz="2000" dirty="0"/>
              <a:t>: Sustancia medicinal y sus asociaciones o combinaciones destinadas a ser utilizadas en personas o animales, se refiere al fármaco procesado y presentado en una forma farmacéutica junto a otros ingredientes (activos o no) y que se utiliza con fines terapéuticos.</a:t>
            </a:r>
          </a:p>
        </p:txBody>
      </p:sp>
      <p:sp>
        <p:nvSpPr>
          <p:cNvPr id="5" name="Marcador de contenido 2">
            <a:extLst>
              <a:ext uri="{FF2B5EF4-FFF2-40B4-BE49-F238E27FC236}">
                <a16:creationId xmlns:a16="http://schemas.microsoft.com/office/drawing/2014/main" id="{F26A2855-0218-4E05-A85A-3E35F4D1CBED}"/>
              </a:ext>
            </a:extLst>
          </p:cNvPr>
          <p:cNvSpPr>
            <a:spLocks noGrp="1"/>
          </p:cNvSpPr>
          <p:nvPr>
            <p:ph idx="1"/>
          </p:nvPr>
        </p:nvSpPr>
        <p:spPr>
          <a:xfrm>
            <a:off x="3580424" y="3267613"/>
            <a:ext cx="4213078" cy="576262"/>
          </a:xfrm>
          <a:solidFill>
            <a:srgbClr val="FFFF00"/>
          </a:solidFill>
          <a:ln w="28575">
            <a:solidFill>
              <a:srgbClr val="0070C0"/>
            </a:solidFill>
          </a:ln>
        </p:spPr>
        <p:txBody>
          <a:bodyPr rtlCol="0">
            <a:normAutofit fontScale="92500" lnSpcReduction="10000"/>
          </a:bodyPr>
          <a:lstStyle/>
          <a:p>
            <a:pPr marL="685800" indent="-685800" algn="ctr" defTabSz="1828800">
              <a:spcBef>
                <a:spcPct val="20000"/>
              </a:spcBef>
              <a:buNone/>
              <a:defRPr/>
            </a:pPr>
            <a:r>
              <a:rPr lang="es-ES_tradnl" altLang="es-CL" sz="3200" dirty="0">
                <a:cs typeface="Arial"/>
              </a:rPr>
              <a:t>Medicamento</a:t>
            </a:r>
            <a:r>
              <a:rPr lang="es-ES_tradnl" altLang="es-CL" sz="4000" dirty="0">
                <a:cs typeface="Arial"/>
              </a:rPr>
              <a:t>  </a:t>
            </a:r>
            <a:endParaRPr lang="es-ES_tradnl" altLang="es-CL" sz="4000" dirty="0">
              <a:latin typeface="Trebuchet MS" panose="020B0603020202020204" pitchFamily="34" charset="0"/>
              <a:cs typeface="Arial"/>
            </a:endParaRPr>
          </a:p>
          <a:p>
            <a:pPr marL="0" indent="0" algn="ctr">
              <a:buNone/>
              <a:defRPr/>
            </a:pPr>
            <a:endParaRPr lang="es-CL" dirty="0"/>
          </a:p>
        </p:txBody>
      </p:sp>
      <p:sp>
        <p:nvSpPr>
          <p:cNvPr id="6" name="Marcador de contenido 2">
            <a:extLst>
              <a:ext uri="{FF2B5EF4-FFF2-40B4-BE49-F238E27FC236}">
                <a16:creationId xmlns:a16="http://schemas.microsoft.com/office/drawing/2014/main" id="{F25C4A8A-28C0-40A1-9719-59EE52C1F236}"/>
              </a:ext>
            </a:extLst>
          </p:cNvPr>
          <p:cNvSpPr txBox="1">
            <a:spLocks/>
          </p:cNvSpPr>
          <p:nvPr/>
        </p:nvSpPr>
        <p:spPr>
          <a:xfrm>
            <a:off x="969402" y="4589462"/>
            <a:ext cx="4213078" cy="868803"/>
          </a:xfrm>
          <a:prstGeom prst="rect">
            <a:avLst/>
          </a:prstGeom>
          <a:solidFill>
            <a:schemeClr val="accent2">
              <a:lumMod val="40000"/>
              <a:lumOff val="60000"/>
            </a:schemeClr>
          </a:solidFill>
          <a:ln w="28575">
            <a:solidFill>
              <a:srgbClr val="0070C0"/>
            </a:solidFill>
          </a:ln>
        </p:spPr>
        <p:txBody>
          <a:bodyPr>
            <a:normAutofit fontScale="70000" lnSpcReduction="20000"/>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1828800" hangingPunct="1">
              <a:lnSpc>
                <a:spcPct val="100000"/>
              </a:lnSpc>
              <a:spcBef>
                <a:spcPct val="20000"/>
              </a:spcBef>
              <a:buNone/>
              <a:defRPr/>
            </a:pPr>
            <a:r>
              <a:rPr lang="es-ES_tradnl" altLang="es-CL" sz="4100" dirty="0">
                <a:cs typeface="Arial" panose="020B0604020202020204" pitchFamily="34" charset="0"/>
              </a:rPr>
              <a:t>FARMACO o Principio Activo  </a:t>
            </a:r>
            <a:endParaRPr lang="es-ES_tradnl" altLang="es-CL" sz="4100" dirty="0">
              <a:latin typeface="Trebuchet MS" panose="020B0603020202020204" pitchFamily="34" charset="0"/>
              <a:cs typeface="Arial" panose="020B0604020202020204" pitchFamily="34" charset="0"/>
            </a:endParaRPr>
          </a:p>
          <a:p>
            <a:pPr algn="ctr" defTabSz="1828800" hangingPunct="1">
              <a:buNone/>
              <a:defRPr/>
            </a:pPr>
            <a:endParaRPr lang="es-CL" sz="3800" dirty="0">
              <a:cs typeface="Arial" panose="020B0604020202020204" pitchFamily="34" charset="0"/>
            </a:endParaRPr>
          </a:p>
        </p:txBody>
      </p:sp>
      <p:sp>
        <p:nvSpPr>
          <p:cNvPr id="7" name="Marcador de contenido 2">
            <a:extLst>
              <a:ext uri="{FF2B5EF4-FFF2-40B4-BE49-F238E27FC236}">
                <a16:creationId xmlns:a16="http://schemas.microsoft.com/office/drawing/2014/main" id="{0F4E7CAF-6BE5-461B-817C-C27DB83445A4}"/>
              </a:ext>
            </a:extLst>
          </p:cNvPr>
          <p:cNvSpPr txBox="1">
            <a:spLocks/>
          </p:cNvSpPr>
          <p:nvPr/>
        </p:nvSpPr>
        <p:spPr>
          <a:xfrm>
            <a:off x="6096000" y="4589461"/>
            <a:ext cx="4412566" cy="868803"/>
          </a:xfrm>
          <a:prstGeom prst="rect">
            <a:avLst/>
          </a:prstGeom>
          <a:solidFill>
            <a:srgbClr val="92D050"/>
          </a:solidFill>
          <a:ln w="28575">
            <a:solidFill>
              <a:srgbClr val="0070C0"/>
            </a:solidFill>
          </a:ln>
        </p:spPr>
        <p:txBody>
          <a:bodyPr>
            <a:norm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1828800" hangingPunct="1">
              <a:lnSpc>
                <a:spcPct val="100000"/>
              </a:lnSpc>
              <a:spcBef>
                <a:spcPct val="20000"/>
              </a:spcBef>
              <a:buNone/>
              <a:defRPr/>
            </a:pPr>
            <a:r>
              <a:rPr lang="es-ES_tradnl" altLang="es-CL" sz="3600" dirty="0">
                <a:cs typeface="Arial" panose="020B0604020202020204" pitchFamily="34" charset="0"/>
              </a:rPr>
              <a:t>Excipientes</a:t>
            </a:r>
            <a:r>
              <a:rPr lang="es-ES_tradnl" altLang="es-CL" sz="4000" dirty="0">
                <a:solidFill>
                  <a:srgbClr val="000000"/>
                </a:solidFill>
                <a:cs typeface="Arial" panose="020B0604020202020204" pitchFamily="34" charset="0"/>
              </a:rPr>
              <a:t>  </a:t>
            </a:r>
            <a:endParaRPr lang="es-ES_tradnl" altLang="es-CL" sz="4000" dirty="0">
              <a:solidFill>
                <a:srgbClr val="000000"/>
              </a:solidFill>
              <a:latin typeface="Trebuchet MS" panose="020B0603020202020204" pitchFamily="34" charset="0"/>
              <a:cs typeface="Arial" panose="020B0604020202020204" pitchFamily="34" charset="0"/>
            </a:endParaRPr>
          </a:p>
          <a:p>
            <a:pPr algn="ctr" defTabSz="1828800" hangingPunct="1">
              <a:buNone/>
              <a:defRPr/>
            </a:pPr>
            <a:endParaRPr lang="es-CL" sz="4200" dirty="0">
              <a:cs typeface="Arial" panose="020B0604020202020204" pitchFamily="34" charset="0"/>
            </a:endParaRPr>
          </a:p>
        </p:txBody>
      </p:sp>
      <p:sp>
        <p:nvSpPr>
          <p:cNvPr id="8" name="Flecha: hacia abajo 7">
            <a:extLst>
              <a:ext uri="{FF2B5EF4-FFF2-40B4-BE49-F238E27FC236}">
                <a16:creationId xmlns:a16="http://schemas.microsoft.com/office/drawing/2014/main" id="{F2550CCE-A913-4E37-A494-541D58E8B1C8}"/>
              </a:ext>
            </a:extLst>
          </p:cNvPr>
          <p:cNvSpPr/>
          <p:nvPr/>
        </p:nvSpPr>
        <p:spPr>
          <a:xfrm rot="2821460">
            <a:off x="2858181" y="3724566"/>
            <a:ext cx="534572" cy="74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Flecha: hacia abajo 8">
            <a:extLst>
              <a:ext uri="{FF2B5EF4-FFF2-40B4-BE49-F238E27FC236}">
                <a16:creationId xmlns:a16="http://schemas.microsoft.com/office/drawing/2014/main" id="{D0BD4866-8CE0-4050-974B-61A6E6F9475B}"/>
              </a:ext>
            </a:extLst>
          </p:cNvPr>
          <p:cNvSpPr/>
          <p:nvPr/>
        </p:nvSpPr>
        <p:spPr>
          <a:xfrm rot="19235300">
            <a:off x="8039883" y="3640406"/>
            <a:ext cx="552451" cy="74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6727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817AD-40D9-45E7-BBD8-9DFF5A829C02}"/>
              </a:ext>
            </a:extLst>
          </p:cNvPr>
          <p:cNvSpPr>
            <a:spLocks noGrp="1"/>
          </p:cNvSpPr>
          <p:nvPr>
            <p:ph type="title"/>
          </p:nvPr>
        </p:nvSpPr>
        <p:spPr>
          <a:xfrm>
            <a:off x="838200" y="365125"/>
            <a:ext cx="7925972" cy="1325563"/>
          </a:xfrm>
        </p:spPr>
        <p:txBody>
          <a:bodyPr/>
          <a:lstStyle/>
          <a:p>
            <a:r>
              <a:rPr lang="es-ES" dirty="0"/>
              <a:t>FÁRMACO O PRINCIPIO ACTIVO</a:t>
            </a:r>
            <a:endParaRPr lang="es-CL" dirty="0"/>
          </a:p>
        </p:txBody>
      </p:sp>
      <p:pic>
        <p:nvPicPr>
          <p:cNvPr id="5" name="Picture 2" descr="https://encrypted-tbn2.gstatic.com/images?q=tbn:ANd9GcSopvVmI1Q23mIgrv7LwRkWQ4GauZDPiqQyctuGtVTJ4AezCxat">
            <a:extLst>
              <a:ext uri="{FF2B5EF4-FFF2-40B4-BE49-F238E27FC236}">
                <a16:creationId xmlns:a16="http://schemas.microsoft.com/office/drawing/2014/main" id="{43C10B03-883E-43F6-803A-A163037C8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67547"/>
            <a:ext cx="3080853" cy="206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Elipse">
            <a:extLst>
              <a:ext uri="{FF2B5EF4-FFF2-40B4-BE49-F238E27FC236}">
                <a16:creationId xmlns:a16="http://schemas.microsoft.com/office/drawing/2014/main" id="{F32594AC-B75A-4B34-AD4D-67BC88C1F583}"/>
              </a:ext>
            </a:extLst>
          </p:cNvPr>
          <p:cNvSpPr/>
          <p:nvPr/>
        </p:nvSpPr>
        <p:spPr>
          <a:xfrm>
            <a:off x="4801186" y="1367547"/>
            <a:ext cx="1895036" cy="18398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6400" dirty="0"/>
          </a:p>
        </p:txBody>
      </p:sp>
      <p:sp>
        <p:nvSpPr>
          <p:cNvPr id="7" name="5 CuadroTexto">
            <a:extLst>
              <a:ext uri="{FF2B5EF4-FFF2-40B4-BE49-F238E27FC236}">
                <a16:creationId xmlns:a16="http://schemas.microsoft.com/office/drawing/2014/main" id="{6CB03C3C-CAF3-4A05-B5F8-A5C380D3ED71}"/>
              </a:ext>
            </a:extLst>
          </p:cNvPr>
          <p:cNvSpPr txBox="1">
            <a:spLocks noChangeArrowheads="1"/>
          </p:cNvSpPr>
          <p:nvPr/>
        </p:nvSpPr>
        <p:spPr bwMode="auto">
          <a:xfrm>
            <a:off x="4826015" y="1802729"/>
            <a:ext cx="18453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 altLang="es-CL" sz="1800" b="1" dirty="0">
                <a:solidFill>
                  <a:schemeClr val="bg1"/>
                </a:solidFill>
                <a:latin typeface="Arial" panose="020B0604020202020204" pitchFamily="34" charset="0"/>
              </a:rPr>
              <a:t>PRINCIPIO</a:t>
            </a:r>
          </a:p>
          <a:p>
            <a:pPr algn="ctr" eaLnBrk="1" hangingPunct="1">
              <a:spcBef>
                <a:spcPct val="0"/>
              </a:spcBef>
              <a:buFontTx/>
              <a:buNone/>
            </a:pPr>
            <a:r>
              <a:rPr lang="es-ES" altLang="es-CL" sz="1800" b="1" dirty="0">
                <a:solidFill>
                  <a:schemeClr val="bg1"/>
                </a:solidFill>
                <a:latin typeface="Arial" panose="020B0604020202020204" pitchFamily="34" charset="0"/>
              </a:rPr>
              <a:t>ACTIVO</a:t>
            </a:r>
          </a:p>
          <a:p>
            <a:pPr algn="ctr" eaLnBrk="1" hangingPunct="1">
              <a:spcBef>
                <a:spcPct val="0"/>
              </a:spcBef>
              <a:buFontTx/>
              <a:buNone/>
            </a:pPr>
            <a:r>
              <a:rPr lang="es-ES" altLang="es-CL" sz="1800" b="1" dirty="0">
                <a:solidFill>
                  <a:schemeClr val="bg1"/>
                </a:solidFill>
                <a:latin typeface="Arial" panose="020B0604020202020204" pitchFamily="34" charset="0"/>
              </a:rPr>
              <a:t>+EXCIPIENTES</a:t>
            </a:r>
          </a:p>
        </p:txBody>
      </p:sp>
      <p:sp>
        <p:nvSpPr>
          <p:cNvPr id="8" name="Flecha: a la derecha 7">
            <a:extLst>
              <a:ext uri="{FF2B5EF4-FFF2-40B4-BE49-F238E27FC236}">
                <a16:creationId xmlns:a16="http://schemas.microsoft.com/office/drawing/2014/main" id="{3E61D3E8-9BD1-41C0-8930-3E2C53A4AA9E}"/>
              </a:ext>
            </a:extLst>
          </p:cNvPr>
          <p:cNvSpPr/>
          <p:nvPr/>
        </p:nvSpPr>
        <p:spPr>
          <a:xfrm>
            <a:off x="3582239" y="1863212"/>
            <a:ext cx="723285" cy="802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8CB5D239-F555-4F0F-BE2B-10F69A00FF2E}"/>
              </a:ext>
            </a:extLst>
          </p:cNvPr>
          <p:cNvSpPr txBox="1"/>
          <p:nvPr/>
        </p:nvSpPr>
        <p:spPr>
          <a:xfrm>
            <a:off x="5961185" y="4154326"/>
            <a:ext cx="6098344" cy="1754326"/>
          </a:xfrm>
          <a:prstGeom prst="rect">
            <a:avLst/>
          </a:prstGeom>
          <a:noFill/>
        </p:spPr>
        <p:txBody>
          <a:bodyPr wrap="square">
            <a:spAutoFit/>
          </a:bodyPr>
          <a:lstStyle/>
          <a:p>
            <a:pPr eaLnBrk="1" hangingPunct="1">
              <a:spcBef>
                <a:spcPct val="0"/>
              </a:spcBef>
            </a:pPr>
            <a:r>
              <a:rPr lang="es-ES" altLang="es-CL" sz="1800" dirty="0">
                <a:latin typeface="Arial" panose="020B0604020202020204" pitchFamily="34" charset="0"/>
              </a:rPr>
              <a:t> Son sustancias</a:t>
            </a:r>
            <a:r>
              <a:rPr lang="es-ES" altLang="es-CL" sz="1800" dirty="0">
                <a:solidFill>
                  <a:srgbClr val="FF0000"/>
                </a:solidFill>
                <a:latin typeface="Arial" panose="020B0604020202020204" pitchFamily="34" charset="0"/>
              </a:rPr>
              <a:t> </a:t>
            </a:r>
            <a:r>
              <a:rPr lang="es-ES" altLang="es-CL" sz="1800" dirty="0">
                <a:solidFill>
                  <a:schemeClr val="tx2"/>
                </a:solidFill>
                <a:latin typeface="Arial" panose="020B0604020202020204" pitchFamily="34" charset="0"/>
              </a:rPr>
              <a:t>inocuas. </a:t>
            </a:r>
            <a:r>
              <a:rPr lang="es-ES" altLang="es-CL" sz="1800" dirty="0">
                <a:latin typeface="Arial" panose="020B0604020202020204" pitchFamily="34" charset="0"/>
              </a:rPr>
              <a:t>No tienen actividad terapéutica</a:t>
            </a:r>
          </a:p>
          <a:p>
            <a:pPr eaLnBrk="1" hangingPunct="1">
              <a:spcBef>
                <a:spcPct val="0"/>
              </a:spcBef>
            </a:pPr>
            <a:r>
              <a:rPr lang="es-ES" altLang="es-CL" sz="1800" dirty="0">
                <a:latin typeface="Arial" panose="020B0604020202020204" pitchFamily="34" charset="0"/>
              </a:rPr>
              <a:t> Servir de vehículo</a:t>
            </a:r>
          </a:p>
          <a:p>
            <a:pPr eaLnBrk="1" hangingPunct="1">
              <a:spcBef>
                <a:spcPct val="0"/>
              </a:spcBef>
            </a:pPr>
            <a:r>
              <a:rPr lang="es-ES" altLang="es-CL" sz="1800" dirty="0">
                <a:latin typeface="Arial" panose="020B0604020202020204" pitchFamily="34" charset="0"/>
              </a:rPr>
              <a:t> Posibilitan la preparación y estabilidad</a:t>
            </a:r>
          </a:p>
          <a:p>
            <a:pPr eaLnBrk="1" hangingPunct="1">
              <a:spcBef>
                <a:spcPct val="0"/>
              </a:spcBef>
            </a:pPr>
            <a:r>
              <a:rPr lang="es-ES" altLang="es-CL" sz="1800" dirty="0">
                <a:latin typeface="Arial" panose="020B0604020202020204" pitchFamily="34" charset="0"/>
              </a:rPr>
              <a:t> Modificar las propiedades organolépticas</a:t>
            </a:r>
          </a:p>
          <a:p>
            <a:pPr eaLnBrk="1" hangingPunct="1">
              <a:spcBef>
                <a:spcPct val="0"/>
              </a:spcBef>
            </a:pPr>
            <a:r>
              <a:rPr lang="es-ES" altLang="es-CL" sz="1800" dirty="0">
                <a:latin typeface="Arial" panose="020B0604020202020204" pitchFamily="34" charset="0"/>
              </a:rPr>
              <a:t> Determinar las propiedades fisicoquímicas</a:t>
            </a:r>
          </a:p>
          <a:p>
            <a:pPr eaLnBrk="1" hangingPunct="1">
              <a:spcBef>
                <a:spcPct val="0"/>
              </a:spcBef>
            </a:pPr>
            <a:r>
              <a:rPr lang="es-ES" altLang="es-CL" sz="1800" b="1" dirty="0">
                <a:latin typeface="Arial" panose="020B0604020202020204" pitchFamily="34" charset="0"/>
              </a:rPr>
              <a:t> Algunos son de declaración obligatoria</a:t>
            </a:r>
          </a:p>
        </p:txBody>
      </p:sp>
      <p:sp>
        <p:nvSpPr>
          <p:cNvPr id="12" name="CuadroTexto 11">
            <a:extLst>
              <a:ext uri="{FF2B5EF4-FFF2-40B4-BE49-F238E27FC236}">
                <a16:creationId xmlns:a16="http://schemas.microsoft.com/office/drawing/2014/main" id="{57F688BD-DFEC-40A0-90AE-F58406979914}"/>
              </a:ext>
            </a:extLst>
          </p:cNvPr>
          <p:cNvSpPr txBox="1"/>
          <p:nvPr/>
        </p:nvSpPr>
        <p:spPr>
          <a:xfrm>
            <a:off x="652976" y="4090226"/>
            <a:ext cx="6098344" cy="369332"/>
          </a:xfrm>
          <a:prstGeom prst="rect">
            <a:avLst/>
          </a:prstGeom>
          <a:noFill/>
        </p:spPr>
        <p:txBody>
          <a:bodyPr wrap="square">
            <a:spAutoFit/>
          </a:bodyPr>
          <a:lstStyle/>
          <a:p>
            <a:r>
              <a:rPr lang="es-ES" altLang="es-CL" sz="1800" dirty="0">
                <a:latin typeface="Arial" panose="020B0604020202020204" pitchFamily="34" charset="0"/>
              </a:rPr>
              <a:t>Sustancia química con </a:t>
            </a:r>
            <a:r>
              <a:rPr lang="es-ES" altLang="es-CL" sz="1800" dirty="0">
                <a:solidFill>
                  <a:schemeClr val="tx2"/>
                </a:solidFill>
                <a:latin typeface="Arial" panose="020B0604020202020204" pitchFamily="34" charset="0"/>
              </a:rPr>
              <a:t>actividad terapéutica</a:t>
            </a:r>
            <a:endParaRPr lang="es-CL" dirty="0"/>
          </a:p>
        </p:txBody>
      </p:sp>
      <p:sp>
        <p:nvSpPr>
          <p:cNvPr id="13" name="19 CuadroTexto">
            <a:extLst>
              <a:ext uri="{FF2B5EF4-FFF2-40B4-BE49-F238E27FC236}">
                <a16:creationId xmlns:a16="http://schemas.microsoft.com/office/drawing/2014/main" id="{CA1C06B6-0B44-499D-8CDB-4933DEF0CBEB}"/>
              </a:ext>
            </a:extLst>
          </p:cNvPr>
          <p:cNvSpPr txBox="1">
            <a:spLocks noChangeArrowheads="1"/>
          </p:cNvSpPr>
          <p:nvPr/>
        </p:nvSpPr>
        <p:spPr bwMode="auto">
          <a:xfrm>
            <a:off x="838200" y="4794420"/>
            <a:ext cx="44165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L" sz="3600" b="1" dirty="0">
                <a:solidFill>
                  <a:srgbClr val="C00000"/>
                </a:solidFill>
                <a:latin typeface="Arial" panose="020B0604020202020204" pitchFamily="34" charset="0"/>
              </a:rPr>
              <a:t>PRINCIPIO ACTIVO</a:t>
            </a:r>
          </a:p>
        </p:txBody>
      </p:sp>
      <p:sp>
        <p:nvSpPr>
          <p:cNvPr id="14" name="19 CuadroTexto">
            <a:extLst>
              <a:ext uri="{FF2B5EF4-FFF2-40B4-BE49-F238E27FC236}">
                <a16:creationId xmlns:a16="http://schemas.microsoft.com/office/drawing/2014/main" id="{3DEC8C0D-5263-4B91-9942-CF93D4BE4A3D}"/>
              </a:ext>
            </a:extLst>
          </p:cNvPr>
          <p:cNvSpPr txBox="1">
            <a:spLocks noChangeArrowheads="1"/>
          </p:cNvSpPr>
          <p:nvPr/>
        </p:nvSpPr>
        <p:spPr bwMode="auto">
          <a:xfrm>
            <a:off x="6802060" y="3105834"/>
            <a:ext cx="32367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L" sz="3600" b="1" dirty="0">
                <a:solidFill>
                  <a:srgbClr val="C00000"/>
                </a:solidFill>
                <a:latin typeface="Arial" panose="020B0604020202020204" pitchFamily="34" charset="0"/>
              </a:rPr>
              <a:t>EXCIPIENTES</a:t>
            </a:r>
          </a:p>
        </p:txBody>
      </p:sp>
    </p:spTree>
    <p:extLst>
      <p:ext uri="{BB962C8B-B14F-4D97-AF65-F5344CB8AC3E}">
        <p14:creationId xmlns:p14="http://schemas.microsoft.com/office/powerpoint/2010/main" val="1569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B30EB-8DF7-4078-B1B9-6DC78C99D8B7}"/>
              </a:ext>
            </a:extLst>
          </p:cNvPr>
          <p:cNvSpPr>
            <a:spLocks noGrp="1"/>
          </p:cNvSpPr>
          <p:nvPr>
            <p:ph type="title"/>
          </p:nvPr>
        </p:nvSpPr>
        <p:spPr/>
        <p:txBody>
          <a:bodyPr/>
          <a:lstStyle/>
          <a:p>
            <a:r>
              <a:rPr lang="es-ES" altLang="es-CL" sz="4400" b="1" dirty="0">
                <a:solidFill>
                  <a:srgbClr val="C00000"/>
                </a:solidFill>
                <a:latin typeface="Arial" panose="020B0604020202020204" pitchFamily="34" charset="0"/>
              </a:rPr>
              <a:t>PRINCIPIO ACTIVO</a:t>
            </a:r>
            <a:br>
              <a:rPr lang="es-ES" altLang="es-CL" sz="4400" b="1" dirty="0">
                <a:solidFill>
                  <a:srgbClr val="C00000"/>
                </a:solidFill>
                <a:latin typeface="Arial" panose="020B0604020202020204" pitchFamily="34" charset="0"/>
              </a:rPr>
            </a:br>
            <a:endParaRPr lang="es-CL" dirty="0"/>
          </a:p>
        </p:txBody>
      </p:sp>
      <p:pic>
        <p:nvPicPr>
          <p:cNvPr id="5" name="Imagen 4">
            <a:extLst>
              <a:ext uri="{FF2B5EF4-FFF2-40B4-BE49-F238E27FC236}">
                <a16:creationId xmlns:a16="http://schemas.microsoft.com/office/drawing/2014/main" id="{111E0465-E19B-4136-835B-DA376D37EDF3}"/>
              </a:ext>
            </a:extLst>
          </p:cNvPr>
          <p:cNvPicPr>
            <a:picLocks noChangeAspect="1"/>
          </p:cNvPicPr>
          <p:nvPr/>
        </p:nvPicPr>
        <p:blipFill>
          <a:blip r:embed="rId2"/>
          <a:stretch>
            <a:fillRect/>
          </a:stretch>
        </p:blipFill>
        <p:spPr>
          <a:xfrm>
            <a:off x="-714404" y="1625234"/>
            <a:ext cx="7817797" cy="3607532"/>
          </a:xfrm>
          <a:prstGeom prst="rect">
            <a:avLst/>
          </a:prstGeom>
        </p:spPr>
      </p:pic>
      <p:sp>
        <p:nvSpPr>
          <p:cNvPr id="6" name="Rectangle 3">
            <a:extLst>
              <a:ext uri="{FF2B5EF4-FFF2-40B4-BE49-F238E27FC236}">
                <a16:creationId xmlns:a16="http://schemas.microsoft.com/office/drawing/2014/main" id="{582DF6E1-9FBA-4371-A582-6C6A99EF0087}"/>
              </a:ext>
            </a:extLst>
          </p:cNvPr>
          <p:cNvSpPr>
            <a:spLocks noChangeArrowheads="1"/>
          </p:cNvSpPr>
          <p:nvPr/>
        </p:nvSpPr>
        <p:spPr bwMode="auto">
          <a:xfrm>
            <a:off x="5733563" y="2852739"/>
            <a:ext cx="6203950" cy="2862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s-CL" altLang="es-CL" sz="3600" dirty="0">
                <a:latin typeface="Arial" panose="020B0604020202020204" pitchFamily="34" charset="0"/>
              </a:rPr>
              <a:t>Cada sobre contiene:</a:t>
            </a:r>
          </a:p>
          <a:p>
            <a:pPr eaLnBrk="1" hangingPunct="1">
              <a:lnSpc>
                <a:spcPct val="100000"/>
              </a:lnSpc>
              <a:spcBef>
                <a:spcPct val="0"/>
              </a:spcBef>
              <a:buFontTx/>
              <a:buNone/>
            </a:pPr>
            <a:r>
              <a:rPr lang="es-CL" altLang="es-CL" sz="3600" dirty="0">
                <a:latin typeface="Arial" panose="020B0604020202020204" pitchFamily="34" charset="0"/>
              </a:rPr>
              <a:t>400 mg Paracetamol</a:t>
            </a:r>
          </a:p>
          <a:p>
            <a:pPr eaLnBrk="1" hangingPunct="1">
              <a:lnSpc>
                <a:spcPct val="100000"/>
              </a:lnSpc>
              <a:spcBef>
                <a:spcPct val="0"/>
              </a:spcBef>
              <a:buFontTx/>
              <a:buNone/>
            </a:pPr>
            <a:r>
              <a:rPr lang="es-CL" altLang="es-CL" sz="3600" dirty="0">
                <a:latin typeface="Arial" panose="020B0604020202020204" pitchFamily="34" charset="0"/>
              </a:rPr>
              <a:t>10 mg Noscapina clorhidrato</a:t>
            </a:r>
          </a:p>
          <a:p>
            <a:pPr eaLnBrk="1" hangingPunct="1">
              <a:lnSpc>
                <a:spcPct val="100000"/>
              </a:lnSpc>
              <a:spcBef>
                <a:spcPct val="0"/>
              </a:spcBef>
              <a:buFontTx/>
              <a:buNone/>
            </a:pPr>
            <a:r>
              <a:rPr lang="es-CL" altLang="es-CL" sz="3600" dirty="0">
                <a:latin typeface="Arial" panose="020B0604020202020204" pitchFamily="34" charset="0"/>
              </a:rPr>
              <a:t>33 mg Cafeína</a:t>
            </a:r>
          </a:p>
          <a:p>
            <a:pPr eaLnBrk="1" hangingPunct="1">
              <a:lnSpc>
                <a:spcPct val="100000"/>
              </a:lnSpc>
              <a:spcBef>
                <a:spcPct val="0"/>
              </a:spcBef>
              <a:buFontTx/>
              <a:buNone/>
            </a:pPr>
            <a:r>
              <a:rPr lang="es-CL" altLang="es-CL" sz="3600" dirty="0">
                <a:latin typeface="Arial" panose="020B0604020202020204" pitchFamily="34" charset="0"/>
              </a:rPr>
              <a:t>50 mg ácido ascórbico</a:t>
            </a:r>
          </a:p>
        </p:txBody>
      </p:sp>
    </p:spTree>
    <p:extLst>
      <p:ext uri="{BB962C8B-B14F-4D97-AF65-F5344CB8AC3E}">
        <p14:creationId xmlns:p14="http://schemas.microsoft.com/office/powerpoint/2010/main" val="100264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AE05A-0C7E-4358-8600-B822C25B3500}"/>
              </a:ext>
            </a:extLst>
          </p:cNvPr>
          <p:cNvSpPr>
            <a:spLocks noGrp="1"/>
          </p:cNvSpPr>
          <p:nvPr>
            <p:ph type="title"/>
          </p:nvPr>
        </p:nvSpPr>
        <p:spPr>
          <a:xfrm>
            <a:off x="838200" y="365125"/>
            <a:ext cx="8896643" cy="999441"/>
          </a:xfrm>
        </p:spPr>
        <p:txBody>
          <a:bodyPr>
            <a:normAutofit/>
          </a:bodyPr>
          <a:lstStyle/>
          <a:p>
            <a:r>
              <a:rPr lang="es-ES" sz="2800" b="1" dirty="0"/>
              <a:t>TIPOS DE MEDICAMENTOS EN EL MERCADO FARMACÉUTICO</a:t>
            </a:r>
            <a:endParaRPr lang="es-CL" sz="2800" b="1" dirty="0"/>
          </a:p>
        </p:txBody>
      </p:sp>
      <p:sp>
        <p:nvSpPr>
          <p:cNvPr id="5" name="Rectángulo: esquinas redondeadas 4">
            <a:extLst>
              <a:ext uri="{FF2B5EF4-FFF2-40B4-BE49-F238E27FC236}">
                <a16:creationId xmlns:a16="http://schemas.microsoft.com/office/drawing/2014/main" id="{BBE9120A-0225-4847-B195-03A4770AD689}"/>
              </a:ext>
            </a:extLst>
          </p:cNvPr>
          <p:cNvSpPr/>
          <p:nvPr/>
        </p:nvSpPr>
        <p:spPr>
          <a:xfrm>
            <a:off x="1083212" y="1364566"/>
            <a:ext cx="3643533" cy="13082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ESPECIALIDAD FARMACÉUTICA</a:t>
            </a:r>
            <a:endParaRPr lang="es-CL" dirty="0">
              <a:solidFill>
                <a:schemeClr val="tx1"/>
              </a:solidFill>
            </a:endParaRPr>
          </a:p>
        </p:txBody>
      </p:sp>
      <p:sp>
        <p:nvSpPr>
          <p:cNvPr id="6" name="Rectángulo: esquinas redondeadas 5">
            <a:extLst>
              <a:ext uri="{FF2B5EF4-FFF2-40B4-BE49-F238E27FC236}">
                <a16:creationId xmlns:a16="http://schemas.microsoft.com/office/drawing/2014/main" id="{95A28346-7FA1-46E8-ADCF-034C2BB29C7E}"/>
              </a:ext>
            </a:extLst>
          </p:cNvPr>
          <p:cNvSpPr/>
          <p:nvPr/>
        </p:nvSpPr>
        <p:spPr>
          <a:xfrm>
            <a:off x="1083212" y="3018155"/>
            <a:ext cx="3643533" cy="13082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MEDICAMENTO OFICINAL</a:t>
            </a:r>
            <a:endParaRPr lang="es-CL" dirty="0">
              <a:solidFill>
                <a:schemeClr val="tx1"/>
              </a:solidFill>
            </a:endParaRPr>
          </a:p>
        </p:txBody>
      </p:sp>
      <p:sp>
        <p:nvSpPr>
          <p:cNvPr id="7" name="Rectángulo: esquinas redondeadas 6">
            <a:extLst>
              <a:ext uri="{FF2B5EF4-FFF2-40B4-BE49-F238E27FC236}">
                <a16:creationId xmlns:a16="http://schemas.microsoft.com/office/drawing/2014/main" id="{78F0E7AE-AF0B-4ABB-B7ED-88286BDDC001}"/>
              </a:ext>
            </a:extLst>
          </p:cNvPr>
          <p:cNvSpPr/>
          <p:nvPr/>
        </p:nvSpPr>
        <p:spPr>
          <a:xfrm>
            <a:off x="1083211" y="4647442"/>
            <a:ext cx="3643533" cy="13082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PRODUCTO MAGISTRAL</a:t>
            </a:r>
            <a:endParaRPr lang="es-CL" dirty="0">
              <a:solidFill>
                <a:schemeClr val="tx1"/>
              </a:solidFill>
            </a:endParaRPr>
          </a:p>
        </p:txBody>
      </p:sp>
      <p:sp>
        <p:nvSpPr>
          <p:cNvPr id="8" name="Elipse 7">
            <a:extLst>
              <a:ext uri="{FF2B5EF4-FFF2-40B4-BE49-F238E27FC236}">
                <a16:creationId xmlns:a16="http://schemas.microsoft.com/office/drawing/2014/main" id="{A4D941B6-3047-463E-87D3-E8FC106E564F}"/>
              </a:ext>
            </a:extLst>
          </p:cNvPr>
          <p:cNvSpPr/>
          <p:nvPr/>
        </p:nvSpPr>
        <p:spPr>
          <a:xfrm>
            <a:off x="5584873" y="1967719"/>
            <a:ext cx="2926080" cy="14102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DOSIS INDIVIDAULIZADA</a:t>
            </a:r>
            <a:endParaRPr lang="es-CL" dirty="0">
              <a:solidFill>
                <a:schemeClr val="tx1"/>
              </a:solidFill>
            </a:endParaRPr>
          </a:p>
        </p:txBody>
      </p:sp>
      <p:sp>
        <p:nvSpPr>
          <p:cNvPr id="9" name="Elipse 8">
            <a:extLst>
              <a:ext uri="{FF2B5EF4-FFF2-40B4-BE49-F238E27FC236}">
                <a16:creationId xmlns:a16="http://schemas.microsoft.com/office/drawing/2014/main" id="{55ADC025-191A-4AC4-8090-994ECFFF94EA}"/>
              </a:ext>
            </a:extLst>
          </p:cNvPr>
          <p:cNvSpPr/>
          <p:nvPr/>
        </p:nvSpPr>
        <p:spPr>
          <a:xfrm>
            <a:off x="6257778" y="3479996"/>
            <a:ext cx="2926080" cy="14102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ELABORACIÓN MANUAL</a:t>
            </a:r>
            <a:endParaRPr lang="es-CL" dirty="0">
              <a:solidFill>
                <a:schemeClr val="tx1"/>
              </a:solidFill>
            </a:endParaRPr>
          </a:p>
        </p:txBody>
      </p:sp>
      <p:sp>
        <p:nvSpPr>
          <p:cNvPr id="10" name="Elipse 9">
            <a:extLst>
              <a:ext uri="{FF2B5EF4-FFF2-40B4-BE49-F238E27FC236}">
                <a16:creationId xmlns:a16="http://schemas.microsoft.com/office/drawing/2014/main" id="{325594F0-226B-48F0-A94E-C769FDB3A4A2}"/>
              </a:ext>
            </a:extLst>
          </p:cNvPr>
          <p:cNvSpPr/>
          <p:nvPr/>
        </p:nvSpPr>
        <p:spPr>
          <a:xfrm>
            <a:off x="8427720" y="1364566"/>
            <a:ext cx="2926080" cy="14102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ELABORACIÓN MECANIZADA</a:t>
            </a:r>
            <a:endParaRPr lang="es-CL" dirty="0">
              <a:solidFill>
                <a:schemeClr val="tx1"/>
              </a:solidFill>
            </a:endParaRPr>
          </a:p>
        </p:txBody>
      </p:sp>
      <p:sp>
        <p:nvSpPr>
          <p:cNvPr id="11" name="Elipse 10">
            <a:extLst>
              <a:ext uri="{FF2B5EF4-FFF2-40B4-BE49-F238E27FC236}">
                <a16:creationId xmlns:a16="http://schemas.microsoft.com/office/drawing/2014/main" id="{16574824-776B-4301-97C2-6DD5E352F93D}"/>
              </a:ext>
            </a:extLst>
          </p:cNvPr>
          <p:cNvSpPr/>
          <p:nvPr/>
        </p:nvSpPr>
        <p:spPr>
          <a:xfrm>
            <a:off x="8764172" y="4788291"/>
            <a:ext cx="2926080" cy="14102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TAMAÑO DEL LOTE</a:t>
            </a:r>
            <a:endParaRPr lang="es-CL" dirty="0">
              <a:solidFill>
                <a:schemeClr val="tx1"/>
              </a:solidFill>
            </a:endParaRPr>
          </a:p>
        </p:txBody>
      </p:sp>
    </p:spTree>
    <p:extLst>
      <p:ext uri="{BB962C8B-B14F-4D97-AF65-F5344CB8AC3E}">
        <p14:creationId xmlns:p14="http://schemas.microsoft.com/office/powerpoint/2010/main" val="373773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AE05A-0C7E-4358-8600-B822C25B3500}"/>
              </a:ext>
            </a:extLst>
          </p:cNvPr>
          <p:cNvSpPr>
            <a:spLocks noGrp="1"/>
          </p:cNvSpPr>
          <p:nvPr>
            <p:ph type="title"/>
          </p:nvPr>
        </p:nvSpPr>
        <p:spPr>
          <a:xfrm>
            <a:off x="838200" y="365125"/>
            <a:ext cx="8896643" cy="999441"/>
          </a:xfrm>
        </p:spPr>
        <p:txBody>
          <a:bodyPr>
            <a:normAutofit/>
          </a:bodyPr>
          <a:lstStyle/>
          <a:p>
            <a:r>
              <a:rPr lang="es-ES" sz="2800" b="1" dirty="0"/>
              <a:t>TIPOS DE MEDICAMENTOS EN EL MERCADO FARMACÉUTICO</a:t>
            </a:r>
            <a:endParaRPr lang="es-CL" sz="2800" b="1" dirty="0"/>
          </a:p>
        </p:txBody>
      </p:sp>
      <p:sp>
        <p:nvSpPr>
          <p:cNvPr id="5" name="Rectángulo: esquinas redondeadas 4">
            <a:extLst>
              <a:ext uri="{FF2B5EF4-FFF2-40B4-BE49-F238E27FC236}">
                <a16:creationId xmlns:a16="http://schemas.microsoft.com/office/drawing/2014/main" id="{BBE9120A-0225-4847-B195-03A4770AD689}"/>
              </a:ext>
            </a:extLst>
          </p:cNvPr>
          <p:cNvSpPr/>
          <p:nvPr/>
        </p:nvSpPr>
        <p:spPr>
          <a:xfrm>
            <a:off x="1195754" y="1575581"/>
            <a:ext cx="3643533" cy="13082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ESPECIALIDAD FARMACÉUTICA</a:t>
            </a:r>
            <a:endParaRPr lang="es-CL" dirty="0">
              <a:solidFill>
                <a:schemeClr val="tx1"/>
              </a:solidFill>
            </a:endParaRPr>
          </a:p>
        </p:txBody>
      </p:sp>
      <p:sp>
        <p:nvSpPr>
          <p:cNvPr id="3" name="CuadroTexto 2">
            <a:extLst>
              <a:ext uri="{FF2B5EF4-FFF2-40B4-BE49-F238E27FC236}">
                <a16:creationId xmlns:a16="http://schemas.microsoft.com/office/drawing/2014/main" id="{9E68CBDA-0B17-4EC2-A399-6FE69D42039E}"/>
              </a:ext>
            </a:extLst>
          </p:cNvPr>
          <p:cNvSpPr txBox="1"/>
          <p:nvPr/>
        </p:nvSpPr>
        <p:spPr>
          <a:xfrm>
            <a:off x="5286521" y="1256689"/>
            <a:ext cx="5895535" cy="2308324"/>
          </a:xfrm>
          <a:prstGeom prst="rect">
            <a:avLst/>
          </a:prstGeom>
          <a:noFill/>
        </p:spPr>
        <p:txBody>
          <a:bodyPr wrap="square" rtlCol="0">
            <a:spAutoFit/>
          </a:bodyPr>
          <a:lstStyle/>
          <a:p>
            <a:pPr algn="just"/>
            <a:r>
              <a:rPr lang="en-US" sz="1800" dirty="0">
                <a:solidFill>
                  <a:srgbClr val="000000"/>
                </a:solidFill>
                <a:effectLst/>
                <a:latin typeface="Arial" panose="020B0604020202020204" pitchFamily="34" charset="0"/>
                <a:ea typeface="Tahoma" panose="020B0604030504040204" pitchFamily="34" charset="0"/>
              </a:rPr>
              <a:t>Es un medicamento de composición e  información definidas, de forma farmacéutica y dosificación determinadas,preparado </a:t>
            </a:r>
            <a:r>
              <a:rPr lang="en-US" sz="1800" b="1" dirty="0">
                <a:solidFill>
                  <a:srgbClr val="000000"/>
                </a:solidFill>
                <a:effectLst/>
                <a:latin typeface="Arial" panose="020B0604020202020204" pitchFamily="34" charset="0"/>
                <a:ea typeface="Tahoma" panose="020B0604030504040204" pitchFamily="34" charset="0"/>
              </a:rPr>
              <a:t>para uso medicinal inmediato</a:t>
            </a:r>
            <a:r>
              <a:rPr lang="en-US" sz="1800" dirty="0">
                <a:solidFill>
                  <a:srgbClr val="000000"/>
                </a:solidFill>
                <a:effectLst/>
                <a:latin typeface="Arial" panose="020B0604020202020204" pitchFamily="34" charset="0"/>
                <a:ea typeface="Tahoma" panose="020B0604030504040204" pitchFamily="34" charset="0"/>
              </a:rPr>
              <a:t>, dispuesto ya condicionado para su dispensación al público. Contiene las unidades posológicas necesarias para completer un tratamiento según la prescripción médica</a:t>
            </a:r>
            <a:endParaRPr lang="es-CL" sz="1800" dirty="0">
              <a:effectLst/>
              <a:latin typeface="Tahoma" panose="020B0604030504040204" pitchFamily="34" charset="0"/>
              <a:ea typeface="Tahoma" panose="020B0604030504040204" pitchFamily="34" charset="0"/>
            </a:endParaRPr>
          </a:p>
          <a:p>
            <a:endParaRPr lang="es-CL" dirty="0"/>
          </a:p>
        </p:txBody>
      </p:sp>
      <p:sp>
        <p:nvSpPr>
          <p:cNvPr id="12" name="Rectángulo: esquinas redondeadas 11">
            <a:extLst>
              <a:ext uri="{FF2B5EF4-FFF2-40B4-BE49-F238E27FC236}">
                <a16:creationId xmlns:a16="http://schemas.microsoft.com/office/drawing/2014/main" id="{B67BB329-CB33-48CB-8DCF-D22FF1651725}"/>
              </a:ext>
            </a:extLst>
          </p:cNvPr>
          <p:cNvSpPr/>
          <p:nvPr/>
        </p:nvSpPr>
        <p:spPr>
          <a:xfrm>
            <a:off x="1326466" y="3429000"/>
            <a:ext cx="3643533" cy="13082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MEDICAMENTO GENÉRICO</a:t>
            </a:r>
            <a:endParaRPr lang="es-CL" dirty="0">
              <a:solidFill>
                <a:schemeClr val="tx1"/>
              </a:solidFill>
            </a:endParaRPr>
          </a:p>
        </p:txBody>
      </p:sp>
      <p:sp>
        <p:nvSpPr>
          <p:cNvPr id="13" name="Rectángulo: esquinas redondeadas 12">
            <a:extLst>
              <a:ext uri="{FF2B5EF4-FFF2-40B4-BE49-F238E27FC236}">
                <a16:creationId xmlns:a16="http://schemas.microsoft.com/office/drawing/2014/main" id="{8B14FE1D-17D8-4BFC-98C2-E6E2CFC895BB}"/>
              </a:ext>
            </a:extLst>
          </p:cNvPr>
          <p:cNvSpPr/>
          <p:nvPr/>
        </p:nvSpPr>
        <p:spPr>
          <a:xfrm>
            <a:off x="1326466" y="5168752"/>
            <a:ext cx="3643533" cy="13082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MEDICAMENTO BIOEQUIVALENTE</a:t>
            </a:r>
            <a:endParaRPr lang="es-CL" dirty="0">
              <a:solidFill>
                <a:schemeClr val="tx1"/>
              </a:solidFill>
            </a:endParaRPr>
          </a:p>
        </p:txBody>
      </p:sp>
      <p:sp>
        <p:nvSpPr>
          <p:cNvPr id="4" name="CuadroTexto 3">
            <a:extLst>
              <a:ext uri="{FF2B5EF4-FFF2-40B4-BE49-F238E27FC236}">
                <a16:creationId xmlns:a16="http://schemas.microsoft.com/office/drawing/2014/main" id="{9EA52592-16D6-4481-BD35-FC7F63C0C35B}"/>
              </a:ext>
            </a:extLst>
          </p:cNvPr>
          <p:cNvSpPr txBox="1"/>
          <p:nvPr/>
        </p:nvSpPr>
        <p:spPr>
          <a:xfrm>
            <a:off x="5416062" y="3565013"/>
            <a:ext cx="5895535" cy="2308324"/>
          </a:xfrm>
          <a:prstGeom prst="rect">
            <a:avLst/>
          </a:prstGeom>
          <a:noFill/>
        </p:spPr>
        <p:txBody>
          <a:bodyPr wrap="square" rtlCol="0">
            <a:spAutoFit/>
          </a:bodyPr>
          <a:lstStyle/>
          <a:p>
            <a:r>
              <a:rPr lang="es-CL" sz="1800" kern="100" dirty="0">
                <a:effectLst/>
                <a:latin typeface="Arial" panose="020B0604020202020204" pitchFamily="34" charset="0"/>
                <a:ea typeface="Times New Roman" panose="02020603050405020304" pitchFamily="18" charset="0"/>
              </a:rPr>
              <a:t>El medicamento </a:t>
            </a:r>
            <a:r>
              <a:rPr lang="es-CL" sz="1800" b="1" kern="100" dirty="0">
                <a:effectLst/>
                <a:latin typeface="Arial" panose="020B0604020202020204" pitchFamily="34" charset="0"/>
                <a:ea typeface="Times New Roman" panose="02020603050405020304" pitchFamily="18" charset="0"/>
              </a:rPr>
              <a:t>genérico</a:t>
            </a:r>
            <a:r>
              <a:rPr lang="es-CL" sz="1800" kern="100" dirty="0">
                <a:effectLst/>
                <a:latin typeface="Arial" panose="020B0604020202020204" pitchFamily="34" charset="0"/>
                <a:ea typeface="Times New Roman" panose="02020603050405020304" pitchFamily="18" charset="0"/>
              </a:rPr>
              <a:t> es aquel producto farmacéutico que ha sido elaborado con ciertas características que lo igualan a otro producto protegido por una marca comercial, el cual también se denomina Producto de Marca Comercial. Estas características incluyen:  poseer el mismo principio activo, la misma dosis (se refiere a la cantidad de principio activo, expresada en gramos u otra unidad de media </a:t>
            </a:r>
            <a:endParaRPr lang="es-CL" dirty="0"/>
          </a:p>
        </p:txBody>
      </p:sp>
    </p:spTree>
    <p:extLst>
      <p:ext uri="{BB962C8B-B14F-4D97-AF65-F5344CB8AC3E}">
        <p14:creationId xmlns:p14="http://schemas.microsoft.com/office/powerpoint/2010/main" val="401934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AE05A-0C7E-4358-8600-B822C25B3500}"/>
              </a:ext>
            </a:extLst>
          </p:cNvPr>
          <p:cNvSpPr>
            <a:spLocks noGrp="1"/>
          </p:cNvSpPr>
          <p:nvPr>
            <p:ph type="title"/>
          </p:nvPr>
        </p:nvSpPr>
        <p:spPr>
          <a:xfrm>
            <a:off x="838200" y="365125"/>
            <a:ext cx="8896643" cy="999441"/>
          </a:xfrm>
        </p:spPr>
        <p:txBody>
          <a:bodyPr>
            <a:normAutofit/>
          </a:bodyPr>
          <a:lstStyle/>
          <a:p>
            <a:r>
              <a:rPr lang="es-ES" sz="2800" b="1" dirty="0"/>
              <a:t>TIPOS DE MEDICAMENTOS EN EL MERCADO FARMACÉUTICO</a:t>
            </a:r>
            <a:endParaRPr lang="es-CL" sz="2800" b="1" dirty="0"/>
          </a:p>
        </p:txBody>
      </p:sp>
      <p:sp>
        <p:nvSpPr>
          <p:cNvPr id="13" name="Rectángulo: esquinas redondeadas 12">
            <a:extLst>
              <a:ext uri="{FF2B5EF4-FFF2-40B4-BE49-F238E27FC236}">
                <a16:creationId xmlns:a16="http://schemas.microsoft.com/office/drawing/2014/main" id="{8B14FE1D-17D8-4BFC-98C2-E6E2CFC895BB}"/>
              </a:ext>
            </a:extLst>
          </p:cNvPr>
          <p:cNvSpPr/>
          <p:nvPr/>
        </p:nvSpPr>
        <p:spPr>
          <a:xfrm>
            <a:off x="635390" y="1197209"/>
            <a:ext cx="3643533" cy="13082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MEDICAMENTO BIOEQUIVALENTE</a:t>
            </a:r>
            <a:endParaRPr lang="es-CL" dirty="0">
              <a:solidFill>
                <a:schemeClr val="tx1"/>
              </a:solidFill>
            </a:endParaRPr>
          </a:p>
        </p:txBody>
      </p:sp>
      <p:sp>
        <p:nvSpPr>
          <p:cNvPr id="6" name="CuadroTexto 5">
            <a:extLst>
              <a:ext uri="{FF2B5EF4-FFF2-40B4-BE49-F238E27FC236}">
                <a16:creationId xmlns:a16="http://schemas.microsoft.com/office/drawing/2014/main" id="{35AEFFA5-53EA-4019-83F5-11D1BC773A03}"/>
              </a:ext>
            </a:extLst>
          </p:cNvPr>
          <p:cNvSpPr txBox="1"/>
          <p:nvPr/>
        </p:nvSpPr>
        <p:spPr>
          <a:xfrm>
            <a:off x="1055075" y="3700423"/>
            <a:ext cx="9580099" cy="1754326"/>
          </a:xfrm>
          <a:prstGeom prst="rect">
            <a:avLst/>
          </a:prstGeom>
          <a:noFill/>
        </p:spPr>
        <p:txBody>
          <a:bodyPr wrap="square" rtlCol="0">
            <a:spAutoFit/>
          </a:bodyPr>
          <a:lstStyle/>
          <a:p>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A diferencia de lo anterior la condición de Medicamento </a:t>
            </a:r>
            <a:r>
              <a:rPr lang="es-CL" sz="1800" b="1" kern="100" dirty="0">
                <a:effectLst/>
                <a:latin typeface="Arial" panose="020B0604020202020204" pitchFamily="34" charset="0"/>
                <a:ea typeface="Times New Roman" panose="02020603050405020304" pitchFamily="18" charset="0"/>
                <a:cs typeface="Times New Roman" panose="02020603050405020304" pitchFamily="18" charset="0"/>
              </a:rPr>
              <a:t>Bioequivalente</a:t>
            </a:r>
            <a:r>
              <a:rPr lang="es-CL" sz="1800" kern="100" dirty="0">
                <a:effectLst/>
                <a:latin typeface="Arial" panose="020B0604020202020204" pitchFamily="34" charset="0"/>
                <a:ea typeface="Times New Roman" panose="02020603050405020304" pitchFamily="18" charset="0"/>
                <a:cs typeface="Times New Roman" panose="02020603050405020304" pitchFamily="18" charset="0"/>
              </a:rPr>
              <a:t> responde a una autorización por parte del instituto de Salud Pública (ISP), la cual se basa en la demostración de bioequivalencia con un medicamento previamente autorizado y para el que ha expirado el periodo de protección de datos (es decir, que han transcurrido al menos diez años desde su autorización).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L" dirty="0"/>
          </a:p>
        </p:txBody>
      </p:sp>
      <p:pic>
        <p:nvPicPr>
          <p:cNvPr id="7" name="Imagen 6">
            <a:extLst>
              <a:ext uri="{FF2B5EF4-FFF2-40B4-BE49-F238E27FC236}">
                <a16:creationId xmlns:a16="http://schemas.microsoft.com/office/drawing/2014/main" id="{8EA2CA87-417B-4D29-941A-A8B5D20B35C2}"/>
              </a:ext>
            </a:extLst>
          </p:cNvPr>
          <p:cNvPicPr>
            <a:picLocks noChangeAspect="1"/>
          </p:cNvPicPr>
          <p:nvPr/>
        </p:nvPicPr>
        <p:blipFill>
          <a:blip r:embed="rId2"/>
          <a:stretch>
            <a:fillRect/>
          </a:stretch>
        </p:blipFill>
        <p:spPr>
          <a:xfrm>
            <a:off x="5479366" y="1391274"/>
            <a:ext cx="3329919" cy="2113672"/>
          </a:xfrm>
          <a:prstGeom prst="rect">
            <a:avLst/>
          </a:prstGeom>
        </p:spPr>
      </p:pic>
      <p:pic>
        <p:nvPicPr>
          <p:cNvPr id="8" name="Imagen 7">
            <a:extLst>
              <a:ext uri="{FF2B5EF4-FFF2-40B4-BE49-F238E27FC236}">
                <a16:creationId xmlns:a16="http://schemas.microsoft.com/office/drawing/2014/main" id="{6EFE1D54-E7E5-4360-8B57-D47AF6128B79}"/>
              </a:ext>
            </a:extLst>
          </p:cNvPr>
          <p:cNvPicPr>
            <a:picLocks noChangeAspect="1"/>
          </p:cNvPicPr>
          <p:nvPr/>
        </p:nvPicPr>
        <p:blipFill>
          <a:blip r:embed="rId3"/>
          <a:stretch>
            <a:fillRect/>
          </a:stretch>
        </p:blipFill>
        <p:spPr>
          <a:xfrm>
            <a:off x="9413485" y="1376547"/>
            <a:ext cx="2143125" cy="2143125"/>
          </a:xfrm>
          <a:prstGeom prst="rect">
            <a:avLst/>
          </a:prstGeom>
        </p:spPr>
      </p:pic>
    </p:spTree>
    <p:extLst>
      <p:ext uri="{BB962C8B-B14F-4D97-AF65-F5344CB8AC3E}">
        <p14:creationId xmlns:p14="http://schemas.microsoft.com/office/powerpoint/2010/main" val="409061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8ABCC-CB7D-408B-9463-20E6755FF387}"/>
              </a:ext>
            </a:extLst>
          </p:cNvPr>
          <p:cNvSpPr>
            <a:spLocks noGrp="1"/>
          </p:cNvSpPr>
          <p:nvPr>
            <p:ph type="title"/>
          </p:nvPr>
        </p:nvSpPr>
        <p:spPr/>
        <p:txBody>
          <a:bodyPr/>
          <a:lstStyle/>
          <a:p>
            <a:r>
              <a:rPr lang="es-ES" dirty="0"/>
              <a:t>PAPEL DEL FARMACÉUTICO EN LA SOCIEDAD</a:t>
            </a:r>
            <a:endParaRPr lang="es-CL" dirty="0"/>
          </a:p>
        </p:txBody>
      </p:sp>
      <p:sp>
        <p:nvSpPr>
          <p:cNvPr id="3" name="Marcador de contenido 2">
            <a:extLst>
              <a:ext uri="{FF2B5EF4-FFF2-40B4-BE49-F238E27FC236}">
                <a16:creationId xmlns:a16="http://schemas.microsoft.com/office/drawing/2014/main" id="{E041C03C-0584-4A6C-A9E0-443501A33A51}"/>
              </a:ext>
            </a:extLst>
          </p:cNvPr>
          <p:cNvSpPr>
            <a:spLocks noGrp="1"/>
          </p:cNvSpPr>
          <p:nvPr>
            <p:ph idx="1"/>
          </p:nvPr>
        </p:nvSpPr>
        <p:spPr>
          <a:xfrm>
            <a:off x="838200" y="1825625"/>
            <a:ext cx="5689209" cy="4351338"/>
          </a:xfrm>
        </p:spPr>
        <p:txBody>
          <a:bodyPr>
            <a:normAutofit fontScale="92500" lnSpcReduction="10000"/>
          </a:bodyPr>
          <a:lstStyle/>
          <a:p>
            <a:pPr algn="just"/>
            <a:r>
              <a:rPr lang="es-ES" dirty="0">
                <a:effectLst/>
                <a:latin typeface="Arial" panose="020B0604020202020204" pitchFamily="34" charset="0"/>
                <a:ea typeface="Tahoma" panose="020B0604030504040204" pitchFamily="34" charset="0"/>
              </a:rPr>
              <a:t>Actualmente el especialista en farmacia debe  mantener una relación de </a:t>
            </a:r>
            <a:r>
              <a:rPr lang="es-ES" b="1" dirty="0">
                <a:effectLst/>
                <a:latin typeface="Arial" panose="020B0604020202020204" pitchFamily="34" charset="0"/>
                <a:ea typeface="Tahoma" panose="020B0604030504040204" pitchFamily="34" charset="0"/>
              </a:rPr>
              <a:t>colaboración ética</a:t>
            </a:r>
            <a:r>
              <a:rPr lang="es-ES" dirty="0">
                <a:effectLst/>
                <a:latin typeface="Arial" panose="020B0604020202020204" pitchFamily="34" charset="0"/>
                <a:ea typeface="Tahoma" panose="020B0604030504040204" pitchFamily="34" charset="0"/>
              </a:rPr>
              <a:t> con el resto de los profesionales (médicos, enfermeros, matrones, odontólogos, nutricionistas, paramédicos),debido a que sus diferentes conocimientos pueden ser útiles si son aplicados correctamente en un entorno de cooperación y fines comunes, los cuales procederán a beneficiarse la sociedad actual. </a:t>
            </a:r>
            <a:endParaRPr lang="es-CL" dirty="0">
              <a:effectLst/>
              <a:latin typeface="Tahoma" panose="020B0604030504040204" pitchFamily="34" charset="0"/>
              <a:ea typeface="Tahoma" panose="020B0604030504040204" pitchFamily="34" charset="0"/>
            </a:endParaRPr>
          </a:p>
          <a:p>
            <a:endParaRPr lang="es-CL" dirty="0"/>
          </a:p>
        </p:txBody>
      </p:sp>
      <p:pic>
        <p:nvPicPr>
          <p:cNvPr id="4" name="Imagen 3">
            <a:extLst>
              <a:ext uri="{FF2B5EF4-FFF2-40B4-BE49-F238E27FC236}">
                <a16:creationId xmlns:a16="http://schemas.microsoft.com/office/drawing/2014/main" id="{341D8051-6C27-4BC0-BC8E-EC37924A92CD}"/>
              </a:ext>
            </a:extLst>
          </p:cNvPr>
          <p:cNvPicPr>
            <a:picLocks noChangeAspect="1"/>
          </p:cNvPicPr>
          <p:nvPr/>
        </p:nvPicPr>
        <p:blipFill>
          <a:blip r:embed="rId2"/>
          <a:stretch>
            <a:fillRect/>
          </a:stretch>
        </p:blipFill>
        <p:spPr>
          <a:xfrm>
            <a:off x="7497751" y="1825625"/>
            <a:ext cx="3856049" cy="3856049"/>
          </a:xfrm>
          <a:prstGeom prst="rect">
            <a:avLst/>
          </a:prstGeom>
        </p:spPr>
      </p:pic>
    </p:spTree>
    <p:extLst>
      <p:ext uri="{BB962C8B-B14F-4D97-AF65-F5344CB8AC3E}">
        <p14:creationId xmlns:p14="http://schemas.microsoft.com/office/powerpoint/2010/main" val="405014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10760054" cy="1228299"/>
          </a:xfrm>
        </p:spPr>
        <p:txBody>
          <a:bodyPr>
            <a:normAutofit/>
          </a:bodyPr>
          <a:lstStyle/>
          <a:p>
            <a:r>
              <a:rPr lang="es-ES" sz="4000"/>
              <a:t> </a:t>
            </a:r>
            <a:r>
              <a:rPr lang="es-ES" sz="4000" b="1"/>
              <a:t>DESCRIPCIÓN DEL CURSO PARA AUXILIAR DE FARMACIA</a:t>
            </a:r>
            <a:endParaRPr lang="es-CL" sz="4000" b="1"/>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761802" y="2321476"/>
            <a:ext cx="5334198" cy="3850724"/>
          </a:xfrm>
        </p:spPr>
        <p:txBody>
          <a:bodyPr anchor="ctr">
            <a:normAutofit/>
          </a:bodyPr>
          <a:lstStyle/>
          <a:p>
            <a:pPr marL="0" indent="0" rtl="0">
              <a:buNone/>
            </a:pPr>
            <a:r>
              <a:rPr lang="es-CL" sz="2000" b="1" i="0" dirty="0">
                <a:effectLst/>
                <a:latin typeface="Open Sans" panose="020B0606030504020204" pitchFamily="34" charset="0"/>
              </a:rPr>
              <a:t>RELATOR</a:t>
            </a:r>
          </a:p>
          <a:p>
            <a:pPr marL="0" indent="0" rtl="0">
              <a:buNone/>
            </a:pPr>
            <a:r>
              <a:rPr lang="es-CL" sz="2000" b="0" i="0" dirty="0">
                <a:effectLst/>
                <a:latin typeface="Open Sans" panose="020B0606030504020204" pitchFamily="34" charset="0"/>
              </a:rPr>
              <a:t>     JORGE VELOZ</a:t>
            </a:r>
          </a:p>
          <a:p>
            <a:pPr marL="0" indent="0" rtl="0">
              <a:buNone/>
            </a:pPr>
            <a:r>
              <a:rPr lang="es-CL" sz="2000" b="0" i="0" dirty="0">
                <a:effectLst/>
                <a:latin typeface="Open Sans" panose="020B0606030504020204" pitchFamily="34" charset="0"/>
              </a:rPr>
              <a:t>QUIMICO FARMACEUTICO UNIVERSIDAD DE CHILE.</a:t>
            </a:r>
          </a:p>
          <a:p>
            <a:endParaRPr lang="es-CL" sz="2000" dirty="0"/>
          </a:p>
          <a:p>
            <a:r>
              <a:rPr lang="es-CL" sz="2000" dirty="0"/>
              <a:t>Horario de clases:  LUNES Y MIERCOLES  19:00 -22:00</a:t>
            </a:r>
          </a:p>
        </p:txBody>
      </p:sp>
      <p:pic>
        <p:nvPicPr>
          <p:cNvPr id="4" name="Imagen 3" descr="Un reloj en la mano&#10;&#10;Descripción generada automáticamente">
            <a:extLst>
              <a:ext uri="{FF2B5EF4-FFF2-40B4-BE49-F238E27FC236}">
                <a16:creationId xmlns:a16="http://schemas.microsoft.com/office/drawing/2014/main" id="{8C4B79EB-2836-4DD9-A087-08125AFE81B8}"/>
              </a:ext>
            </a:extLst>
          </p:cNvPr>
          <p:cNvPicPr>
            <a:picLocks noChangeAspect="1"/>
          </p:cNvPicPr>
          <p:nvPr/>
        </p:nvPicPr>
        <p:blipFill>
          <a:blip r:embed="rId2"/>
          <a:stretch>
            <a:fillRect/>
          </a:stretch>
        </p:blipFill>
        <p:spPr>
          <a:xfrm>
            <a:off x="6554897" y="2890971"/>
            <a:ext cx="5178206" cy="2731545"/>
          </a:xfrm>
          <a:prstGeom prst="rect">
            <a:avLst/>
          </a:prstGeom>
        </p:spPr>
      </p:pic>
    </p:spTree>
    <p:extLst>
      <p:ext uri="{BB962C8B-B14F-4D97-AF65-F5344CB8AC3E}">
        <p14:creationId xmlns:p14="http://schemas.microsoft.com/office/powerpoint/2010/main" val="88659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EE912-E3B3-47AC-A3F3-73B78C9CFD23}"/>
              </a:ext>
            </a:extLst>
          </p:cNvPr>
          <p:cNvSpPr>
            <a:spLocks noGrp="1"/>
          </p:cNvSpPr>
          <p:nvPr>
            <p:ph type="title"/>
          </p:nvPr>
        </p:nvSpPr>
        <p:spPr/>
        <p:txBody>
          <a:bodyPr/>
          <a:lstStyle/>
          <a:p>
            <a:r>
              <a:rPr lang="es-ES" dirty="0"/>
              <a:t>ORGANIZACIÓN DEL SERVICIO DE FARMACIA </a:t>
            </a:r>
            <a:endParaRPr lang="es-CL" dirty="0"/>
          </a:p>
        </p:txBody>
      </p:sp>
      <p:sp>
        <p:nvSpPr>
          <p:cNvPr id="3" name="Marcador de contenido 2">
            <a:extLst>
              <a:ext uri="{FF2B5EF4-FFF2-40B4-BE49-F238E27FC236}">
                <a16:creationId xmlns:a16="http://schemas.microsoft.com/office/drawing/2014/main" id="{2FEEEEC3-1C50-4111-B009-178EA80C7DCB}"/>
              </a:ext>
            </a:extLst>
          </p:cNvPr>
          <p:cNvSpPr>
            <a:spLocks noGrp="1"/>
          </p:cNvSpPr>
          <p:nvPr>
            <p:ph idx="1"/>
          </p:nvPr>
        </p:nvSpPr>
        <p:spPr/>
        <p:txBody>
          <a:bodyPr/>
          <a:lstStyle/>
          <a:p>
            <a:pPr>
              <a:lnSpc>
                <a:spcPct val="107000"/>
              </a:lnSpc>
              <a:spcAft>
                <a:spcPts val="800"/>
              </a:spcAft>
            </a:pPr>
            <a:r>
              <a:rPr lang="es-CL" sz="1800" b="1" u="sng"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Requerimiento de la planta física de una farmacia según MINSAL Chile.</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14. </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planta física de una farmacia deberá contar con un </a:t>
            </a: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 debidamente</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circunscrito</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con el equipamiento que </a:t>
            </a: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asegure</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el almacenamiento y conservación adecuada de los productos farmacéuticos y la elaboración de</a:t>
            </a:r>
            <a:r>
              <a:rPr lang="es-C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productos farmacéuticos y cosméticos en su caso, según las normas que fije el Ministerio de Salud, debiendo cumplir las condiciones sanitarias y ambientales mínimas de los lugares de trabajo dispuestas en el Decreto Supremo Nº 785, de 9 de febrero de 1983, del Ministerio de Salud.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L" dirty="0"/>
          </a:p>
        </p:txBody>
      </p:sp>
    </p:spTree>
    <p:extLst>
      <p:ext uri="{BB962C8B-B14F-4D97-AF65-F5344CB8AC3E}">
        <p14:creationId xmlns:p14="http://schemas.microsoft.com/office/powerpoint/2010/main" val="20514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EE912-E3B3-47AC-A3F3-73B78C9CFD23}"/>
              </a:ext>
            </a:extLst>
          </p:cNvPr>
          <p:cNvSpPr>
            <a:spLocks noGrp="1"/>
          </p:cNvSpPr>
          <p:nvPr>
            <p:ph type="title"/>
          </p:nvPr>
        </p:nvSpPr>
        <p:spPr/>
        <p:txBody>
          <a:bodyPr/>
          <a:lstStyle/>
          <a:p>
            <a:r>
              <a:rPr lang="es-ES" dirty="0"/>
              <a:t>ORGANIZACIÓN DEL SERVICIO DE FARMACIA </a:t>
            </a:r>
            <a:endParaRPr lang="es-CL" dirty="0"/>
          </a:p>
        </p:txBody>
      </p:sp>
      <p:sp>
        <p:nvSpPr>
          <p:cNvPr id="3" name="Marcador de contenido 2">
            <a:extLst>
              <a:ext uri="{FF2B5EF4-FFF2-40B4-BE49-F238E27FC236}">
                <a16:creationId xmlns:a16="http://schemas.microsoft.com/office/drawing/2014/main" id="{2FEEEEC3-1C50-4111-B009-178EA80C7DCB}"/>
              </a:ext>
            </a:extLst>
          </p:cNvPr>
          <p:cNvSpPr>
            <a:spLocks noGrp="1"/>
          </p:cNvSpPr>
          <p:nvPr>
            <p:ph idx="1"/>
          </p:nvPr>
        </p:nvSpPr>
        <p:spPr>
          <a:xfrm>
            <a:off x="838200" y="1825625"/>
            <a:ext cx="6631745" cy="4351338"/>
          </a:xfrm>
        </p:spPr>
        <p:txBody>
          <a:bodyPr/>
          <a:lstStyle/>
          <a:p>
            <a:pPr algn="just"/>
            <a:r>
              <a:rPr lang="es-CL" sz="3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la elaboración de productos farmacéuticos de carácter oficinal o magistral la farmacia deberá contar con un recetario en sección aparte diferenciada de las otras secciones, que permita y facilite la mantención de condiciones higiénicas adecuadas y permanentes. </a:t>
            </a:r>
            <a:endParaRPr lang="es-CL"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L" dirty="0"/>
          </a:p>
        </p:txBody>
      </p:sp>
      <p:pic>
        <p:nvPicPr>
          <p:cNvPr id="4" name="Imagen 3">
            <a:extLst>
              <a:ext uri="{FF2B5EF4-FFF2-40B4-BE49-F238E27FC236}">
                <a16:creationId xmlns:a16="http://schemas.microsoft.com/office/drawing/2014/main" id="{BDF0F44D-A6DC-4C25-BF67-922D65B78B48}"/>
              </a:ext>
            </a:extLst>
          </p:cNvPr>
          <p:cNvPicPr>
            <a:picLocks noChangeAspect="1"/>
          </p:cNvPicPr>
          <p:nvPr/>
        </p:nvPicPr>
        <p:blipFill>
          <a:blip r:embed="rId2"/>
          <a:stretch>
            <a:fillRect/>
          </a:stretch>
        </p:blipFill>
        <p:spPr>
          <a:xfrm>
            <a:off x="7939087" y="1970357"/>
            <a:ext cx="3629025" cy="1257300"/>
          </a:xfrm>
          <a:prstGeom prst="rect">
            <a:avLst/>
          </a:prstGeom>
        </p:spPr>
      </p:pic>
      <p:pic>
        <p:nvPicPr>
          <p:cNvPr id="5" name="Imagen 4">
            <a:extLst>
              <a:ext uri="{FF2B5EF4-FFF2-40B4-BE49-F238E27FC236}">
                <a16:creationId xmlns:a16="http://schemas.microsoft.com/office/drawing/2014/main" id="{5B4A7BDB-562A-4051-B442-07BC50CF714F}"/>
              </a:ext>
            </a:extLst>
          </p:cNvPr>
          <p:cNvPicPr>
            <a:picLocks noChangeAspect="1"/>
          </p:cNvPicPr>
          <p:nvPr/>
        </p:nvPicPr>
        <p:blipFill>
          <a:blip r:embed="rId3"/>
          <a:stretch>
            <a:fillRect/>
          </a:stretch>
        </p:blipFill>
        <p:spPr>
          <a:xfrm>
            <a:off x="8002175" y="3578141"/>
            <a:ext cx="3565937" cy="2372969"/>
          </a:xfrm>
          <a:prstGeom prst="rect">
            <a:avLst/>
          </a:prstGeom>
        </p:spPr>
      </p:pic>
    </p:spTree>
    <p:extLst>
      <p:ext uri="{BB962C8B-B14F-4D97-AF65-F5344CB8AC3E}">
        <p14:creationId xmlns:p14="http://schemas.microsoft.com/office/powerpoint/2010/main" val="114328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EE912-E3B3-47AC-A3F3-73B78C9CFD23}"/>
              </a:ext>
            </a:extLst>
          </p:cNvPr>
          <p:cNvSpPr>
            <a:spLocks noGrp="1"/>
          </p:cNvSpPr>
          <p:nvPr>
            <p:ph type="title"/>
          </p:nvPr>
        </p:nvSpPr>
        <p:spPr>
          <a:xfrm>
            <a:off x="876693" y="160863"/>
            <a:ext cx="4234393" cy="1616203"/>
          </a:xfrm>
        </p:spPr>
        <p:txBody>
          <a:bodyPr anchor="b">
            <a:normAutofit/>
          </a:bodyPr>
          <a:lstStyle/>
          <a:p>
            <a:r>
              <a:rPr lang="es-ES" sz="3200" dirty="0"/>
              <a:t>ORGANIZACIÓN DEL SERVICIO DE FARMACIA </a:t>
            </a:r>
            <a:endParaRPr lang="es-CL" sz="3200" dirty="0"/>
          </a:p>
        </p:txBody>
      </p:sp>
      <p:sp>
        <p:nvSpPr>
          <p:cNvPr id="3" name="Marcador de contenido 2">
            <a:extLst>
              <a:ext uri="{FF2B5EF4-FFF2-40B4-BE49-F238E27FC236}">
                <a16:creationId xmlns:a16="http://schemas.microsoft.com/office/drawing/2014/main" id="{2FEEEEC3-1C50-4111-B009-178EA80C7DCB}"/>
              </a:ext>
            </a:extLst>
          </p:cNvPr>
          <p:cNvSpPr>
            <a:spLocks noGrp="1"/>
          </p:cNvSpPr>
          <p:nvPr>
            <p:ph idx="1"/>
          </p:nvPr>
        </p:nvSpPr>
        <p:spPr>
          <a:xfrm>
            <a:off x="876692" y="2209920"/>
            <a:ext cx="4497166" cy="4120542"/>
          </a:xfrm>
        </p:spPr>
        <p:txBody>
          <a:bodyPr anchor="t">
            <a:normAutofit/>
          </a:bodyPr>
          <a:lstStyle/>
          <a:p>
            <a:pPr>
              <a:spcAft>
                <a:spcPts val="800"/>
              </a:spcAft>
            </a:pPr>
            <a:r>
              <a:rPr lang="es-CL" sz="2000" kern="100" dirty="0">
                <a:effectLst/>
                <a:latin typeface="Arial" panose="020B0604020202020204" pitchFamily="34" charset="0"/>
                <a:ea typeface="Times New Roman" panose="02020603050405020304" pitchFamily="18" charset="0"/>
                <a:cs typeface="Times New Roman" panose="02020603050405020304" pitchFamily="18" charset="0"/>
              </a:rPr>
              <a:t>Sus instalaciones,equipos, instrumentos y demás implementos deberán ser adecuados para el tipo de fórmulas magistrales u oficinales que se preparen.  Deberá mantener en una estantería exclusiva y bajo llave los estupefacientes,productos psicotrópicos y los venenos,sin perjuicio de adoptar,cuando corresponda, las medidas necesarias para prevenir su hurto, robo, sustracción o extravío.</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s-CL" sz="1700" dirty="0">
              <a:effectLst/>
              <a:latin typeface="Tahoma" panose="020B0604030504040204" pitchFamily="34" charset="0"/>
              <a:ea typeface="Tahoma" panose="020B0604030504040204" pitchFamily="34" charset="0"/>
            </a:endParaRPr>
          </a:p>
          <a:p>
            <a:endParaRPr lang="es-CL" sz="1700" dirty="0"/>
          </a:p>
        </p:txBody>
      </p:sp>
      <p:pic>
        <p:nvPicPr>
          <p:cNvPr id="4" name="Imagen 3">
            <a:extLst>
              <a:ext uri="{FF2B5EF4-FFF2-40B4-BE49-F238E27FC236}">
                <a16:creationId xmlns:a16="http://schemas.microsoft.com/office/drawing/2014/main" id="{DA5D5738-D37F-41A7-93CB-1DED8CD70BEE}"/>
              </a:ext>
            </a:extLst>
          </p:cNvPr>
          <p:cNvPicPr>
            <a:picLocks noChangeAspect="1"/>
          </p:cNvPicPr>
          <p:nvPr/>
        </p:nvPicPr>
        <p:blipFill rotWithShape="1">
          <a:blip r:embed="rId2"/>
          <a:srcRect r="27196" b="1"/>
          <a:stretch/>
        </p:blipFill>
        <p:spPr>
          <a:xfrm>
            <a:off x="5854890" y="877414"/>
            <a:ext cx="5453545" cy="4984683"/>
          </a:xfrm>
          <a:prstGeom prst="rect">
            <a:avLst/>
          </a:prstGeom>
        </p:spPr>
      </p:pic>
      <p:grpSp>
        <p:nvGrpSpPr>
          <p:cNvPr id="9" name="Group 8">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0534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91988-63AD-41EA-BCB4-D18178FF7903}"/>
              </a:ext>
            </a:extLst>
          </p:cNvPr>
          <p:cNvSpPr>
            <a:spLocks noGrp="1"/>
          </p:cNvSpPr>
          <p:nvPr>
            <p:ph type="title"/>
          </p:nvPr>
        </p:nvSpPr>
        <p:spPr/>
        <p:txBody>
          <a:bodyPr/>
          <a:lstStyle/>
          <a:p>
            <a:r>
              <a:rPr lang="es-ES" dirty="0"/>
              <a:t>TIPOS DE SERVICIOS DE FARMACIA</a:t>
            </a:r>
            <a:endParaRPr lang="es-CL" dirty="0"/>
          </a:p>
        </p:txBody>
      </p:sp>
      <p:pic>
        <p:nvPicPr>
          <p:cNvPr id="4" name="Imagen 3" descr="Interfaz de usuario gráfica, Texto, Aplicación&#10;&#10;Descripción generada automáticamente">
            <a:extLst>
              <a:ext uri="{FF2B5EF4-FFF2-40B4-BE49-F238E27FC236}">
                <a16:creationId xmlns:a16="http://schemas.microsoft.com/office/drawing/2014/main" id="{B5DDBB20-BA48-4DFC-9FE8-25FFAE8A62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476375"/>
            <a:ext cx="8675517" cy="2645459"/>
          </a:xfrm>
          <a:prstGeom prst="rect">
            <a:avLst/>
          </a:prstGeom>
          <a:noFill/>
          <a:ln>
            <a:noFill/>
          </a:ln>
          <a:effectLst/>
        </p:spPr>
      </p:pic>
    </p:spTree>
    <p:extLst>
      <p:ext uri="{BB962C8B-B14F-4D97-AF65-F5344CB8AC3E}">
        <p14:creationId xmlns:p14="http://schemas.microsoft.com/office/powerpoint/2010/main" val="19185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7DAF9-03FA-4BB7-98D5-01507F13AE91}"/>
              </a:ext>
            </a:extLst>
          </p:cNvPr>
          <p:cNvSpPr>
            <a:spLocks noGrp="1"/>
          </p:cNvSpPr>
          <p:nvPr>
            <p:ph type="title"/>
          </p:nvPr>
        </p:nvSpPr>
        <p:spPr/>
        <p:txBody>
          <a:bodyPr/>
          <a:lstStyle/>
          <a:p>
            <a:r>
              <a:rPr lang="es-ES" dirty="0"/>
              <a:t>TIPOS DE SERVICIOS DE FARMACIA</a:t>
            </a:r>
            <a:endParaRPr lang="es-CL" dirty="0"/>
          </a:p>
        </p:txBody>
      </p:sp>
      <p:sp>
        <p:nvSpPr>
          <p:cNvPr id="3" name="Marcador de contenido 2">
            <a:extLst>
              <a:ext uri="{FF2B5EF4-FFF2-40B4-BE49-F238E27FC236}">
                <a16:creationId xmlns:a16="http://schemas.microsoft.com/office/drawing/2014/main" id="{B2EF1E72-6AEB-428B-B171-108A891677C6}"/>
              </a:ext>
            </a:extLst>
          </p:cNvPr>
          <p:cNvSpPr>
            <a:spLocks noGrp="1"/>
          </p:cNvSpPr>
          <p:nvPr>
            <p:ph idx="1"/>
          </p:nvPr>
        </p:nvSpPr>
        <p:spPr/>
        <p:txBody>
          <a:bodyPr/>
          <a:lstStyle/>
          <a:p>
            <a:pPr marL="342900" lvl="0" indent="-342900" algn="just">
              <a:buFont typeface="Wingdings" panose="05000000000000000000" pitchFamily="2" charset="2"/>
              <a:buChar char=""/>
            </a:pPr>
            <a:r>
              <a:rPr lang="es-ES" sz="1800" b="1" dirty="0">
                <a:solidFill>
                  <a:srgbClr val="000000"/>
                </a:solidFill>
                <a:effectLst/>
                <a:latin typeface="Arial" panose="020B0604020202020204" pitchFamily="34" charset="0"/>
                <a:ea typeface="Tahoma" panose="020B0604030504040204" pitchFamily="34" charset="0"/>
              </a:rPr>
              <a:t>Farmacias: Artículo 8.</a:t>
            </a:r>
            <a:r>
              <a:rPr lang="es-ES" sz="1800" u="sng" dirty="0">
                <a:solidFill>
                  <a:srgbClr val="000000"/>
                </a:solidFill>
                <a:effectLst/>
                <a:latin typeface="Arial" panose="020B0604020202020204" pitchFamily="34" charset="0"/>
                <a:ea typeface="Tahoma" panose="020B0604030504040204" pitchFamily="34" charset="0"/>
              </a:rPr>
              <a:t>Farmacia</a:t>
            </a:r>
            <a:r>
              <a:rPr lang="es-ES" sz="1800" dirty="0">
                <a:solidFill>
                  <a:srgbClr val="000000"/>
                </a:solidFill>
                <a:effectLst/>
                <a:latin typeface="Arial" panose="020B0604020202020204" pitchFamily="34" charset="0"/>
                <a:ea typeface="Tahoma" panose="020B0604030504040204" pitchFamily="34" charset="0"/>
              </a:rPr>
              <a:t> es todo establecimiento o parte de él destinado a la venta de productos farmacéuticos y alimentos de uso médico; a la confección de productos farmacéuticos de carácter oficinal y a los que se preparen extemporáneamente conforme a fórmulas magistrales prescritas por profesionales legalmente habilitados;y al fraccionamiento de envases clínicos de productos farmacéuticos, conforme a las normas que imparta el Ministerio de Salud, mediante resolución.</a:t>
            </a:r>
            <a:r>
              <a:rPr lang="es-ES" sz="1800" b="1" dirty="0">
                <a:solidFill>
                  <a:srgbClr val="000000"/>
                </a:solidFill>
                <a:effectLst/>
                <a:latin typeface="Arial" panose="020B0604020202020204" pitchFamily="34" charset="0"/>
                <a:ea typeface="Tahoma" panose="020B0604030504040204" pitchFamily="34" charset="0"/>
              </a:rPr>
              <a:t> Definición de farmacia. (según DTO. N° 466 DE 1984)</a:t>
            </a:r>
            <a:endParaRPr lang="es-CL" sz="1800" dirty="0">
              <a:effectLst/>
              <a:latin typeface="Tahoma" panose="020B0604030504040204" pitchFamily="34" charset="0"/>
              <a:ea typeface="Tahoma" panose="020B0604030504040204" pitchFamily="34" charset="0"/>
            </a:endParaRPr>
          </a:p>
          <a:p>
            <a:pPr algn="just">
              <a:lnSpc>
                <a:spcPct val="107000"/>
              </a:lnSpc>
              <a:spcAft>
                <a:spcPts val="800"/>
              </a:spcAft>
            </a:pPr>
            <a:r>
              <a:rPr lang="es-CL" sz="1800" u="none" strike="noStrike"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b="1" u="sng"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Otros establecimientos: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s-ES" sz="1800" b="1" dirty="0">
                <a:solidFill>
                  <a:srgbClr val="000000"/>
                </a:solidFill>
                <a:effectLst/>
                <a:latin typeface="Arial" panose="020B0604020202020204" pitchFamily="34" charset="0"/>
                <a:ea typeface="Tahoma" panose="020B0604030504040204" pitchFamily="34" charset="0"/>
              </a:rPr>
              <a:t>Almacenes Farmacéuticos.</a:t>
            </a:r>
            <a:endParaRPr lang="es-CL" sz="1800" dirty="0">
              <a:effectLst/>
              <a:latin typeface="Tahoma" panose="020B0604030504040204" pitchFamily="34" charset="0"/>
              <a:ea typeface="Tahoma" panose="020B0604030504040204" pitchFamily="34" charset="0"/>
            </a:endParaRPr>
          </a:p>
          <a:p>
            <a:pPr marL="342900" lvl="0" indent="-342900">
              <a:buFont typeface="Wingdings" panose="05000000000000000000" pitchFamily="2" charset="2"/>
              <a:buChar char=""/>
            </a:pPr>
            <a:r>
              <a:rPr lang="es-ES" sz="1800" b="1" dirty="0">
                <a:solidFill>
                  <a:srgbClr val="000000"/>
                </a:solidFill>
                <a:effectLst/>
                <a:latin typeface="Arial" panose="020B0604020202020204" pitchFamily="34" charset="0"/>
                <a:ea typeface="Tahoma" panose="020B0604030504040204" pitchFamily="34" charset="0"/>
              </a:rPr>
              <a:t>Droguerías.</a:t>
            </a:r>
            <a:endParaRPr lang="es-CL" sz="1800" dirty="0">
              <a:effectLst/>
              <a:latin typeface="Tahoma" panose="020B0604030504040204" pitchFamily="34" charset="0"/>
              <a:ea typeface="Tahoma" panose="020B0604030504040204" pitchFamily="34" charset="0"/>
            </a:endParaRPr>
          </a:p>
          <a:p>
            <a:pPr marL="342900" lvl="0" indent="-342900">
              <a:buFont typeface="Wingdings" panose="05000000000000000000" pitchFamily="2" charset="2"/>
              <a:buChar char=""/>
            </a:pPr>
            <a:r>
              <a:rPr lang="es-ES" sz="1800" b="1" dirty="0">
                <a:solidFill>
                  <a:srgbClr val="000000"/>
                </a:solidFill>
                <a:effectLst/>
                <a:latin typeface="Arial" panose="020B0604020202020204" pitchFamily="34" charset="0"/>
                <a:ea typeface="Tahoma" panose="020B0604030504040204" pitchFamily="34" charset="0"/>
              </a:rPr>
              <a:t>Depósitos de Productos Farmacéuticos humanos, veterinarios y dentales:</a:t>
            </a:r>
            <a:endParaRPr lang="es-CL" sz="1800" dirty="0">
              <a:effectLst/>
              <a:latin typeface="Tahoma" panose="020B0604030504040204" pitchFamily="34" charset="0"/>
              <a:ea typeface="Tahoma" panose="020B0604030504040204" pitchFamily="34" charset="0"/>
            </a:endParaRPr>
          </a:p>
          <a:p>
            <a:pPr marL="342900" lvl="0" indent="-342900">
              <a:buFont typeface="Wingdings" panose="05000000000000000000" pitchFamily="2" charset="2"/>
              <a:buChar char=""/>
            </a:pPr>
            <a:r>
              <a:rPr lang="es-ES" sz="1800" b="1" dirty="0">
                <a:solidFill>
                  <a:srgbClr val="000000"/>
                </a:solidFill>
                <a:effectLst/>
                <a:latin typeface="Arial" panose="020B0604020202020204" pitchFamily="34" charset="0"/>
                <a:ea typeface="Tahoma" panose="020B0604030504040204" pitchFamily="34" charset="0"/>
              </a:rPr>
              <a:t>Botiquines farmacéuticos.</a:t>
            </a:r>
            <a:endParaRPr lang="es-CL" sz="1800" dirty="0">
              <a:effectLst/>
              <a:latin typeface="Tahoma" panose="020B0604030504040204" pitchFamily="34" charset="0"/>
              <a:ea typeface="Tahoma" panose="020B0604030504040204" pitchFamily="34" charset="0"/>
            </a:endParaRPr>
          </a:p>
          <a:p>
            <a:endParaRPr lang="es-CL" dirty="0"/>
          </a:p>
        </p:txBody>
      </p:sp>
    </p:spTree>
    <p:extLst>
      <p:ext uri="{BB962C8B-B14F-4D97-AF65-F5344CB8AC3E}">
        <p14:creationId xmlns:p14="http://schemas.microsoft.com/office/powerpoint/2010/main" val="217740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p:txBody>
          <a:bodyPr/>
          <a:lstStyle/>
          <a:p>
            <a:r>
              <a:rPr lang="es-ES" dirty="0"/>
              <a:t> </a:t>
            </a:r>
            <a:r>
              <a:rPr lang="es-ES" b="1" dirty="0"/>
              <a:t>DESCRIPCIÓN DEL CURSO PARA AUXILIAR DE FARMACIA</a:t>
            </a:r>
            <a:endParaRPr lang="es-CL" b="1" dirty="0"/>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838200" y="2008505"/>
            <a:ext cx="10515600" cy="3309083"/>
          </a:xfrm>
        </p:spPr>
        <p:txBody>
          <a:bodyPr/>
          <a:lstStyle/>
          <a:p>
            <a:pPr marL="0" indent="0" algn="just">
              <a:buNone/>
            </a:pPr>
            <a:r>
              <a:rPr lang="es-CL" b="1" i="0" dirty="0">
                <a:effectLst/>
                <a:latin typeface="Open Sans" panose="020B0606030504020204" pitchFamily="34" charset="0"/>
              </a:rPr>
              <a:t>DESCRIPCIÓN DEL CURSO:</a:t>
            </a:r>
          </a:p>
          <a:p>
            <a:pPr marL="0" indent="0" algn="just">
              <a:buNone/>
            </a:pPr>
            <a:r>
              <a:rPr lang="es-CL" b="0" i="0" dirty="0">
                <a:effectLst/>
                <a:latin typeface="Open Sans" panose="020B0606030504020204" pitchFamily="34" charset="0"/>
              </a:rPr>
              <a:t>El curso de Auxiliar de Farmacia Constituye una herramienta teórica que permite al participante comprender y aplicar las diferentes técnicas de atención a clientes, gestión de almacenamiento y promoción del uso racional de medicamentos dentro de un proceso de dispensación y ética acorde a los desafíos de la época actual.</a:t>
            </a:r>
            <a:endParaRPr lang="es-CL" dirty="0"/>
          </a:p>
        </p:txBody>
      </p:sp>
    </p:spTree>
    <p:extLst>
      <p:ext uri="{BB962C8B-B14F-4D97-AF65-F5344CB8AC3E}">
        <p14:creationId xmlns:p14="http://schemas.microsoft.com/office/powerpoint/2010/main" val="355430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2160562" y="383163"/>
            <a:ext cx="6378526" cy="1325563"/>
          </a:xfrm>
        </p:spPr>
        <p:txBody>
          <a:bodyPr/>
          <a:lstStyle/>
          <a:p>
            <a:r>
              <a:rPr lang="es-ES" b="1" dirty="0"/>
              <a:t>          MALLA CURRICULAR</a:t>
            </a:r>
            <a:endParaRPr lang="es-CL" b="1" dirty="0"/>
          </a:p>
        </p:txBody>
      </p:sp>
      <p:sp>
        <p:nvSpPr>
          <p:cNvPr id="8" name="Rectángulo: esquinas redondeadas 1">
            <a:extLst>
              <a:ext uri="{FF2B5EF4-FFF2-40B4-BE49-F238E27FC236}">
                <a16:creationId xmlns:a16="http://schemas.microsoft.com/office/drawing/2014/main" id="{B23B9ACF-7FEB-47E7-B6B0-0889CDEDD7AC}"/>
              </a:ext>
            </a:extLst>
          </p:cNvPr>
          <p:cNvSpPr>
            <a:spLocks noChangeArrowheads="1"/>
          </p:cNvSpPr>
          <p:nvPr/>
        </p:nvSpPr>
        <p:spPr bwMode="auto">
          <a:xfrm>
            <a:off x="679450" y="2874472"/>
            <a:ext cx="1805570" cy="1083087"/>
          </a:xfrm>
          <a:prstGeom prst="roundRect">
            <a:avLst>
              <a:gd name="adj" fmla="val 16667"/>
            </a:avLst>
          </a:prstGeom>
          <a:solidFill>
            <a:srgbClr val="ACB9CA"/>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INTRODUCCIÓN A LAS CIENCIAS FARMACÉUTICAS</a:t>
            </a:r>
            <a:endParaRPr kumimoji="0" lang="es-ES" altLang="es-CL" sz="1200" b="1" i="0" u="none" strike="noStrike" cap="none" normalizeH="0" baseline="0" dirty="0">
              <a:ln>
                <a:noFill/>
              </a:ln>
              <a:solidFill>
                <a:schemeClr val="tx1"/>
              </a:solidFill>
              <a:effectLst/>
              <a:latin typeface="Arial" panose="020B0604020202020204" pitchFamily="34" charset="0"/>
            </a:endParaRPr>
          </a:p>
        </p:txBody>
      </p:sp>
      <p:sp>
        <p:nvSpPr>
          <p:cNvPr id="9" name="Rectángulo: esquinas redondeadas 2">
            <a:extLst>
              <a:ext uri="{FF2B5EF4-FFF2-40B4-BE49-F238E27FC236}">
                <a16:creationId xmlns:a16="http://schemas.microsoft.com/office/drawing/2014/main" id="{B3069479-AF8C-4702-98DE-481FF88E9551}"/>
              </a:ext>
            </a:extLst>
          </p:cNvPr>
          <p:cNvSpPr>
            <a:spLocks noChangeArrowheads="1"/>
          </p:cNvSpPr>
          <p:nvPr/>
        </p:nvSpPr>
        <p:spPr bwMode="auto">
          <a:xfrm>
            <a:off x="679450" y="4215765"/>
            <a:ext cx="1721188" cy="996014"/>
          </a:xfrm>
          <a:prstGeom prst="roundRect">
            <a:avLst>
              <a:gd name="adj" fmla="val 16667"/>
            </a:avLst>
          </a:prstGeom>
          <a:solidFill>
            <a:srgbClr val="B4C6E7"/>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QUÍMICA GENERAL Y ORGÁNICA</a:t>
            </a:r>
            <a:endParaRPr kumimoji="0" lang="es-ES" altLang="es-CL" sz="1200" b="1" i="0" u="none" strike="noStrike" cap="none" normalizeH="0" baseline="0" dirty="0">
              <a:ln>
                <a:noFill/>
              </a:ln>
              <a:solidFill>
                <a:schemeClr val="tx1"/>
              </a:solidFill>
              <a:effectLst/>
              <a:latin typeface="Arial" panose="020B0604020202020204" pitchFamily="34" charset="0"/>
            </a:endParaRPr>
          </a:p>
        </p:txBody>
      </p:sp>
      <p:sp>
        <p:nvSpPr>
          <p:cNvPr id="10" name="Rectángulo: esquinas redondeadas 3">
            <a:extLst>
              <a:ext uri="{FF2B5EF4-FFF2-40B4-BE49-F238E27FC236}">
                <a16:creationId xmlns:a16="http://schemas.microsoft.com/office/drawing/2014/main" id="{F1777709-6BBF-4BAF-B89E-D19E6CD51F46}"/>
              </a:ext>
            </a:extLst>
          </p:cNvPr>
          <p:cNvSpPr>
            <a:spLocks noChangeArrowheads="1"/>
          </p:cNvSpPr>
          <p:nvPr/>
        </p:nvSpPr>
        <p:spPr bwMode="auto">
          <a:xfrm>
            <a:off x="2576511" y="2869708"/>
            <a:ext cx="1805571" cy="1087851"/>
          </a:xfrm>
          <a:prstGeom prst="roundRect">
            <a:avLst>
              <a:gd name="adj" fmla="val 16667"/>
            </a:avLst>
          </a:prstGeom>
          <a:solidFill>
            <a:srgbClr val="8EAADB"/>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TALLER DE ATENCIÓN AL CLIENTE Y VENTAS</a:t>
            </a:r>
            <a:endParaRPr kumimoji="0" lang="es-ES" altLang="es-CL"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a:ln>
                <a:noFill/>
              </a:ln>
              <a:solidFill>
                <a:schemeClr val="tx1"/>
              </a:solidFill>
              <a:effectLst/>
              <a:latin typeface="Arial" panose="020B0604020202020204" pitchFamily="34" charset="0"/>
            </a:endParaRPr>
          </a:p>
        </p:txBody>
      </p:sp>
      <p:sp>
        <p:nvSpPr>
          <p:cNvPr id="11" name="Rectángulo: esquinas redondeadas 4">
            <a:extLst>
              <a:ext uri="{FF2B5EF4-FFF2-40B4-BE49-F238E27FC236}">
                <a16:creationId xmlns:a16="http://schemas.microsoft.com/office/drawing/2014/main" id="{6F63E0E4-5464-4118-BBB5-300A4070A6A5}"/>
              </a:ext>
            </a:extLst>
          </p:cNvPr>
          <p:cNvSpPr>
            <a:spLocks noChangeArrowheads="1"/>
          </p:cNvSpPr>
          <p:nvPr/>
        </p:nvSpPr>
        <p:spPr bwMode="auto">
          <a:xfrm>
            <a:off x="6893047" y="4142274"/>
            <a:ext cx="1842990" cy="1069506"/>
          </a:xfrm>
          <a:prstGeom prst="roundRect">
            <a:avLst>
              <a:gd name="adj" fmla="val 16667"/>
            </a:avLst>
          </a:prstGeom>
          <a:solidFill>
            <a:srgbClr val="DBDBDB"/>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TALLER DE HABILIDADES OPERACIONALES EN FARMACIAS</a:t>
            </a:r>
            <a:endParaRPr kumimoji="0" lang="es-ES" altLang="es-CL" sz="1200" b="1" i="0" u="none" strike="noStrike" cap="none" normalizeH="0" baseline="0" dirty="0">
              <a:ln>
                <a:noFill/>
              </a:ln>
              <a:solidFill>
                <a:schemeClr val="tx1"/>
              </a:solidFill>
              <a:effectLst/>
              <a:latin typeface="Arial" panose="020B0604020202020204" pitchFamily="34" charset="0"/>
            </a:endParaRPr>
          </a:p>
        </p:txBody>
      </p:sp>
      <p:sp>
        <p:nvSpPr>
          <p:cNvPr id="12" name="Rectángulo: esquinas redondeadas 5">
            <a:extLst>
              <a:ext uri="{FF2B5EF4-FFF2-40B4-BE49-F238E27FC236}">
                <a16:creationId xmlns:a16="http://schemas.microsoft.com/office/drawing/2014/main" id="{3D1B3038-41EF-4180-8624-1621A2E1ADD0}"/>
              </a:ext>
            </a:extLst>
          </p:cNvPr>
          <p:cNvSpPr>
            <a:spLocks noChangeArrowheads="1"/>
          </p:cNvSpPr>
          <p:nvPr/>
        </p:nvSpPr>
        <p:spPr bwMode="auto">
          <a:xfrm>
            <a:off x="4457052" y="2859817"/>
            <a:ext cx="2253235" cy="1097743"/>
          </a:xfrm>
          <a:prstGeom prst="roundRect">
            <a:avLst>
              <a:gd name="adj" fmla="val 16667"/>
            </a:avLst>
          </a:prstGeom>
          <a:solidFill>
            <a:srgbClr val="DBDBDB"/>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FARMACOLOGÍA I</a:t>
            </a:r>
            <a:endParaRPr kumimoji="0" lang="es-ES" altLang="es-CL" sz="1200" b="1" i="0" u="none" strike="noStrike" cap="none" normalizeH="0" baseline="0" dirty="0">
              <a:ln>
                <a:noFill/>
              </a:ln>
              <a:effectLst/>
              <a:latin typeface="Arial" panose="020B0604020202020204" pitchFamily="34" charset="0"/>
            </a:endParaRPr>
          </a:p>
        </p:txBody>
      </p:sp>
      <p:sp>
        <p:nvSpPr>
          <p:cNvPr id="13" name="Rectángulo: esquinas redondeadas 6">
            <a:extLst>
              <a:ext uri="{FF2B5EF4-FFF2-40B4-BE49-F238E27FC236}">
                <a16:creationId xmlns:a16="http://schemas.microsoft.com/office/drawing/2014/main" id="{CD343988-2C3B-43A1-ABFB-F78C1DF71632}"/>
              </a:ext>
            </a:extLst>
          </p:cNvPr>
          <p:cNvSpPr>
            <a:spLocks noChangeArrowheads="1"/>
          </p:cNvSpPr>
          <p:nvPr/>
        </p:nvSpPr>
        <p:spPr bwMode="auto">
          <a:xfrm>
            <a:off x="2583398" y="4215764"/>
            <a:ext cx="1615925" cy="996015"/>
          </a:xfrm>
          <a:prstGeom prst="roundRect">
            <a:avLst>
              <a:gd name="adj" fmla="val 16667"/>
            </a:avLst>
          </a:prstGeom>
          <a:solidFill>
            <a:srgbClr val="8EAADB"/>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LEGISLACIÓN FARMACÉUTICA</a:t>
            </a:r>
            <a:endParaRPr kumimoji="0" lang="es-ES" altLang="es-CL" sz="1200" b="1" i="0" u="none" strike="noStrike" cap="none" normalizeH="0" baseline="0" dirty="0">
              <a:ln>
                <a:noFill/>
              </a:ln>
              <a:solidFill>
                <a:schemeClr val="tx1"/>
              </a:solidFill>
              <a:effectLst/>
              <a:latin typeface="Arial" panose="020B0604020202020204" pitchFamily="34" charset="0"/>
            </a:endParaRPr>
          </a:p>
        </p:txBody>
      </p:sp>
      <p:sp>
        <p:nvSpPr>
          <p:cNvPr id="14" name="Rectángulo: esquinas redondeadas 7">
            <a:extLst>
              <a:ext uri="{FF2B5EF4-FFF2-40B4-BE49-F238E27FC236}">
                <a16:creationId xmlns:a16="http://schemas.microsoft.com/office/drawing/2014/main" id="{D8029DE5-A59D-4F47-BB55-37F6C319343B}"/>
              </a:ext>
            </a:extLst>
          </p:cNvPr>
          <p:cNvSpPr>
            <a:spLocks noChangeArrowheads="1"/>
          </p:cNvSpPr>
          <p:nvPr/>
        </p:nvSpPr>
        <p:spPr bwMode="auto">
          <a:xfrm>
            <a:off x="6893047" y="2784992"/>
            <a:ext cx="1842990" cy="1097743"/>
          </a:xfrm>
          <a:prstGeom prst="roundRect">
            <a:avLst>
              <a:gd name="adj" fmla="val 16667"/>
            </a:avLst>
          </a:prstGeom>
          <a:solidFill>
            <a:srgbClr val="8EAADB"/>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GESTIÓN DE ALMACENAMIENTO Y LOGÍSTICA</a:t>
            </a:r>
            <a:endParaRPr kumimoji="0" lang="es-ES" altLang="es-CL" sz="1200" b="1" i="0" u="none" strike="noStrike" cap="none" normalizeH="0" baseline="0" dirty="0">
              <a:ln>
                <a:noFill/>
              </a:ln>
              <a:solidFill>
                <a:schemeClr val="tx1"/>
              </a:solidFill>
              <a:effectLst/>
              <a:latin typeface="Arial" panose="020B0604020202020204" pitchFamily="34" charset="0"/>
            </a:endParaRPr>
          </a:p>
        </p:txBody>
      </p:sp>
      <p:sp>
        <p:nvSpPr>
          <p:cNvPr id="15" name="Rectángulo: esquinas redondeadas 8">
            <a:extLst>
              <a:ext uri="{FF2B5EF4-FFF2-40B4-BE49-F238E27FC236}">
                <a16:creationId xmlns:a16="http://schemas.microsoft.com/office/drawing/2014/main" id="{974A23A9-AC37-41C1-B006-FAEFBEFD45ED}"/>
              </a:ext>
            </a:extLst>
          </p:cNvPr>
          <p:cNvSpPr>
            <a:spLocks noChangeArrowheads="1"/>
          </p:cNvSpPr>
          <p:nvPr/>
        </p:nvSpPr>
        <p:spPr bwMode="auto">
          <a:xfrm>
            <a:off x="4382083" y="4174952"/>
            <a:ext cx="2328205" cy="1036828"/>
          </a:xfrm>
          <a:prstGeom prst="roundRect">
            <a:avLst>
              <a:gd name="adj" fmla="val 16667"/>
            </a:avLst>
          </a:prstGeom>
          <a:solidFill>
            <a:srgbClr val="B4C6E7"/>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FARMACOLOGÍA II</a:t>
            </a:r>
            <a:endParaRPr kumimoji="0" lang="es-ES" altLang="es-CL"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a:ln>
                <a:noFill/>
              </a:ln>
              <a:solidFill>
                <a:schemeClr val="tx1"/>
              </a:solidFill>
              <a:effectLst/>
              <a:latin typeface="Arial" panose="020B0604020202020204" pitchFamily="34" charset="0"/>
            </a:endParaRPr>
          </a:p>
        </p:txBody>
      </p:sp>
      <p:sp>
        <p:nvSpPr>
          <p:cNvPr id="16" name="Rectángulo: esquinas redondeadas 9">
            <a:extLst>
              <a:ext uri="{FF2B5EF4-FFF2-40B4-BE49-F238E27FC236}">
                <a16:creationId xmlns:a16="http://schemas.microsoft.com/office/drawing/2014/main" id="{318360DE-4313-4535-8AC2-F6B3EA584A86}"/>
              </a:ext>
            </a:extLst>
          </p:cNvPr>
          <p:cNvSpPr>
            <a:spLocks noChangeArrowheads="1"/>
          </p:cNvSpPr>
          <p:nvPr/>
        </p:nvSpPr>
        <p:spPr bwMode="auto">
          <a:xfrm>
            <a:off x="9404009" y="2982250"/>
            <a:ext cx="2105098" cy="2069956"/>
          </a:xfrm>
          <a:prstGeom prst="roundRect">
            <a:avLst>
              <a:gd name="adj" fmla="val 16667"/>
            </a:avLst>
          </a:prstGeom>
          <a:solidFill>
            <a:srgbClr val="8EAADB"/>
          </a:solidFill>
          <a:ln w="12700">
            <a:solidFill>
              <a:srgbClr val="2F549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600" b="0" i="0" u="none" strike="noStrike" cap="none" normalizeH="0" baseline="0" dirty="0">
                <a:ln>
                  <a:noFill/>
                </a:ln>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PREPARACION EXAMEN DE CERTIFICACIÓN DE LA SEREMI</a:t>
            </a:r>
            <a:endParaRPr kumimoji="0" lang="es-ES" altLang="es-CL" sz="1600" b="0" i="0" u="none" strike="noStrike" cap="none" normalizeH="0" baseline="0" dirty="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8959E0DB-F965-4427-98F1-1802FC2EC03C}"/>
              </a:ext>
            </a:extLst>
          </p:cNvPr>
          <p:cNvSpPr>
            <a:spLocks noChangeArrowheads="1"/>
          </p:cNvSpPr>
          <p:nvPr/>
        </p:nvSpPr>
        <p:spPr bwMode="auto">
          <a:xfrm>
            <a:off x="661182" y="1646220"/>
            <a:ext cx="705583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0" i="0" u="none" strike="noStrike" cap="none" normalizeH="0" baseline="0" dirty="0">
                <a:ln>
                  <a:noFill/>
                </a:ln>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600" b="1" i="0" u="none" strike="noStrike" cap="none" normalizeH="0" baseline="0" dirty="0">
                <a:ln>
                  <a:noFill/>
                </a:ln>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     MÓDULO</a:t>
            </a:r>
            <a:r>
              <a:rPr kumimoji="0" lang="es-CL" altLang="es-CL" sz="1400" b="0" i="0" u="none" strike="noStrike" cap="none" normalizeH="0" baseline="0" dirty="0">
                <a:ln>
                  <a:noFill/>
                </a:ln>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s-CL" altLang="es-CL" sz="1800" b="1" i="0" u="none" strike="noStrike" cap="none" normalizeH="0" baseline="0" dirty="0">
                <a:ln>
                  <a:noFill/>
                </a:ln>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1              </a:t>
            </a:r>
            <a:r>
              <a:rPr kumimoji="0" lang="es-CL" altLang="es-CL" sz="1600" b="1" i="0" u="none" strike="noStrike" cap="none" normalizeH="0" baseline="0" dirty="0">
                <a:ln>
                  <a:noFill/>
                </a:ln>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MÓDULO</a:t>
            </a:r>
            <a:r>
              <a:rPr kumimoji="0" lang="es-CL" altLang="es-CL" sz="1800" b="1" i="0" u="none" strike="noStrike" cap="none" normalizeH="0" baseline="0" dirty="0">
                <a:ln>
                  <a:noFill/>
                </a:ln>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2               </a:t>
            </a:r>
            <a:r>
              <a:rPr kumimoji="0" lang="es-CL" altLang="es-CL" sz="1600" b="1" i="0" u="none" strike="noStrike" cap="none" normalizeH="0" baseline="0" dirty="0">
                <a:ln>
                  <a:noFill/>
                </a:ln>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MÓDULO</a:t>
            </a:r>
            <a:r>
              <a:rPr kumimoji="0" lang="es-CL" altLang="es-CL" sz="1800" b="1" i="0" u="none" strike="noStrike" cap="none" normalizeH="0" baseline="0" dirty="0">
                <a:ln>
                  <a:noFill/>
                </a:ln>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3              </a:t>
            </a:r>
            <a:r>
              <a:rPr kumimoji="0" lang="es-CL" altLang="es-CL" sz="1600" b="1" i="0" u="none" strike="noStrike" cap="none" normalizeH="0" baseline="0" dirty="0">
                <a:ln>
                  <a:noFill/>
                </a:ln>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MÓDULO</a:t>
            </a:r>
            <a:r>
              <a:rPr kumimoji="0" lang="es-CL" altLang="es-CL" sz="1800" b="1" i="0" u="none" strike="noStrike" cap="none" normalizeH="0" baseline="0" dirty="0">
                <a:ln>
                  <a:noFill/>
                </a:ln>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4              </a:t>
            </a:r>
            <a:endParaRPr kumimoji="0" lang="es-CL" altLang="es-CL"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1" i="0" u="none" strike="noStrike" cap="none" normalizeH="0" baseline="0" dirty="0">
                <a:ln>
                  <a:noFill/>
                </a:ln>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s-CL" altLang="es-CL"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76ACB693-A774-46A1-AB8D-C8FA6C8975B4}"/>
              </a:ext>
            </a:extLst>
          </p:cNvPr>
          <p:cNvSpPr>
            <a:spLocks noChangeArrowheads="1"/>
          </p:cNvSpPr>
          <p:nvPr/>
        </p:nvSpPr>
        <p:spPr bwMode="auto">
          <a:xfrm>
            <a:off x="1001991" y="5272694"/>
            <a:ext cx="743665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CL" altLang="es-CL" dirty="0">
                <a:latin typeface="Arial" panose="020B0604020202020204" pitchFamily="34" charset="0"/>
                <a:ea typeface="Times New Roman" panose="02020603050405020304" pitchFamily="18" charset="0"/>
                <a:cs typeface="Arial" panose="020B0604020202020204" pitchFamily="34" charset="0"/>
              </a:rPr>
              <a:t>2 SEM.4C             2 SEM.4C              5 SEM.10C   </a:t>
            </a:r>
            <a:r>
              <a:rPr lang="es-CL" altLang="es-CL" b="1" dirty="0">
                <a:solidFill>
                  <a:srgbClr val="323E4F"/>
                </a:solidFill>
                <a:latin typeface="Calibri" panose="020F0502020204030204" pitchFamily="34" charset="0"/>
                <a:ea typeface="Times New Roman" panose="02020603050405020304" pitchFamily="18" charset="0"/>
                <a:cs typeface="Calibri" panose="020F0502020204030204" pitchFamily="34" charset="0"/>
              </a:rPr>
              <a:t>                    </a:t>
            </a:r>
            <a:r>
              <a:rPr lang="es-CL" altLang="es-CL" dirty="0">
                <a:latin typeface="Arial" panose="020B0604020202020204" pitchFamily="34" charset="0"/>
                <a:ea typeface="Times New Roman" panose="02020603050405020304" pitchFamily="18" charset="0"/>
                <a:cs typeface="Arial" panose="020B0604020202020204" pitchFamily="34" charset="0"/>
              </a:rPr>
              <a:t>2 SEM.4C</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9" name="Rectangle 21">
            <a:extLst>
              <a:ext uri="{FF2B5EF4-FFF2-40B4-BE49-F238E27FC236}">
                <a16:creationId xmlns:a16="http://schemas.microsoft.com/office/drawing/2014/main" id="{EE0C869D-5EBC-41C3-9C95-D04FD184843A}"/>
              </a:ext>
            </a:extLst>
          </p:cNvPr>
          <p:cNvSpPr>
            <a:spLocks noChangeArrowheads="1"/>
          </p:cNvSpPr>
          <p:nvPr/>
        </p:nvSpPr>
        <p:spPr bwMode="auto">
          <a:xfrm>
            <a:off x="0" y="452735"/>
            <a:ext cx="10823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57375" algn="l"/>
              </a:tabLst>
              <a:defRPr>
                <a:solidFill>
                  <a:schemeClr val="tx1"/>
                </a:solidFill>
                <a:latin typeface="Arial" panose="020B0604020202020204" pitchFamily="34" charset="0"/>
              </a:defRPr>
            </a:lvl1pPr>
            <a:lvl2pPr eaLnBrk="0" fontAlgn="base" hangingPunct="0">
              <a:spcBef>
                <a:spcPct val="0"/>
              </a:spcBef>
              <a:spcAft>
                <a:spcPct val="0"/>
              </a:spcAft>
              <a:tabLst>
                <a:tab pos="1857375" algn="l"/>
              </a:tabLst>
              <a:defRPr>
                <a:solidFill>
                  <a:schemeClr val="tx1"/>
                </a:solidFill>
                <a:latin typeface="Arial" panose="020B0604020202020204" pitchFamily="34" charset="0"/>
              </a:defRPr>
            </a:lvl2pPr>
            <a:lvl3pPr eaLnBrk="0" fontAlgn="base" hangingPunct="0">
              <a:spcBef>
                <a:spcPct val="0"/>
              </a:spcBef>
              <a:spcAft>
                <a:spcPct val="0"/>
              </a:spcAft>
              <a:tabLst>
                <a:tab pos="1857375" algn="l"/>
              </a:tabLst>
              <a:defRPr>
                <a:solidFill>
                  <a:schemeClr val="tx1"/>
                </a:solidFill>
                <a:latin typeface="Arial" panose="020B0604020202020204" pitchFamily="34" charset="0"/>
              </a:defRPr>
            </a:lvl3pPr>
            <a:lvl4pPr eaLnBrk="0" fontAlgn="base" hangingPunct="0">
              <a:spcBef>
                <a:spcPct val="0"/>
              </a:spcBef>
              <a:spcAft>
                <a:spcPct val="0"/>
              </a:spcAft>
              <a:tabLst>
                <a:tab pos="1857375" algn="l"/>
              </a:tabLst>
              <a:defRPr>
                <a:solidFill>
                  <a:schemeClr val="tx1"/>
                </a:solidFill>
                <a:latin typeface="Arial" panose="020B0604020202020204" pitchFamily="34" charset="0"/>
              </a:defRPr>
            </a:lvl4pPr>
            <a:lvl5pPr eaLnBrk="0" fontAlgn="base" hangingPunct="0">
              <a:spcBef>
                <a:spcPct val="0"/>
              </a:spcBef>
              <a:spcAft>
                <a:spcPct val="0"/>
              </a:spcAft>
              <a:tabLst>
                <a:tab pos="1857375" algn="l"/>
              </a:tabLst>
              <a:defRPr>
                <a:solidFill>
                  <a:schemeClr val="tx1"/>
                </a:solidFill>
                <a:latin typeface="Arial" panose="020B0604020202020204" pitchFamily="34" charset="0"/>
              </a:defRPr>
            </a:lvl5pPr>
            <a:lvl6pPr eaLnBrk="0" fontAlgn="base" hangingPunct="0">
              <a:spcBef>
                <a:spcPct val="0"/>
              </a:spcBef>
              <a:spcAft>
                <a:spcPct val="0"/>
              </a:spcAft>
              <a:tabLst>
                <a:tab pos="1857375" algn="l"/>
              </a:tabLst>
              <a:defRPr>
                <a:solidFill>
                  <a:schemeClr val="tx1"/>
                </a:solidFill>
                <a:latin typeface="Arial" panose="020B0604020202020204" pitchFamily="34" charset="0"/>
              </a:defRPr>
            </a:lvl6pPr>
            <a:lvl7pPr eaLnBrk="0" fontAlgn="base" hangingPunct="0">
              <a:spcBef>
                <a:spcPct val="0"/>
              </a:spcBef>
              <a:spcAft>
                <a:spcPct val="0"/>
              </a:spcAft>
              <a:tabLst>
                <a:tab pos="1857375" algn="l"/>
              </a:tabLst>
              <a:defRPr>
                <a:solidFill>
                  <a:schemeClr val="tx1"/>
                </a:solidFill>
                <a:latin typeface="Arial" panose="020B0604020202020204" pitchFamily="34" charset="0"/>
              </a:defRPr>
            </a:lvl7pPr>
            <a:lvl8pPr eaLnBrk="0" fontAlgn="base" hangingPunct="0">
              <a:spcBef>
                <a:spcPct val="0"/>
              </a:spcBef>
              <a:spcAft>
                <a:spcPct val="0"/>
              </a:spcAft>
              <a:tabLst>
                <a:tab pos="1857375" algn="l"/>
              </a:tabLst>
              <a:defRPr>
                <a:solidFill>
                  <a:schemeClr val="tx1"/>
                </a:solidFill>
                <a:latin typeface="Arial" panose="020B0604020202020204" pitchFamily="34" charset="0"/>
              </a:defRPr>
            </a:lvl8pPr>
            <a:lvl9pPr eaLnBrk="0" fontAlgn="base" hangingPunct="0">
              <a:spcBef>
                <a:spcPct val="0"/>
              </a:spcBef>
              <a:spcAft>
                <a:spcPct val="0"/>
              </a:spcAft>
              <a:tabLst>
                <a:tab pos="1857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57375" algn="l"/>
              </a:tabLst>
            </a:pPr>
            <a:endParaRPr kumimoji="0" lang="es-CL" altLang="es-CL"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57375" algn="l"/>
              </a:tabLst>
            </a:pPr>
            <a:r>
              <a:rPr kumimoji="0" lang="es-CL" altLang="es-CL"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CL" altLang="es-CL"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57375" algn="l"/>
              </a:tabLst>
            </a:pPr>
            <a:r>
              <a:rPr kumimoji="0" lang="es-CL" altLang="es-CL"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285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26A2CEF-13D6-4FEF-B938-E023C0698E1B}"/>
              </a:ext>
            </a:extLst>
          </p:cNvPr>
          <p:cNvPicPr>
            <a:picLocks noChangeAspect="1"/>
          </p:cNvPicPr>
          <p:nvPr/>
        </p:nvPicPr>
        <p:blipFill rotWithShape="1">
          <a:blip r:embed="rId2"/>
          <a:srcRect r="-1" b="1778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agen 4">
            <a:extLst>
              <a:ext uri="{FF2B5EF4-FFF2-40B4-BE49-F238E27FC236}">
                <a16:creationId xmlns:a16="http://schemas.microsoft.com/office/drawing/2014/main" id="{1A513F61-F47F-4341-91A8-83637B20056A}"/>
              </a:ext>
            </a:extLst>
          </p:cNvPr>
          <p:cNvPicPr>
            <a:picLocks noChangeAspect="1"/>
          </p:cNvPicPr>
          <p:nvPr/>
        </p:nvPicPr>
        <p:blipFill rotWithShape="1">
          <a:blip r:embed="rId3"/>
          <a:srcRect t="19818" r="-1" b="1455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448056" y="859536"/>
            <a:ext cx="4832802" cy="1243584"/>
          </a:xfrm>
        </p:spPr>
        <p:txBody>
          <a:bodyPr>
            <a:normAutofit/>
          </a:bodyPr>
          <a:lstStyle/>
          <a:p>
            <a:r>
              <a:rPr lang="es-ES" sz="3100"/>
              <a:t> </a:t>
            </a:r>
            <a:r>
              <a:rPr lang="es-ES" sz="3100" b="1"/>
              <a:t>BREVE RESEÑA DE LA PROFESIÓN FARMACEÚTICA</a:t>
            </a:r>
            <a:endParaRPr lang="es-CL" sz="3100" b="1"/>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448056" y="2512611"/>
            <a:ext cx="4832803" cy="3664351"/>
          </a:xfrm>
        </p:spPr>
        <p:txBody>
          <a:bodyPr>
            <a:normAutofit/>
          </a:bodyPr>
          <a:lstStyle/>
          <a:p>
            <a:r>
              <a:rPr lang="es-CL" sz="2000" kern="100" dirty="0">
                <a:effectLst/>
                <a:latin typeface="Arial" panose="020B0604020202020204" pitchFamily="34" charset="0"/>
                <a:ea typeface="Times New Roman" panose="02020603050405020304" pitchFamily="18" charset="0"/>
              </a:rPr>
              <a:t>Las ciencias farmacéuticas,que antes se llamaba la profesión del ¨boticario¨ persiguen diferentes objetivos y logran importantes funciones sanitarias  en la sociedad</a:t>
            </a:r>
          </a:p>
          <a:p>
            <a:r>
              <a:rPr lang="es-CL" sz="1800" kern="100" dirty="0">
                <a:effectLst/>
                <a:latin typeface="Arial" panose="020B0604020202020204" pitchFamily="34" charset="0"/>
                <a:ea typeface="Times New Roman" panose="02020603050405020304" pitchFamily="18" charset="0"/>
              </a:rPr>
              <a:t>Probablemente en tiempos similares (unos 3.000 años A.J.) aparecen los pueblos de la Mesopotamia: sumerios y acadios, pero particularmente los babilonios  y adicionalmente los egipcios, en el Norte de África, los chinos y los indios, todos con su cultura tribal</a:t>
            </a:r>
            <a:endParaRPr lang="es-CL" sz="2000" dirty="0"/>
          </a:p>
        </p:txBody>
      </p:sp>
    </p:spTree>
    <p:extLst>
      <p:ext uri="{BB962C8B-B14F-4D97-AF65-F5344CB8AC3E}">
        <p14:creationId xmlns:p14="http://schemas.microsoft.com/office/powerpoint/2010/main" val="5403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3" y="350196"/>
            <a:ext cx="4646904" cy="1624520"/>
          </a:xfrm>
        </p:spPr>
        <p:txBody>
          <a:bodyPr anchor="ctr">
            <a:normAutofit/>
          </a:bodyPr>
          <a:lstStyle/>
          <a:p>
            <a:r>
              <a:rPr lang="es-ES" sz="3700"/>
              <a:t> </a:t>
            </a:r>
            <a:r>
              <a:rPr lang="es-ES" sz="3700" b="1"/>
              <a:t>BREVE RESEÑA DE LA PROFESIÓN FARMACEÚTICA</a:t>
            </a:r>
            <a:endParaRPr lang="es-CL" sz="3700" b="1"/>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761802" y="2743200"/>
            <a:ext cx="4999902" cy="3937819"/>
          </a:xfrm>
        </p:spPr>
        <p:txBody>
          <a:bodyPr anchor="ctr">
            <a:normAutofit/>
          </a:bodyPr>
          <a:lstStyle/>
          <a:p>
            <a:r>
              <a:rPr lang="es-ES" sz="2000" dirty="0">
                <a:effectLst/>
                <a:latin typeface="Arial" panose="020B0604020202020204" pitchFamily="34" charset="0"/>
                <a:ea typeface="Tahoma" panose="020B0604030504040204" pitchFamily="34" charset="0"/>
              </a:rPr>
              <a:t>El aceite era el principal bálsamo para las heridas abiertas, lo que prevenía la adherencia del vendaje.Sin embargo no hay que olvidar el importante efecto placebo que tenían muchos de estos menjurjes pues los pacientes consideraban que los médicos podrían curarlos o aliviarlos con sus compuestos.</a:t>
            </a:r>
          </a:p>
          <a:p>
            <a:endParaRPr lang="es-ES" sz="2000" dirty="0">
              <a:latin typeface="Arial" panose="020B0604020202020204" pitchFamily="34" charset="0"/>
              <a:ea typeface="Tahoma" panose="020B0604030504040204" pitchFamily="34" charset="0"/>
            </a:endParaRPr>
          </a:p>
          <a:p>
            <a:r>
              <a:rPr lang="es-ES" sz="2000" dirty="0">
                <a:effectLst/>
                <a:latin typeface="Arial" panose="020B0604020202020204" pitchFamily="34" charset="0"/>
                <a:ea typeface="Tahoma" panose="020B0604030504040204" pitchFamily="34" charset="0"/>
              </a:rPr>
              <a:t>En la lengua sumeria por ejemplo, la misma palabra significa </a:t>
            </a:r>
            <a:r>
              <a:rPr lang="es-ES" sz="2000" b="1" dirty="0">
                <a:effectLst/>
                <a:latin typeface="Arial" panose="020B0604020202020204" pitchFamily="34" charset="0"/>
                <a:ea typeface="Tahoma" panose="020B0604030504040204" pitchFamily="34" charset="0"/>
              </a:rPr>
              <a:t>“medicina”</a:t>
            </a:r>
            <a:r>
              <a:rPr lang="es-ES" sz="2000" dirty="0">
                <a:effectLst/>
                <a:latin typeface="Arial" panose="020B0604020202020204" pitchFamily="34" charset="0"/>
                <a:ea typeface="Tahoma" panose="020B0604030504040204" pitchFamily="34" charset="0"/>
              </a:rPr>
              <a:t> y </a:t>
            </a:r>
            <a:r>
              <a:rPr lang="es-ES" sz="2000" b="1" dirty="0">
                <a:effectLst/>
                <a:latin typeface="Arial" panose="020B0604020202020204" pitchFamily="34" charset="0"/>
                <a:ea typeface="Tahoma" panose="020B0604030504040204" pitchFamily="34" charset="0"/>
              </a:rPr>
              <a:t>“vegetal</a:t>
            </a:r>
            <a:r>
              <a:rPr lang="es-ES" sz="2000" dirty="0">
                <a:effectLst/>
                <a:latin typeface="Arial" panose="020B0604020202020204" pitchFamily="34" charset="0"/>
                <a:ea typeface="Tahoma" panose="020B0604030504040204" pitchFamily="34" charset="0"/>
              </a:rPr>
              <a:t>”.</a:t>
            </a:r>
            <a:r>
              <a:rPr lang="es-ES" sz="2000" dirty="0">
                <a:effectLst/>
                <a:latin typeface="Tahoma" panose="020B0604030504040204" pitchFamily="34" charset="0"/>
                <a:ea typeface="Tahoma" panose="020B0604030504040204" pitchFamily="34" charset="0"/>
              </a:rPr>
              <a:t> </a:t>
            </a:r>
            <a:endParaRPr lang="es-CL" sz="2000" dirty="0">
              <a:effectLst/>
              <a:latin typeface="Tahoma" panose="020B0604030504040204" pitchFamily="34" charset="0"/>
              <a:ea typeface="Tahoma" panose="020B0604030504040204" pitchFamily="34" charset="0"/>
            </a:endParaRPr>
          </a:p>
          <a:p>
            <a:endParaRPr lang="es-CL" sz="1700" dirty="0"/>
          </a:p>
        </p:txBody>
      </p:sp>
      <p:pic>
        <p:nvPicPr>
          <p:cNvPr id="3074" name="Picture 2" descr="Historia de la farmacia - Wikipedia, la ...">
            <a:extLst>
              <a:ext uri="{FF2B5EF4-FFF2-40B4-BE49-F238E27FC236}">
                <a16:creationId xmlns:a16="http://schemas.microsoft.com/office/drawing/2014/main" id="{ED60ACEB-A087-433F-898B-74B6EDF9E9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79" r="-1" b="4837"/>
          <a:stretch/>
        </p:blipFill>
        <p:spPr bwMode="auto">
          <a:xfrm>
            <a:off x="6430297" y="375665"/>
            <a:ext cx="5768528" cy="648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4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448056" y="859536"/>
            <a:ext cx="4832802" cy="1243584"/>
          </a:xfrm>
        </p:spPr>
        <p:txBody>
          <a:bodyPr>
            <a:normAutofit/>
          </a:bodyPr>
          <a:lstStyle/>
          <a:p>
            <a:r>
              <a:rPr lang="es-ES" sz="3100"/>
              <a:t> </a:t>
            </a:r>
            <a:r>
              <a:rPr lang="es-ES" sz="3100" b="1"/>
              <a:t>BREVE RESEÑA DE LA PROFESIÓN FARMACEÚTICA</a:t>
            </a:r>
            <a:endParaRPr lang="es-CL" sz="3100" b="1"/>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321447" y="2304288"/>
            <a:ext cx="6557655" cy="3664351"/>
          </a:xfrm>
        </p:spPr>
        <p:txBody>
          <a:bodyPr>
            <a:noAutofit/>
          </a:bodyPr>
          <a:lstStyle/>
          <a:p>
            <a:pPr marL="0" indent="0" algn="just">
              <a:buNone/>
            </a:pPr>
            <a:r>
              <a:rPr lang="es-CL" sz="2400" kern="100" dirty="0">
                <a:effectLst/>
                <a:latin typeface="Arial" panose="020B0604020202020204" pitchFamily="34" charset="0"/>
                <a:ea typeface="Times New Roman" panose="02020603050405020304" pitchFamily="18" charset="0"/>
              </a:rPr>
              <a:t>La </a:t>
            </a:r>
            <a:r>
              <a:rPr lang="es-CL" sz="2400" b="1" kern="100" dirty="0">
                <a:effectLst/>
                <a:latin typeface="Arial" panose="020B0604020202020204" pitchFamily="34" charset="0"/>
                <a:ea typeface="Times New Roman" panose="02020603050405020304" pitchFamily="18" charset="0"/>
              </a:rPr>
              <a:t>albahaca</a:t>
            </a:r>
            <a:r>
              <a:rPr lang="es-CL" sz="2400" kern="100" dirty="0">
                <a:effectLst/>
                <a:latin typeface="Arial" panose="020B0604020202020204" pitchFamily="34" charset="0"/>
                <a:ea typeface="Times New Roman" panose="02020603050405020304" pitchFamily="18" charset="0"/>
              </a:rPr>
              <a:t>(para el corazón), la </a:t>
            </a:r>
            <a:r>
              <a:rPr lang="es-CL" sz="2400" b="1" kern="100" dirty="0">
                <a:effectLst/>
                <a:latin typeface="Arial" panose="020B0604020202020204" pitchFamily="34" charset="0"/>
                <a:ea typeface="Times New Roman" panose="02020603050405020304" pitchFamily="18" charset="0"/>
              </a:rPr>
              <a:t>sábila </a:t>
            </a:r>
            <a:r>
              <a:rPr lang="es-CL" sz="2400" kern="100" dirty="0">
                <a:effectLst/>
                <a:latin typeface="Arial" panose="020B0604020202020204" pitchFamily="34" charset="0"/>
                <a:ea typeface="Times New Roman" panose="02020603050405020304" pitchFamily="18" charset="0"/>
              </a:rPr>
              <a:t>(acíbar) o </a:t>
            </a:r>
            <a:r>
              <a:rPr lang="es-CL" sz="2400" b="1" kern="100" dirty="0">
                <a:effectLst/>
                <a:latin typeface="Arial" panose="020B0604020202020204" pitchFamily="34" charset="0"/>
                <a:ea typeface="Times New Roman" panose="02020603050405020304" pitchFamily="18" charset="0"/>
              </a:rPr>
              <a:t>áloe</a:t>
            </a:r>
            <a:r>
              <a:rPr lang="es-CL" sz="2400" kern="100" dirty="0">
                <a:effectLst/>
                <a:latin typeface="Arial" panose="020B0604020202020204" pitchFamily="34" charset="0"/>
                <a:ea typeface="Times New Roman" panose="02020603050405020304" pitchFamily="18" charset="0"/>
              </a:rPr>
              <a:t>, para los parásitos,la belladona para el insomnio y el dolor (aunque esta como la sena, tuvieron su auge en la época de los árabes); el </a:t>
            </a:r>
            <a:r>
              <a:rPr lang="es-CL" sz="2400" b="1" kern="100" dirty="0">
                <a:effectLst/>
                <a:latin typeface="Arial" panose="020B0604020202020204" pitchFamily="34" charset="0"/>
                <a:ea typeface="Times New Roman" panose="02020603050405020304" pitchFamily="18" charset="0"/>
              </a:rPr>
              <a:t>cardamomo</a:t>
            </a:r>
            <a:r>
              <a:rPr lang="es-CL" sz="2400" kern="100" dirty="0">
                <a:effectLst/>
                <a:latin typeface="Arial" panose="020B0604020202020204" pitchFamily="34" charset="0"/>
                <a:ea typeface="Times New Roman" panose="02020603050405020304" pitchFamily="18" charset="0"/>
              </a:rPr>
              <a:t> como digestivo, la </a:t>
            </a:r>
            <a:r>
              <a:rPr lang="es-CL" sz="2400" b="1" kern="100" dirty="0">
                <a:effectLst/>
                <a:latin typeface="Arial" panose="020B0604020202020204" pitchFamily="34" charset="0"/>
                <a:ea typeface="Times New Roman" panose="02020603050405020304" pitchFamily="18" charset="0"/>
              </a:rPr>
              <a:t>colchicina</a:t>
            </a:r>
            <a:r>
              <a:rPr lang="es-CL" sz="2400" kern="100" dirty="0">
                <a:effectLst/>
                <a:latin typeface="Arial" panose="020B0604020202020204" pitchFamily="34" charset="0"/>
                <a:ea typeface="Times New Roman" panose="02020603050405020304" pitchFamily="18" charset="0"/>
              </a:rPr>
              <a:t> para reducir la inflamación del reumatismo; el </a:t>
            </a:r>
            <a:r>
              <a:rPr lang="es-CL" sz="2400" b="1" kern="100" dirty="0">
                <a:effectLst/>
                <a:latin typeface="Arial" panose="020B0604020202020204" pitchFamily="34" charset="0"/>
                <a:ea typeface="Times New Roman" panose="02020603050405020304" pitchFamily="18" charset="0"/>
              </a:rPr>
              <a:t>ajo</a:t>
            </a:r>
            <a:r>
              <a:rPr lang="es-CL" sz="2400" kern="100" dirty="0">
                <a:effectLst/>
                <a:latin typeface="Arial" panose="020B0604020202020204" pitchFamily="34" charset="0"/>
                <a:ea typeface="Times New Roman" panose="02020603050405020304" pitchFamily="18" charset="0"/>
              </a:rPr>
              <a:t> y la </a:t>
            </a:r>
            <a:r>
              <a:rPr lang="es-CL" sz="2400" b="1" kern="100" dirty="0">
                <a:effectLst/>
                <a:latin typeface="Arial" panose="020B0604020202020204" pitchFamily="34" charset="0"/>
                <a:ea typeface="Times New Roman" panose="02020603050405020304" pitchFamily="18" charset="0"/>
              </a:rPr>
              <a:t>cebolla</a:t>
            </a:r>
            <a:r>
              <a:rPr lang="es-CL" sz="2400" kern="100" dirty="0">
                <a:effectLst/>
                <a:latin typeface="Arial" panose="020B0604020202020204" pitchFamily="34" charset="0"/>
                <a:ea typeface="Times New Roman" panose="02020603050405020304" pitchFamily="18" charset="0"/>
              </a:rPr>
              <a:t> (según el historiador griego Heròdoto, los obreros que construyeron las pirámides consumían grandes cantidades de estos dos vegetales para obtener fuerza física); la miel, la </a:t>
            </a:r>
            <a:r>
              <a:rPr lang="es-CL" sz="2400" b="1" kern="100" dirty="0">
                <a:effectLst/>
                <a:latin typeface="Arial" panose="020B0604020202020204" pitchFamily="34" charset="0"/>
                <a:ea typeface="Times New Roman" panose="02020603050405020304" pitchFamily="18" charset="0"/>
              </a:rPr>
              <a:t>mostaza</a:t>
            </a:r>
            <a:r>
              <a:rPr lang="es-CL" sz="2400" kern="100" dirty="0">
                <a:effectLst/>
                <a:latin typeface="Arial" panose="020B0604020202020204" pitchFamily="34" charset="0"/>
                <a:ea typeface="Times New Roman" panose="02020603050405020304" pitchFamily="18" charset="0"/>
              </a:rPr>
              <a:t> y el </a:t>
            </a:r>
            <a:r>
              <a:rPr lang="es-CL" sz="2400" b="1" kern="100" dirty="0">
                <a:effectLst/>
                <a:latin typeface="Arial" panose="020B0604020202020204" pitchFamily="34" charset="0"/>
                <a:ea typeface="Times New Roman" panose="02020603050405020304" pitchFamily="18" charset="0"/>
              </a:rPr>
              <a:t>anís</a:t>
            </a:r>
            <a:r>
              <a:rPr lang="es-CL" sz="2400" kern="100" dirty="0">
                <a:effectLst/>
                <a:latin typeface="Arial" panose="020B0604020202020204" pitchFamily="34" charset="0"/>
                <a:ea typeface="Times New Roman" panose="02020603050405020304" pitchFamily="18" charset="0"/>
              </a:rPr>
              <a:t>, la </a:t>
            </a:r>
            <a:r>
              <a:rPr lang="es-CL" sz="2400" b="1" kern="100" dirty="0">
                <a:effectLst/>
                <a:latin typeface="Arial" panose="020B0604020202020204" pitchFamily="34" charset="0"/>
                <a:ea typeface="Times New Roman" panose="02020603050405020304" pitchFamily="18" charset="0"/>
              </a:rPr>
              <a:t>menta</a:t>
            </a:r>
            <a:r>
              <a:rPr lang="es-CL" sz="2400" kern="100" dirty="0">
                <a:effectLst/>
                <a:latin typeface="Arial" panose="020B0604020202020204" pitchFamily="34" charset="0"/>
                <a:ea typeface="Times New Roman" panose="02020603050405020304" pitchFamily="18" charset="0"/>
              </a:rPr>
              <a:t>, el </a:t>
            </a:r>
            <a:r>
              <a:rPr lang="es-CL" sz="2400" b="1" kern="100" dirty="0">
                <a:effectLst/>
                <a:latin typeface="Arial" panose="020B0604020202020204" pitchFamily="34" charset="0"/>
                <a:ea typeface="Times New Roman" panose="02020603050405020304" pitchFamily="18" charset="0"/>
              </a:rPr>
              <a:t>apio</a:t>
            </a:r>
            <a:r>
              <a:rPr lang="es-CL" sz="2400" kern="100" dirty="0">
                <a:effectLst/>
                <a:latin typeface="Arial" panose="020B0604020202020204" pitchFamily="34" charset="0"/>
                <a:ea typeface="Times New Roman" panose="02020603050405020304" pitchFamily="18" charset="0"/>
              </a:rPr>
              <a:t>, la </a:t>
            </a:r>
            <a:r>
              <a:rPr lang="es-CL" sz="2400" b="1" kern="100" dirty="0">
                <a:effectLst/>
                <a:latin typeface="Arial" panose="020B0604020202020204" pitchFamily="34" charset="0"/>
                <a:ea typeface="Times New Roman" panose="02020603050405020304" pitchFamily="18" charset="0"/>
              </a:rPr>
              <a:t>mirra</a:t>
            </a:r>
            <a:r>
              <a:rPr lang="es-CL" sz="2400" kern="100" dirty="0">
                <a:effectLst/>
                <a:latin typeface="Arial" panose="020B0604020202020204" pitchFamily="34" charset="0"/>
                <a:ea typeface="Times New Roman" panose="02020603050405020304" pitchFamily="18" charset="0"/>
              </a:rPr>
              <a:t>, el </a:t>
            </a:r>
            <a:r>
              <a:rPr lang="es-CL" sz="2400" b="1" kern="100" dirty="0">
                <a:effectLst/>
                <a:latin typeface="Arial" panose="020B0604020202020204" pitchFamily="34" charset="0"/>
                <a:ea typeface="Times New Roman" panose="02020603050405020304" pitchFamily="18" charset="0"/>
              </a:rPr>
              <a:t>sen</a:t>
            </a:r>
            <a:r>
              <a:rPr lang="es-CL" sz="2400" kern="100" dirty="0">
                <a:effectLst/>
                <a:latin typeface="Arial" panose="020B0604020202020204" pitchFamily="34" charset="0"/>
                <a:ea typeface="Times New Roman" panose="02020603050405020304" pitchFamily="18" charset="0"/>
              </a:rPr>
              <a:t>, el </a:t>
            </a:r>
            <a:r>
              <a:rPr lang="es-CL" sz="2400" b="1" kern="100" dirty="0">
                <a:effectLst/>
                <a:latin typeface="Arial" panose="020B0604020202020204" pitchFamily="34" charset="0"/>
                <a:ea typeface="Times New Roman" panose="02020603050405020304" pitchFamily="18" charset="0"/>
              </a:rPr>
              <a:t>enebro</a:t>
            </a:r>
            <a:r>
              <a:rPr lang="es-CL" sz="2400" kern="100" dirty="0">
                <a:effectLst/>
                <a:latin typeface="Arial" panose="020B0604020202020204" pitchFamily="34" charset="0"/>
                <a:ea typeface="Times New Roman" panose="02020603050405020304" pitchFamily="18" charset="0"/>
              </a:rPr>
              <a:t> y la </a:t>
            </a:r>
            <a:r>
              <a:rPr lang="es-CL" sz="2400" b="1" kern="100" dirty="0">
                <a:effectLst/>
                <a:latin typeface="Arial" panose="020B0604020202020204" pitchFamily="34" charset="0"/>
                <a:ea typeface="Times New Roman" panose="02020603050405020304" pitchFamily="18" charset="0"/>
              </a:rPr>
              <a:t>linaza</a:t>
            </a:r>
            <a:endParaRPr lang="es-CL" sz="2400" dirty="0"/>
          </a:p>
        </p:txBody>
      </p:sp>
      <p:pic>
        <p:nvPicPr>
          <p:cNvPr id="4" name="Imagen 3">
            <a:extLst>
              <a:ext uri="{FF2B5EF4-FFF2-40B4-BE49-F238E27FC236}">
                <a16:creationId xmlns:a16="http://schemas.microsoft.com/office/drawing/2014/main" id="{125C860C-B337-4A99-B0DB-DDE104474CE2}"/>
              </a:ext>
            </a:extLst>
          </p:cNvPr>
          <p:cNvPicPr>
            <a:picLocks noChangeAspect="1"/>
          </p:cNvPicPr>
          <p:nvPr/>
        </p:nvPicPr>
        <p:blipFill>
          <a:blip r:embed="rId2"/>
          <a:stretch>
            <a:fillRect/>
          </a:stretch>
        </p:blipFill>
        <p:spPr>
          <a:xfrm>
            <a:off x="6879102" y="251699"/>
            <a:ext cx="5439330" cy="3848353"/>
          </a:xfrm>
          <a:prstGeom prst="rect">
            <a:avLst/>
          </a:prstGeom>
        </p:spPr>
      </p:pic>
      <p:pic>
        <p:nvPicPr>
          <p:cNvPr id="5" name="Imagen 4">
            <a:extLst>
              <a:ext uri="{FF2B5EF4-FFF2-40B4-BE49-F238E27FC236}">
                <a16:creationId xmlns:a16="http://schemas.microsoft.com/office/drawing/2014/main" id="{60527B1B-D714-41BF-B7A1-E044463EF413}"/>
              </a:ext>
            </a:extLst>
          </p:cNvPr>
          <p:cNvPicPr>
            <a:picLocks noChangeAspect="1"/>
          </p:cNvPicPr>
          <p:nvPr/>
        </p:nvPicPr>
        <p:blipFill>
          <a:blip r:embed="rId3"/>
          <a:stretch>
            <a:fillRect/>
          </a:stretch>
        </p:blipFill>
        <p:spPr>
          <a:xfrm>
            <a:off x="7729998" y="4557252"/>
            <a:ext cx="3659016" cy="2049049"/>
          </a:xfrm>
          <a:prstGeom prst="rect">
            <a:avLst/>
          </a:prstGeom>
        </p:spPr>
      </p:pic>
    </p:spTree>
    <p:extLst>
      <p:ext uri="{BB962C8B-B14F-4D97-AF65-F5344CB8AC3E}">
        <p14:creationId xmlns:p14="http://schemas.microsoft.com/office/powerpoint/2010/main" val="337452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876694" y="741391"/>
            <a:ext cx="3549649" cy="1616203"/>
          </a:xfrm>
        </p:spPr>
        <p:txBody>
          <a:bodyPr anchor="b">
            <a:normAutofit/>
          </a:bodyPr>
          <a:lstStyle/>
          <a:p>
            <a:r>
              <a:rPr lang="es-ES" sz="3200"/>
              <a:t> </a:t>
            </a:r>
            <a:r>
              <a:rPr lang="es-ES" sz="3200" b="1"/>
              <a:t>BREVE RESEÑA DE LA PROFESIÓN FARMACEÚTICA</a:t>
            </a:r>
            <a:endParaRPr lang="es-CL" sz="3200" b="1"/>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721948" y="2357594"/>
            <a:ext cx="4736317" cy="3811053"/>
          </a:xfrm>
        </p:spPr>
        <p:txBody>
          <a:bodyPr anchor="t">
            <a:normAutofit lnSpcReduction="10000"/>
          </a:bodyPr>
          <a:lstStyle/>
          <a:p>
            <a:pPr marL="0" indent="0">
              <a:buNone/>
            </a:pPr>
            <a:r>
              <a:rPr lang="es-ES" sz="1800" dirty="0">
                <a:effectLst/>
                <a:latin typeface="Arial" panose="020B0604020202020204" pitchFamily="34" charset="0"/>
                <a:ea typeface="Tahoma" panose="020B0604030504040204" pitchFamily="34" charset="0"/>
              </a:rPr>
              <a:t>Los alquimistas fueron excelentes químicos e inventaron los métodos de destilación, sublimación y cristalización, además de que perfeccionaron muchos otros procedimientos químicos. </a:t>
            </a:r>
          </a:p>
          <a:p>
            <a:pPr marL="0" indent="0">
              <a:buNone/>
            </a:pPr>
            <a:endParaRPr lang="es-ES" sz="1800" dirty="0">
              <a:latin typeface="Arial" panose="020B0604020202020204" pitchFamily="34" charset="0"/>
              <a:ea typeface="Tahoma" panose="020B0604030504040204" pitchFamily="34" charset="0"/>
            </a:endParaRPr>
          </a:p>
          <a:p>
            <a:pPr marL="0" indent="0">
              <a:buNone/>
            </a:pPr>
            <a:endParaRPr lang="es-ES" sz="1800" dirty="0">
              <a:effectLst/>
              <a:latin typeface="Arial" panose="020B0604020202020204" pitchFamily="34" charset="0"/>
              <a:ea typeface="Tahoma" panose="020B0604030504040204" pitchFamily="34" charset="0"/>
            </a:endParaRPr>
          </a:p>
          <a:p>
            <a:pPr marL="0" indent="0">
              <a:buNone/>
            </a:pPr>
            <a:r>
              <a:rPr lang="es-ES" sz="1800" dirty="0">
                <a:effectLst/>
                <a:latin typeface="Arial" panose="020B0604020202020204" pitchFamily="34" charset="0"/>
                <a:ea typeface="Tahoma" panose="020B0604030504040204" pitchFamily="34" charset="0"/>
              </a:rPr>
              <a:t>Errónea fue su búsqueda de la ¨</a:t>
            </a:r>
            <a:r>
              <a:rPr lang="es-ES" sz="1800" b="1" dirty="0">
                <a:effectLst/>
                <a:latin typeface="Arial" panose="020B0604020202020204" pitchFamily="34" charset="0"/>
                <a:ea typeface="Tahoma" panose="020B0604030504040204" pitchFamily="34" charset="0"/>
              </a:rPr>
              <a:t>Piedra filosofal¨ o el ¨Elixir de la Eterna Juventud¨.</a:t>
            </a:r>
            <a:r>
              <a:rPr lang="es-ES" sz="1800" dirty="0">
                <a:effectLst/>
                <a:latin typeface="Arial" panose="020B0604020202020204" pitchFamily="34" charset="0"/>
                <a:ea typeface="Tahoma" panose="020B0604030504040204" pitchFamily="34" charset="0"/>
              </a:rPr>
              <a:t> </a:t>
            </a:r>
            <a:r>
              <a:rPr lang="es-ES" sz="1800" b="1" dirty="0">
                <a:effectLst/>
                <a:latin typeface="Arial" panose="020B0604020202020204" pitchFamily="34" charset="0"/>
                <a:ea typeface="Tahoma" panose="020B0604030504040204" pitchFamily="34" charset="0"/>
              </a:rPr>
              <a:t>“Droga”</a:t>
            </a:r>
            <a:r>
              <a:rPr lang="es-ES" sz="1800" dirty="0">
                <a:effectLst/>
                <a:latin typeface="Arial" panose="020B0604020202020204" pitchFamily="34" charset="0"/>
                <a:ea typeface="Tahoma" panose="020B0604030504040204" pitchFamily="34" charset="0"/>
              </a:rPr>
              <a:t> es una palabra de origen árabe, y además de las que arriba mencionamos también están jarabe, espinaca, benzol, mirra, láudano y nafta, entre muchas otras. “Alcohol” es otra.</a:t>
            </a:r>
            <a:endParaRPr lang="es-CL" sz="1800" dirty="0">
              <a:effectLst/>
              <a:latin typeface="Tahoma" panose="020B0604030504040204" pitchFamily="34" charset="0"/>
              <a:ea typeface="Tahoma" panose="020B0604030504040204" pitchFamily="34" charset="0"/>
            </a:endParaRPr>
          </a:p>
          <a:p>
            <a:pPr marL="0" indent="0">
              <a:buNone/>
            </a:pPr>
            <a:endParaRPr lang="es-CL" sz="1400" dirty="0"/>
          </a:p>
        </p:txBody>
      </p:sp>
      <p:pic>
        <p:nvPicPr>
          <p:cNvPr id="4" name="Imagen 3">
            <a:extLst>
              <a:ext uri="{FF2B5EF4-FFF2-40B4-BE49-F238E27FC236}">
                <a16:creationId xmlns:a16="http://schemas.microsoft.com/office/drawing/2014/main" id="{C58FD94C-6F9D-4216-85A6-53CD186F4840}"/>
              </a:ext>
            </a:extLst>
          </p:cNvPr>
          <p:cNvPicPr>
            <a:picLocks noChangeAspect="1"/>
          </p:cNvPicPr>
          <p:nvPr/>
        </p:nvPicPr>
        <p:blipFill rotWithShape="1">
          <a:blip r:embed="rId2"/>
          <a:srcRect l="23251" r="15056" b="1"/>
          <a:stretch/>
        </p:blipFill>
        <p:spPr>
          <a:xfrm>
            <a:off x="5867897" y="877413"/>
            <a:ext cx="5443973" cy="4412039"/>
          </a:xfrm>
          <a:prstGeom prst="rect">
            <a:avLst/>
          </a:prstGeom>
        </p:spPr>
      </p:pic>
      <p:grpSp>
        <p:nvGrpSpPr>
          <p:cNvPr id="25" name="Group 24">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26" name="Rectangle 25">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819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876294" y="68590"/>
            <a:ext cx="5219307" cy="1616203"/>
          </a:xfrm>
        </p:spPr>
        <p:txBody>
          <a:bodyPr anchor="b">
            <a:normAutofit/>
          </a:bodyPr>
          <a:lstStyle/>
          <a:p>
            <a:r>
              <a:rPr lang="es-ES" sz="3200" dirty="0"/>
              <a:t> </a:t>
            </a:r>
            <a:r>
              <a:rPr lang="es-ES" sz="3200" b="1" dirty="0"/>
              <a:t>BREVE RESEÑA DE LA PROFESIÓN FARMACEÚTICA</a:t>
            </a:r>
            <a:endParaRPr lang="es-CL" sz="3200" b="1" dirty="0"/>
          </a:p>
        </p:txBody>
      </p:sp>
      <p:sp>
        <p:nvSpPr>
          <p:cNvPr id="3" name="Marcador de contenido 2">
            <a:extLst>
              <a:ext uri="{FF2B5EF4-FFF2-40B4-BE49-F238E27FC236}">
                <a16:creationId xmlns:a16="http://schemas.microsoft.com/office/drawing/2014/main" id="{78CC7F6A-A21A-47F2-88DA-A3CF9D40649D}"/>
              </a:ext>
            </a:extLst>
          </p:cNvPr>
          <p:cNvSpPr>
            <a:spLocks noGrp="1"/>
          </p:cNvSpPr>
          <p:nvPr>
            <p:ph idx="1"/>
          </p:nvPr>
        </p:nvSpPr>
        <p:spPr>
          <a:xfrm>
            <a:off x="689819" y="1938011"/>
            <a:ext cx="5219307" cy="4296515"/>
          </a:xfrm>
        </p:spPr>
        <p:txBody>
          <a:bodyPr anchor="t">
            <a:normAutofit fontScale="77500" lnSpcReduction="20000"/>
          </a:bodyPr>
          <a:lstStyle/>
          <a:p>
            <a:r>
              <a:rPr lang="es-ES" sz="2000" dirty="0">
                <a:effectLst/>
                <a:latin typeface="Arial" panose="020B0604020202020204" pitchFamily="34" charset="0"/>
                <a:ea typeface="Tahoma" panose="020B0604030504040204" pitchFamily="34" charset="0"/>
              </a:rPr>
              <a:t>En </a:t>
            </a:r>
            <a:r>
              <a:rPr lang="es-ES" sz="2000" b="1" dirty="0">
                <a:effectLst/>
                <a:latin typeface="Arial" panose="020B0604020202020204" pitchFamily="34" charset="0"/>
                <a:ea typeface="Tahoma" panose="020B0604030504040204" pitchFamily="34" charset="0"/>
              </a:rPr>
              <a:t>1852</a:t>
            </a:r>
            <a:r>
              <a:rPr lang="es-ES" sz="2000" dirty="0">
                <a:effectLst/>
                <a:latin typeface="Arial" panose="020B0604020202020204" pitchFamily="34" charset="0"/>
                <a:ea typeface="Tahoma" panose="020B0604030504040204" pitchFamily="34" charset="0"/>
              </a:rPr>
              <a:t> se reunieron en el auditorio del Colegio de Farmacia de Filadelfia veinte delegados que bajo la presidencia de Daniel Smith y la secretaría del famoso William Procter Jr. (del actual gigante de productos de consumo, Procter&amp; Gamble) fundaron la </a:t>
            </a:r>
            <a:r>
              <a:rPr lang="es-ES" sz="2000" b="1" dirty="0">
                <a:effectLst/>
                <a:latin typeface="Arial" panose="020B0604020202020204" pitchFamily="34" charset="0"/>
                <a:ea typeface="Tahoma" panose="020B0604030504040204" pitchFamily="34" charset="0"/>
              </a:rPr>
              <a:t>Asociación Farmacéutica Americana</a:t>
            </a:r>
            <a:r>
              <a:rPr lang="es-ES" sz="2000" dirty="0">
                <a:effectLst/>
                <a:latin typeface="Arial" panose="020B0604020202020204" pitchFamily="34" charset="0"/>
                <a:ea typeface="Tahoma" panose="020B0604030504040204" pitchFamily="34" charset="0"/>
              </a:rPr>
              <a:t>, suscribieron su Constitución y Código de Ética. </a:t>
            </a:r>
            <a:endParaRPr lang="es-CL" sz="2000" dirty="0">
              <a:effectLst/>
              <a:latin typeface="Tahoma" panose="020B0604030504040204" pitchFamily="34" charset="0"/>
              <a:ea typeface="Tahoma" panose="020B0604030504040204" pitchFamily="34" charset="0"/>
            </a:endParaRPr>
          </a:p>
          <a:p>
            <a:pPr marL="0" indent="0">
              <a:buNone/>
            </a:pPr>
            <a:endParaRPr lang="es-CL" sz="2000" dirty="0">
              <a:effectLst/>
              <a:latin typeface="Tahoma" panose="020B0604030504040204" pitchFamily="34" charset="0"/>
              <a:ea typeface="Tahoma" panose="020B0604030504040204" pitchFamily="34" charset="0"/>
            </a:endParaRPr>
          </a:p>
          <a:p>
            <a:r>
              <a:rPr lang="es-ES" sz="2000" dirty="0">
                <a:effectLst/>
                <a:latin typeface="Arial" panose="020B0604020202020204" pitchFamily="34" charset="0"/>
                <a:ea typeface="Tahoma" panose="020B0604030504040204" pitchFamily="34" charset="0"/>
              </a:rPr>
              <a:t>En </a:t>
            </a:r>
            <a:r>
              <a:rPr lang="es-ES" sz="2000" b="1" dirty="0">
                <a:effectLst/>
                <a:latin typeface="Arial" panose="020B0604020202020204" pitchFamily="34" charset="0"/>
                <a:ea typeface="Tahoma" panose="020B0604030504040204" pitchFamily="34" charset="0"/>
              </a:rPr>
              <a:t>1867</a:t>
            </a:r>
            <a:r>
              <a:rPr lang="es-ES" sz="2000" dirty="0">
                <a:effectLst/>
                <a:latin typeface="Arial" panose="020B0604020202020204" pitchFamily="34" charset="0"/>
                <a:ea typeface="Tahoma" panose="020B0604030504040204" pitchFamily="34" charset="0"/>
              </a:rPr>
              <a:t> se realizó en </a:t>
            </a:r>
            <a:r>
              <a:rPr lang="es-ES" sz="2000" b="1" dirty="0">
                <a:effectLst/>
                <a:latin typeface="Arial" panose="020B0604020202020204" pitchFamily="34" charset="0"/>
                <a:ea typeface="Tahoma" panose="020B0604030504040204" pitchFamily="34" charset="0"/>
              </a:rPr>
              <a:t>París el Segundo Congreso Internacional de Farmacia</a:t>
            </a:r>
            <a:r>
              <a:rPr lang="es-ES" sz="2000" dirty="0">
                <a:effectLst/>
                <a:latin typeface="Arial" panose="020B0604020202020204" pitchFamily="34" charset="0"/>
                <a:ea typeface="Tahoma" panose="020B0604030504040204" pitchFamily="34" charset="0"/>
              </a:rPr>
              <a:t>, que reunió droguistas europeos y americanos, liderados estos últimos por Procter. Las opiniones estuvieron divididas en cuanto a la proliferación de droguerías.</a:t>
            </a:r>
            <a:endParaRPr lang="es-CL" sz="2000" dirty="0">
              <a:effectLst/>
              <a:latin typeface="Tahoma" panose="020B0604030504040204" pitchFamily="34" charset="0"/>
              <a:ea typeface="Tahoma" panose="020B0604030504040204" pitchFamily="34" charset="0"/>
            </a:endParaRPr>
          </a:p>
          <a:p>
            <a:endParaRPr lang="es-CL" sz="2000" dirty="0">
              <a:effectLst/>
              <a:latin typeface="Tahoma" panose="020B0604030504040204" pitchFamily="34" charset="0"/>
              <a:ea typeface="Tahoma" panose="020B0604030504040204" pitchFamily="34" charset="0"/>
            </a:endParaRPr>
          </a:p>
          <a:p>
            <a:r>
              <a:rPr lang="es-ES" sz="2000" dirty="0">
                <a:effectLst/>
                <a:latin typeface="Arial" panose="020B0604020202020204" pitchFamily="34" charset="0"/>
                <a:ea typeface="Tahoma" panose="020B0604030504040204" pitchFamily="34" charset="0"/>
              </a:rPr>
              <a:t>Por los lados europeos existió en el </a:t>
            </a:r>
            <a:r>
              <a:rPr lang="es-ES" sz="2000" b="1" dirty="0">
                <a:effectLst/>
                <a:latin typeface="Arial" panose="020B0604020202020204" pitchFamily="34" charset="0"/>
                <a:ea typeface="Tahoma" panose="020B0604030504040204" pitchFamily="34" charset="0"/>
              </a:rPr>
              <a:t>siglo XIX </a:t>
            </a:r>
            <a:r>
              <a:rPr lang="es-ES" sz="2000" dirty="0">
                <a:effectLst/>
                <a:latin typeface="Arial" panose="020B0604020202020204" pitchFamily="34" charset="0"/>
                <a:ea typeface="Tahoma" panose="020B0604030504040204" pitchFamily="34" charset="0"/>
              </a:rPr>
              <a:t>un droguista minorista francés llamado </a:t>
            </a:r>
            <a:r>
              <a:rPr lang="es-ES" sz="2000" b="1" dirty="0">
                <a:effectLst/>
                <a:latin typeface="Arial" panose="020B0604020202020204" pitchFamily="34" charset="0"/>
                <a:ea typeface="Tahoma" panose="020B0604030504040204" pitchFamily="34" charset="0"/>
              </a:rPr>
              <a:t>Stanislaus Limousin</a:t>
            </a:r>
            <a:r>
              <a:rPr lang="es-ES" sz="2000" dirty="0">
                <a:effectLst/>
                <a:latin typeface="Arial" panose="020B0604020202020204" pitchFamily="34" charset="0"/>
                <a:ea typeface="Tahoma" panose="020B0604030504040204" pitchFamily="34" charset="0"/>
              </a:rPr>
              <a:t> </a:t>
            </a:r>
            <a:r>
              <a:rPr lang="es-ES" sz="2000" b="1" dirty="0">
                <a:effectLst/>
                <a:latin typeface="Arial" panose="020B0604020202020204" pitchFamily="34" charset="0"/>
                <a:ea typeface="Tahoma" panose="020B0604030504040204" pitchFamily="34" charset="0"/>
              </a:rPr>
              <a:t>(1831-1887),</a:t>
            </a:r>
            <a:r>
              <a:rPr lang="es-ES" sz="2000" dirty="0">
                <a:effectLst/>
                <a:latin typeface="Arial" panose="020B0604020202020204" pitchFamily="34" charset="0"/>
                <a:ea typeface="Tahoma" panose="020B0604030504040204" pitchFamily="34" charset="0"/>
              </a:rPr>
              <a:t> quien combinó su genio inventivo con conocimientos científicos y habilidades técnicas. </a:t>
            </a:r>
            <a:endParaRPr lang="es-CL" sz="2000" dirty="0">
              <a:effectLst/>
              <a:latin typeface="Tahoma" panose="020B0604030504040204" pitchFamily="34" charset="0"/>
              <a:ea typeface="Tahoma" panose="020B0604030504040204" pitchFamily="34" charset="0"/>
            </a:endParaRPr>
          </a:p>
          <a:p>
            <a:endParaRPr lang="es-CL" sz="1100" dirty="0">
              <a:effectLst/>
              <a:latin typeface="Tahoma" panose="020B0604030504040204" pitchFamily="34" charset="0"/>
              <a:ea typeface="Tahoma" panose="020B0604030504040204" pitchFamily="34" charset="0"/>
            </a:endParaRPr>
          </a:p>
          <a:p>
            <a:pPr marL="0" indent="0">
              <a:buNone/>
            </a:pPr>
            <a:endParaRPr lang="es-CL" sz="1100" dirty="0"/>
          </a:p>
        </p:txBody>
      </p:sp>
      <p:pic>
        <p:nvPicPr>
          <p:cNvPr id="4" name="Imagen 3">
            <a:extLst>
              <a:ext uri="{FF2B5EF4-FFF2-40B4-BE49-F238E27FC236}">
                <a16:creationId xmlns:a16="http://schemas.microsoft.com/office/drawing/2014/main" id="{F2F0A5F1-8F2E-4820-8A6C-2C009EA4B7B2}"/>
              </a:ext>
            </a:extLst>
          </p:cNvPr>
          <p:cNvPicPr>
            <a:picLocks noChangeAspect="1"/>
          </p:cNvPicPr>
          <p:nvPr/>
        </p:nvPicPr>
        <p:blipFill rotWithShape="1">
          <a:blip r:embed="rId2"/>
          <a:srcRect l="24115" r="18620"/>
          <a:stretch/>
        </p:blipFill>
        <p:spPr>
          <a:xfrm>
            <a:off x="7015163" y="877413"/>
            <a:ext cx="4300543" cy="5043096"/>
          </a:xfrm>
          <a:prstGeom prst="rect">
            <a:avLst/>
          </a:prstGeom>
        </p:spPr>
      </p:pic>
      <p:grpSp>
        <p:nvGrpSpPr>
          <p:cNvPr id="25" name="Group 24">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26" name="Rectangle 25">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6622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1678</Words>
  <Application>Microsoft Office PowerPoint</Application>
  <PresentationFormat>Panorámica</PresentationFormat>
  <Paragraphs>124</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Calibri Light</vt:lpstr>
      <vt:lpstr>Open Sans</vt:lpstr>
      <vt:lpstr>Tahoma</vt:lpstr>
      <vt:lpstr>Trebuchet MS</vt:lpstr>
      <vt:lpstr>Wingdings</vt:lpstr>
      <vt:lpstr>Tema de Office</vt:lpstr>
      <vt:lpstr>CLASE 1 PRESENTACIÓN</vt:lpstr>
      <vt:lpstr> DESCRIPCIÓN DEL CURSO PARA AUXILIAR DE FARMACIA</vt:lpstr>
      <vt:lpstr> DESCRIPCIÓN DEL CURSO PARA AUXILIAR DE FARMACIA</vt:lpstr>
      <vt:lpstr>          MALLA CURRICULAR</vt:lpstr>
      <vt:lpstr> BREVE RESEÑA DE LA PROFESIÓN FARMACEÚTICA</vt:lpstr>
      <vt:lpstr> BREVE RESEÑA DE LA PROFESIÓN FARMACEÚTICA</vt:lpstr>
      <vt:lpstr> BREVE RESEÑA DE LA PROFESIÓN FARMACEÚTICA</vt:lpstr>
      <vt:lpstr> BREVE RESEÑA DE LA PROFESIÓN FARMACEÚTICA</vt:lpstr>
      <vt:lpstr> BREVE RESEÑA DE LA PROFESIÓN FARMACEÚTICA</vt:lpstr>
      <vt:lpstr>SIGNIFICADO DE LA SERPIENTE EN LA COPA</vt:lpstr>
      <vt:lpstr>ALGUNOS FÁRMACOS SE DESCUBRIERON POR CASUALIDAD</vt:lpstr>
      <vt:lpstr>LA FARMACIA HOMEOPÁTICA</vt:lpstr>
      <vt:lpstr>ALGUNOS CONCEPTOS FARMACOLÓGICOS</vt:lpstr>
      <vt:lpstr>FÁRMACO O PRINCIPIO ACTIVO</vt:lpstr>
      <vt:lpstr>PRINCIPIO ACTIVO </vt:lpstr>
      <vt:lpstr>TIPOS DE MEDICAMENTOS EN EL MERCADO FARMACÉUTICO</vt:lpstr>
      <vt:lpstr>TIPOS DE MEDICAMENTOS EN EL MERCADO FARMACÉUTICO</vt:lpstr>
      <vt:lpstr>TIPOS DE MEDICAMENTOS EN EL MERCADO FARMACÉUTICO</vt:lpstr>
      <vt:lpstr>PAPEL DEL FARMACÉUTICO EN LA SOCIEDAD</vt:lpstr>
      <vt:lpstr>ORGANIZACIÓN DEL SERVICIO DE FARMACIA </vt:lpstr>
      <vt:lpstr>ORGANIZACIÓN DEL SERVICIO DE FARMACIA </vt:lpstr>
      <vt:lpstr>ORGANIZACIÓN DEL SERVICIO DE FARMACIA </vt:lpstr>
      <vt:lpstr>TIPOS DE SERVICIOS DE FARMACIA</vt:lpstr>
      <vt:lpstr>TIPOS DE SERVICIOS DE FARMACIA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PRESENTACIÓN</dc:title>
  <dc:creator>JORGE JESUS VELOZ PEREZ</dc:creator>
  <cp:lastModifiedBy>JORGE JESUS VELOZ PEREZ</cp:lastModifiedBy>
  <cp:revision>16</cp:revision>
  <dcterms:created xsi:type="dcterms:W3CDTF">2024-05-08T16:25:42Z</dcterms:created>
  <dcterms:modified xsi:type="dcterms:W3CDTF">2024-05-08T18:35:46Z</dcterms:modified>
</cp:coreProperties>
</file>