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sldIdLst>
    <p:sldId id="256" r:id="rId2"/>
    <p:sldId id="260" r:id="rId3"/>
    <p:sldId id="335" r:id="rId4"/>
    <p:sldId id="340" r:id="rId5"/>
    <p:sldId id="341" r:id="rId6"/>
    <p:sldId id="336" r:id="rId7"/>
    <p:sldId id="339" r:id="rId8"/>
    <p:sldId id="338" r:id="rId9"/>
    <p:sldId id="345" r:id="rId10"/>
    <p:sldId id="343" r:id="rId11"/>
    <p:sldId id="342" r:id="rId12"/>
    <p:sldId id="344" r:id="rId13"/>
    <p:sldId id="346" r:id="rId14"/>
    <p:sldId id="347" r:id="rId15"/>
    <p:sldId id="348" r:id="rId16"/>
    <p:sldId id="349" r:id="rId17"/>
    <p:sldId id="333" r:id="rId18"/>
    <p:sldId id="350" r:id="rId19"/>
    <p:sldId id="351" r:id="rId20"/>
    <p:sldId id="352" r:id="rId21"/>
    <p:sldId id="353" r:id="rId22"/>
    <p:sldId id="354" r:id="rId23"/>
    <p:sldId id="355" r:id="rId24"/>
    <p:sldId id="356" r:id="rId25"/>
    <p:sldId id="357" r:id="rId26"/>
    <p:sldId id="358" r:id="rId27"/>
    <p:sldId id="359" r:id="rId28"/>
    <p:sldId id="360" r:id="rId29"/>
    <p:sldId id="362" r:id="rId30"/>
    <p:sldId id="361" r:id="rId31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gif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C73D01-1FC1-455A-9CAB-684DA9F666F9}" type="doc">
      <dgm:prSet loTypeId="urn:microsoft.com/office/officeart/2005/8/layout/radial2" loCatId="relationship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es-CL"/>
        </a:p>
      </dgm:t>
    </dgm:pt>
    <dgm:pt modelId="{A2494011-1D00-4A1D-8E0A-ED2D5D097D81}">
      <dgm:prSet phldrT="[Texto]"/>
      <dgm:spPr/>
      <dgm:t>
        <a:bodyPr/>
        <a:lstStyle/>
        <a:p>
          <a:r>
            <a:rPr lang="es-CL" dirty="0"/>
            <a:t>Fisiológicos</a:t>
          </a:r>
        </a:p>
      </dgm:t>
    </dgm:pt>
    <dgm:pt modelId="{057FCC01-86B8-4231-A2F4-BBA11FE6D68A}" type="parTrans" cxnId="{D9322C97-CED5-4F96-B24C-98AC913405DA}">
      <dgm:prSet/>
      <dgm:spPr/>
      <dgm:t>
        <a:bodyPr/>
        <a:lstStyle/>
        <a:p>
          <a:endParaRPr lang="es-CL"/>
        </a:p>
      </dgm:t>
    </dgm:pt>
    <dgm:pt modelId="{A2D2026E-3714-48D9-A1D7-359C54A2964E}" type="sibTrans" cxnId="{D9322C97-CED5-4F96-B24C-98AC913405DA}">
      <dgm:prSet/>
      <dgm:spPr/>
      <dgm:t>
        <a:bodyPr/>
        <a:lstStyle/>
        <a:p>
          <a:endParaRPr lang="es-CL"/>
        </a:p>
      </dgm:t>
    </dgm:pt>
    <dgm:pt modelId="{52EE6981-B01A-493A-8814-2932463C1B08}">
      <dgm:prSet phldrT="[Texto]"/>
      <dgm:spPr/>
      <dgm:t>
        <a:bodyPr/>
        <a:lstStyle/>
        <a:p>
          <a:r>
            <a:rPr lang="es-CL" dirty="0"/>
            <a:t>Edad</a:t>
          </a:r>
        </a:p>
      </dgm:t>
    </dgm:pt>
    <dgm:pt modelId="{B6106296-EAAF-4EDB-BF06-64AE867D63C1}" type="parTrans" cxnId="{114E1F65-EC95-4D8E-9AEA-DA6289FCCDAD}">
      <dgm:prSet/>
      <dgm:spPr/>
      <dgm:t>
        <a:bodyPr/>
        <a:lstStyle/>
        <a:p>
          <a:endParaRPr lang="es-CL"/>
        </a:p>
      </dgm:t>
    </dgm:pt>
    <dgm:pt modelId="{C273C1C8-BFAA-495F-B1DA-9F10B53B302E}" type="sibTrans" cxnId="{114E1F65-EC95-4D8E-9AEA-DA6289FCCDAD}">
      <dgm:prSet/>
      <dgm:spPr/>
      <dgm:t>
        <a:bodyPr/>
        <a:lstStyle/>
        <a:p>
          <a:endParaRPr lang="es-CL"/>
        </a:p>
      </dgm:t>
    </dgm:pt>
    <dgm:pt modelId="{8D08FC69-6F56-4778-BACE-B0B873483DED}">
      <dgm:prSet phldrT="[Texto]"/>
      <dgm:spPr/>
      <dgm:t>
        <a:bodyPr/>
        <a:lstStyle/>
        <a:p>
          <a:r>
            <a:rPr lang="es-CL" dirty="0"/>
            <a:t>Patológicos</a:t>
          </a:r>
        </a:p>
      </dgm:t>
    </dgm:pt>
    <dgm:pt modelId="{50802C8A-9244-4B40-8B9E-6D2B24D63627}" type="parTrans" cxnId="{F0031841-E8C9-421B-B667-4F8746816821}">
      <dgm:prSet/>
      <dgm:spPr/>
      <dgm:t>
        <a:bodyPr/>
        <a:lstStyle/>
        <a:p>
          <a:endParaRPr lang="es-CL"/>
        </a:p>
      </dgm:t>
    </dgm:pt>
    <dgm:pt modelId="{9824F2D2-890F-44FE-BB5A-5EDC375CC1F9}" type="sibTrans" cxnId="{F0031841-E8C9-421B-B667-4F8746816821}">
      <dgm:prSet/>
      <dgm:spPr/>
      <dgm:t>
        <a:bodyPr/>
        <a:lstStyle/>
        <a:p>
          <a:endParaRPr lang="es-CL"/>
        </a:p>
      </dgm:t>
    </dgm:pt>
    <dgm:pt modelId="{1847EC7C-70DD-4B94-9CEF-619E157C0F32}">
      <dgm:prSet phldrT="[Texto]"/>
      <dgm:spPr/>
      <dgm:t>
        <a:bodyPr/>
        <a:lstStyle/>
        <a:p>
          <a:r>
            <a:rPr lang="es-CL" dirty="0"/>
            <a:t>Edema, derrame pleura y ascítico</a:t>
          </a:r>
        </a:p>
      </dgm:t>
    </dgm:pt>
    <dgm:pt modelId="{8DBEE2D3-FF49-47CD-A900-9979C9266389}" type="parTrans" cxnId="{D98A6BC1-2FEF-4858-9E72-EE006480C3C4}">
      <dgm:prSet/>
      <dgm:spPr/>
      <dgm:t>
        <a:bodyPr/>
        <a:lstStyle/>
        <a:p>
          <a:endParaRPr lang="es-CL"/>
        </a:p>
      </dgm:t>
    </dgm:pt>
    <dgm:pt modelId="{09ABFCEC-B08E-4BE3-8513-689D57C30591}" type="sibTrans" cxnId="{D98A6BC1-2FEF-4858-9E72-EE006480C3C4}">
      <dgm:prSet/>
      <dgm:spPr/>
      <dgm:t>
        <a:bodyPr/>
        <a:lstStyle/>
        <a:p>
          <a:endParaRPr lang="es-CL"/>
        </a:p>
      </dgm:t>
    </dgm:pt>
    <dgm:pt modelId="{4321F3ED-AA7C-4577-98F2-A2EB9DC8E12C}">
      <dgm:prSet phldrT="[Texto]"/>
      <dgm:spPr/>
      <dgm:t>
        <a:bodyPr/>
        <a:lstStyle/>
        <a:p>
          <a:r>
            <a:rPr lang="es-CL" dirty="0"/>
            <a:t>Hipoalbuminemia</a:t>
          </a:r>
        </a:p>
      </dgm:t>
    </dgm:pt>
    <dgm:pt modelId="{6A4F58BB-4E9B-41FD-95F0-87762C2B6A3B}" type="parTrans" cxnId="{D01E7EFF-4080-41BE-855E-B3EEAA24D1FC}">
      <dgm:prSet/>
      <dgm:spPr/>
      <dgm:t>
        <a:bodyPr/>
        <a:lstStyle/>
        <a:p>
          <a:endParaRPr lang="es-CL"/>
        </a:p>
      </dgm:t>
    </dgm:pt>
    <dgm:pt modelId="{0316FDBF-817B-4B62-985B-269B1B40A19F}" type="sibTrans" cxnId="{D01E7EFF-4080-41BE-855E-B3EEAA24D1FC}">
      <dgm:prSet/>
      <dgm:spPr/>
      <dgm:t>
        <a:bodyPr/>
        <a:lstStyle/>
        <a:p>
          <a:endParaRPr lang="es-CL"/>
        </a:p>
      </dgm:t>
    </dgm:pt>
    <dgm:pt modelId="{A34654D7-4433-4F78-9DF1-3CAECCE68B1B}">
      <dgm:prSet phldrT="[Texto]"/>
      <dgm:spPr/>
      <dgm:t>
        <a:bodyPr/>
        <a:lstStyle/>
        <a:p>
          <a:r>
            <a:rPr lang="es-CL" dirty="0"/>
            <a:t>Peso</a:t>
          </a:r>
        </a:p>
      </dgm:t>
    </dgm:pt>
    <dgm:pt modelId="{604266E5-B4C4-4371-A7E8-98E1836474E5}" type="parTrans" cxnId="{BB57D464-2BF9-4DBA-AB78-035D3D5B5D02}">
      <dgm:prSet/>
      <dgm:spPr/>
      <dgm:t>
        <a:bodyPr/>
        <a:lstStyle/>
        <a:p>
          <a:endParaRPr lang="es-CL"/>
        </a:p>
      </dgm:t>
    </dgm:pt>
    <dgm:pt modelId="{AB41A288-FCEE-4EE9-AF44-503F73B138E5}" type="sibTrans" cxnId="{BB57D464-2BF9-4DBA-AB78-035D3D5B5D02}">
      <dgm:prSet/>
      <dgm:spPr/>
      <dgm:t>
        <a:bodyPr/>
        <a:lstStyle/>
        <a:p>
          <a:endParaRPr lang="es-CL"/>
        </a:p>
      </dgm:t>
    </dgm:pt>
    <dgm:pt modelId="{421AC67E-9587-49A8-9CE1-B7375F422C95}">
      <dgm:prSet/>
      <dgm:spPr/>
      <dgm:t>
        <a:bodyPr/>
        <a:lstStyle/>
        <a:p>
          <a:r>
            <a:rPr lang="es-CL" dirty="0"/>
            <a:t>Acidosis</a:t>
          </a:r>
        </a:p>
      </dgm:t>
    </dgm:pt>
    <dgm:pt modelId="{7DC50836-0D74-459B-B4FF-3139B110946D}" type="parTrans" cxnId="{642BAA57-66C8-4D28-8943-0FAD691C2405}">
      <dgm:prSet/>
      <dgm:spPr/>
      <dgm:t>
        <a:bodyPr/>
        <a:lstStyle/>
        <a:p>
          <a:endParaRPr lang="es-CL"/>
        </a:p>
      </dgm:t>
    </dgm:pt>
    <dgm:pt modelId="{94F3E0DA-6F9F-486F-BF82-C2C0A2AB02E4}" type="sibTrans" cxnId="{642BAA57-66C8-4D28-8943-0FAD691C2405}">
      <dgm:prSet/>
      <dgm:spPr/>
      <dgm:t>
        <a:bodyPr/>
        <a:lstStyle/>
        <a:p>
          <a:endParaRPr lang="es-CL"/>
        </a:p>
      </dgm:t>
    </dgm:pt>
    <dgm:pt modelId="{E8245256-FDCA-4113-9C1F-471118146373}">
      <dgm:prSet/>
      <dgm:spPr/>
      <dgm:t>
        <a:bodyPr/>
        <a:lstStyle/>
        <a:p>
          <a:r>
            <a:rPr lang="es-CL" dirty="0"/>
            <a:t>Inflamación</a:t>
          </a:r>
        </a:p>
      </dgm:t>
    </dgm:pt>
    <dgm:pt modelId="{5F25ABFA-4CFE-4A07-8B6B-45D20D8B3A2F}" type="parTrans" cxnId="{B86B98D6-EA94-4C63-A2FB-C1B1E3997973}">
      <dgm:prSet/>
      <dgm:spPr/>
      <dgm:t>
        <a:bodyPr/>
        <a:lstStyle/>
        <a:p>
          <a:endParaRPr lang="es-CL"/>
        </a:p>
      </dgm:t>
    </dgm:pt>
    <dgm:pt modelId="{AAA66C7C-9BC8-43E9-9474-1F6418EF6344}" type="sibTrans" cxnId="{B86B98D6-EA94-4C63-A2FB-C1B1E3997973}">
      <dgm:prSet/>
      <dgm:spPr/>
      <dgm:t>
        <a:bodyPr/>
        <a:lstStyle/>
        <a:p>
          <a:endParaRPr lang="es-CL"/>
        </a:p>
      </dgm:t>
    </dgm:pt>
    <dgm:pt modelId="{B5EF7701-65F3-408B-AF17-F50EC53E739B}" type="pres">
      <dgm:prSet presAssocID="{F4C73D01-1FC1-455A-9CAB-684DA9F666F9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2E177B98-75BE-4785-AB98-9C2F0F9F97F0}" type="pres">
      <dgm:prSet presAssocID="{F4C73D01-1FC1-455A-9CAB-684DA9F666F9}" presName="cycle" presStyleCnt="0"/>
      <dgm:spPr/>
    </dgm:pt>
    <dgm:pt modelId="{D5B1CC3E-027D-4D4A-83F0-0AD94FCC7EDB}" type="pres">
      <dgm:prSet presAssocID="{F4C73D01-1FC1-455A-9CAB-684DA9F666F9}" presName="centerShape" presStyleCnt="0"/>
      <dgm:spPr/>
    </dgm:pt>
    <dgm:pt modelId="{76CE189A-1851-4F7D-A804-C0A8830071CC}" type="pres">
      <dgm:prSet presAssocID="{F4C73D01-1FC1-455A-9CAB-684DA9F666F9}" presName="connSite" presStyleLbl="node1" presStyleIdx="0" presStyleCnt="3"/>
      <dgm:spPr/>
    </dgm:pt>
    <dgm:pt modelId="{2C2604DF-EBE7-403D-ABF3-99AE0DBE72D1}" type="pres">
      <dgm:prSet presAssocID="{F4C73D01-1FC1-455A-9CAB-684DA9F666F9}" presName="visible" presStyleLbl="node1" presStyleIdx="0" presStyleCnt="3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178" r="-16512"/>
          </a:stretch>
        </a:blipFill>
      </dgm:spPr>
    </dgm:pt>
    <dgm:pt modelId="{C94FD83C-F70A-46A4-91C6-C61BA7BED91E}" type="pres">
      <dgm:prSet presAssocID="{057FCC01-86B8-4231-A2F4-BBA11FE6D68A}" presName="Name25" presStyleLbl="parChTrans1D1" presStyleIdx="0" presStyleCnt="2"/>
      <dgm:spPr/>
    </dgm:pt>
    <dgm:pt modelId="{7FB39868-F379-4239-810F-A4E4F340E533}" type="pres">
      <dgm:prSet presAssocID="{A2494011-1D00-4A1D-8E0A-ED2D5D097D81}" presName="node" presStyleCnt="0"/>
      <dgm:spPr/>
    </dgm:pt>
    <dgm:pt modelId="{91A83A51-DD59-43D0-85AE-2B7FF0F5EB5C}" type="pres">
      <dgm:prSet presAssocID="{A2494011-1D00-4A1D-8E0A-ED2D5D097D81}" presName="parentNode" presStyleLbl="node1" presStyleIdx="1" presStyleCnt="3">
        <dgm:presLayoutVars>
          <dgm:chMax val="1"/>
          <dgm:bulletEnabled val="1"/>
        </dgm:presLayoutVars>
      </dgm:prSet>
      <dgm:spPr/>
    </dgm:pt>
    <dgm:pt modelId="{179343AF-7C68-4C6F-A6CF-5DAD663DF139}" type="pres">
      <dgm:prSet presAssocID="{A2494011-1D00-4A1D-8E0A-ED2D5D097D81}" presName="childNode" presStyleLbl="revTx" presStyleIdx="0" presStyleCnt="2">
        <dgm:presLayoutVars>
          <dgm:bulletEnabled val="1"/>
        </dgm:presLayoutVars>
      </dgm:prSet>
      <dgm:spPr/>
    </dgm:pt>
    <dgm:pt modelId="{9A33AF3F-744C-4E9F-86CC-4A5D4AE0EC4F}" type="pres">
      <dgm:prSet presAssocID="{50802C8A-9244-4B40-8B9E-6D2B24D63627}" presName="Name25" presStyleLbl="parChTrans1D1" presStyleIdx="1" presStyleCnt="2"/>
      <dgm:spPr/>
    </dgm:pt>
    <dgm:pt modelId="{0E0E0A56-734F-4D61-99F4-909B05AAF6A8}" type="pres">
      <dgm:prSet presAssocID="{8D08FC69-6F56-4778-BACE-B0B873483DED}" presName="node" presStyleCnt="0"/>
      <dgm:spPr/>
    </dgm:pt>
    <dgm:pt modelId="{6604A781-BE8C-4395-A3B8-BADA16F35BBE}" type="pres">
      <dgm:prSet presAssocID="{8D08FC69-6F56-4778-BACE-B0B873483DED}" presName="parentNode" presStyleLbl="node1" presStyleIdx="2" presStyleCnt="3">
        <dgm:presLayoutVars>
          <dgm:chMax val="1"/>
          <dgm:bulletEnabled val="1"/>
        </dgm:presLayoutVars>
      </dgm:prSet>
      <dgm:spPr/>
    </dgm:pt>
    <dgm:pt modelId="{7B4D9C8B-4306-4764-88A7-4B94364DC000}" type="pres">
      <dgm:prSet presAssocID="{8D08FC69-6F56-4778-BACE-B0B873483DED}" presName="childNode" presStyleLbl="revTx" presStyleIdx="1" presStyleCnt="2">
        <dgm:presLayoutVars>
          <dgm:bulletEnabled val="1"/>
        </dgm:presLayoutVars>
      </dgm:prSet>
      <dgm:spPr/>
    </dgm:pt>
  </dgm:ptLst>
  <dgm:cxnLst>
    <dgm:cxn modelId="{A2307610-3709-4F68-8927-833D54884BC0}" type="presOf" srcId="{A34654D7-4433-4F78-9DF1-3CAECCE68B1B}" destId="{179343AF-7C68-4C6F-A6CF-5DAD663DF139}" srcOrd="0" destOrd="1" presId="urn:microsoft.com/office/officeart/2005/8/layout/radial2"/>
    <dgm:cxn modelId="{4E0BFC15-F3B6-4423-9900-F7A2B6BCCE5A}" type="presOf" srcId="{F4C73D01-1FC1-455A-9CAB-684DA9F666F9}" destId="{B5EF7701-65F3-408B-AF17-F50EC53E739B}" srcOrd="0" destOrd="0" presId="urn:microsoft.com/office/officeart/2005/8/layout/radial2"/>
    <dgm:cxn modelId="{A6289A21-D3E4-42CB-A063-CE00F82799E0}" type="presOf" srcId="{421AC67E-9587-49A8-9CE1-B7375F422C95}" destId="{7B4D9C8B-4306-4764-88A7-4B94364DC000}" srcOrd="0" destOrd="1" presId="urn:microsoft.com/office/officeart/2005/8/layout/radial2"/>
    <dgm:cxn modelId="{E39F1628-A1E6-4CEA-9B00-0A7DDBD95700}" type="presOf" srcId="{A2494011-1D00-4A1D-8E0A-ED2D5D097D81}" destId="{91A83A51-DD59-43D0-85AE-2B7FF0F5EB5C}" srcOrd="0" destOrd="0" presId="urn:microsoft.com/office/officeart/2005/8/layout/radial2"/>
    <dgm:cxn modelId="{F0031841-E8C9-421B-B667-4F8746816821}" srcId="{F4C73D01-1FC1-455A-9CAB-684DA9F666F9}" destId="{8D08FC69-6F56-4778-BACE-B0B873483DED}" srcOrd="1" destOrd="0" parTransId="{50802C8A-9244-4B40-8B9E-6D2B24D63627}" sibTransId="{9824F2D2-890F-44FE-BB5A-5EDC375CC1F9}"/>
    <dgm:cxn modelId="{BB57D464-2BF9-4DBA-AB78-035D3D5B5D02}" srcId="{A2494011-1D00-4A1D-8E0A-ED2D5D097D81}" destId="{A34654D7-4433-4F78-9DF1-3CAECCE68B1B}" srcOrd="1" destOrd="0" parTransId="{604266E5-B4C4-4371-A7E8-98E1836474E5}" sibTransId="{AB41A288-FCEE-4EE9-AF44-503F73B138E5}"/>
    <dgm:cxn modelId="{114E1F65-EC95-4D8E-9AEA-DA6289FCCDAD}" srcId="{A2494011-1D00-4A1D-8E0A-ED2D5D097D81}" destId="{52EE6981-B01A-493A-8814-2932463C1B08}" srcOrd="0" destOrd="0" parTransId="{B6106296-EAAF-4EDB-BF06-64AE867D63C1}" sibTransId="{C273C1C8-BFAA-495F-B1DA-9F10B53B302E}"/>
    <dgm:cxn modelId="{642BAA57-66C8-4D28-8943-0FAD691C2405}" srcId="{8D08FC69-6F56-4778-BACE-B0B873483DED}" destId="{421AC67E-9587-49A8-9CE1-B7375F422C95}" srcOrd="1" destOrd="0" parTransId="{7DC50836-0D74-459B-B4FF-3139B110946D}" sibTransId="{94F3E0DA-6F9F-486F-BF82-C2C0A2AB02E4}"/>
    <dgm:cxn modelId="{46D56E7B-FC9C-426C-8502-0EE37906EC6C}" type="presOf" srcId="{E8245256-FDCA-4113-9C1F-471118146373}" destId="{7B4D9C8B-4306-4764-88A7-4B94364DC000}" srcOrd="0" destOrd="2" presId="urn:microsoft.com/office/officeart/2005/8/layout/radial2"/>
    <dgm:cxn modelId="{6E25AA84-87BF-4195-BBDB-370124E5D9BB}" type="presOf" srcId="{4321F3ED-AA7C-4577-98F2-A2EB9DC8E12C}" destId="{7B4D9C8B-4306-4764-88A7-4B94364DC000}" srcOrd="0" destOrd="3" presId="urn:microsoft.com/office/officeart/2005/8/layout/radial2"/>
    <dgm:cxn modelId="{D9322C97-CED5-4F96-B24C-98AC913405DA}" srcId="{F4C73D01-1FC1-455A-9CAB-684DA9F666F9}" destId="{A2494011-1D00-4A1D-8E0A-ED2D5D097D81}" srcOrd="0" destOrd="0" parTransId="{057FCC01-86B8-4231-A2F4-BBA11FE6D68A}" sibTransId="{A2D2026E-3714-48D9-A1D7-359C54A2964E}"/>
    <dgm:cxn modelId="{5E9593AE-859E-4BEA-8AF2-806E0213373D}" type="presOf" srcId="{50802C8A-9244-4B40-8B9E-6D2B24D63627}" destId="{9A33AF3F-744C-4E9F-86CC-4A5D4AE0EC4F}" srcOrd="0" destOrd="0" presId="urn:microsoft.com/office/officeart/2005/8/layout/radial2"/>
    <dgm:cxn modelId="{2177C9BC-B53A-4A56-A828-33DDAD79FB10}" type="presOf" srcId="{1847EC7C-70DD-4B94-9CEF-619E157C0F32}" destId="{7B4D9C8B-4306-4764-88A7-4B94364DC000}" srcOrd="0" destOrd="0" presId="urn:microsoft.com/office/officeart/2005/8/layout/radial2"/>
    <dgm:cxn modelId="{D98A6BC1-2FEF-4858-9E72-EE006480C3C4}" srcId="{8D08FC69-6F56-4778-BACE-B0B873483DED}" destId="{1847EC7C-70DD-4B94-9CEF-619E157C0F32}" srcOrd="0" destOrd="0" parTransId="{8DBEE2D3-FF49-47CD-A900-9979C9266389}" sibTransId="{09ABFCEC-B08E-4BE3-8513-689D57C30591}"/>
    <dgm:cxn modelId="{EEAAA9CD-8B3F-47ED-8EF7-512A6326ED18}" type="presOf" srcId="{52EE6981-B01A-493A-8814-2932463C1B08}" destId="{179343AF-7C68-4C6F-A6CF-5DAD663DF139}" srcOrd="0" destOrd="0" presId="urn:microsoft.com/office/officeart/2005/8/layout/radial2"/>
    <dgm:cxn modelId="{B86B98D6-EA94-4C63-A2FB-C1B1E3997973}" srcId="{8D08FC69-6F56-4778-BACE-B0B873483DED}" destId="{E8245256-FDCA-4113-9C1F-471118146373}" srcOrd="2" destOrd="0" parTransId="{5F25ABFA-4CFE-4A07-8B6B-45D20D8B3A2F}" sibTransId="{AAA66C7C-9BC8-43E9-9474-1F6418EF6344}"/>
    <dgm:cxn modelId="{735D3DDC-06C4-4F54-8DBE-58E8742C30BD}" type="presOf" srcId="{057FCC01-86B8-4231-A2F4-BBA11FE6D68A}" destId="{C94FD83C-F70A-46A4-91C6-C61BA7BED91E}" srcOrd="0" destOrd="0" presId="urn:microsoft.com/office/officeart/2005/8/layout/radial2"/>
    <dgm:cxn modelId="{9F22F1E6-565C-4886-B24C-6D1F2458E263}" type="presOf" srcId="{8D08FC69-6F56-4778-BACE-B0B873483DED}" destId="{6604A781-BE8C-4395-A3B8-BADA16F35BBE}" srcOrd="0" destOrd="0" presId="urn:microsoft.com/office/officeart/2005/8/layout/radial2"/>
    <dgm:cxn modelId="{D01E7EFF-4080-41BE-855E-B3EEAA24D1FC}" srcId="{8D08FC69-6F56-4778-BACE-B0B873483DED}" destId="{4321F3ED-AA7C-4577-98F2-A2EB9DC8E12C}" srcOrd="3" destOrd="0" parTransId="{6A4F58BB-4E9B-41FD-95F0-87762C2B6A3B}" sibTransId="{0316FDBF-817B-4B62-985B-269B1B40A19F}"/>
    <dgm:cxn modelId="{96E86144-598D-4BA6-A2D4-224CE2C300CB}" type="presParOf" srcId="{B5EF7701-65F3-408B-AF17-F50EC53E739B}" destId="{2E177B98-75BE-4785-AB98-9C2F0F9F97F0}" srcOrd="0" destOrd="0" presId="urn:microsoft.com/office/officeart/2005/8/layout/radial2"/>
    <dgm:cxn modelId="{3991F919-A1E6-418F-8ACD-3F10E0A9FDAE}" type="presParOf" srcId="{2E177B98-75BE-4785-AB98-9C2F0F9F97F0}" destId="{D5B1CC3E-027D-4D4A-83F0-0AD94FCC7EDB}" srcOrd="0" destOrd="0" presId="urn:microsoft.com/office/officeart/2005/8/layout/radial2"/>
    <dgm:cxn modelId="{11F60DE7-4978-4788-923B-15B2725319AF}" type="presParOf" srcId="{D5B1CC3E-027D-4D4A-83F0-0AD94FCC7EDB}" destId="{76CE189A-1851-4F7D-A804-C0A8830071CC}" srcOrd="0" destOrd="0" presId="urn:microsoft.com/office/officeart/2005/8/layout/radial2"/>
    <dgm:cxn modelId="{8CBF688F-6D89-4E37-8C40-BD571D5C96E2}" type="presParOf" srcId="{D5B1CC3E-027D-4D4A-83F0-0AD94FCC7EDB}" destId="{2C2604DF-EBE7-403D-ABF3-99AE0DBE72D1}" srcOrd="1" destOrd="0" presId="urn:microsoft.com/office/officeart/2005/8/layout/radial2"/>
    <dgm:cxn modelId="{C6F07519-CA44-4B96-A061-24ECDB289324}" type="presParOf" srcId="{2E177B98-75BE-4785-AB98-9C2F0F9F97F0}" destId="{C94FD83C-F70A-46A4-91C6-C61BA7BED91E}" srcOrd="1" destOrd="0" presId="urn:microsoft.com/office/officeart/2005/8/layout/radial2"/>
    <dgm:cxn modelId="{335AE59A-6AB0-45FD-A8C9-0FDD44EF2AE9}" type="presParOf" srcId="{2E177B98-75BE-4785-AB98-9C2F0F9F97F0}" destId="{7FB39868-F379-4239-810F-A4E4F340E533}" srcOrd="2" destOrd="0" presId="urn:microsoft.com/office/officeart/2005/8/layout/radial2"/>
    <dgm:cxn modelId="{897D479B-6385-4782-8D27-4A19E9A82100}" type="presParOf" srcId="{7FB39868-F379-4239-810F-A4E4F340E533}" destId="{91A83A51-DD59-43D0-85AE-2B7FF0F5EB5C}" srcOrd="0" destOrd="0" presId="urn:microsoft.com/office/officeart/2005/8/layout/radial2"/>
    <dgm:cxn modelId="{B598AAED-D546-490F-A444-877DF61D9CE9}" type="presParOf" srcId="{7FB39868-F379-4239-810F-A4E4F340E533}" destId="{179343AF-7C68-4C6F-A6CF-5DAD663DF139}" srcOrd="1" destOrd="0" presId="urn:microsoft.com/office/officeart/2005/8/layout/radial2"/>
    <dgm:cxn modelId="{AD2BBE81-31BE-4C82-AFCA-9CA12C1BB97E}" type="presParOf" srcId="{2E177B98-75BE-4785-AB98-9C2F0F9F97F0}" destId="{9A33AF3F-744C-4E9F-86CC-4A5D4AE0EC4F}" srcOrd="3" destOrd="0" presId="urn:microsoft.com/office/officeart/2005/8/layout/radial2"/>
    <dgm:cxn modelId="{31F84DC1-1414-4939-83DE-E0FF32A83AAA}" type="presParOf" srcId="{2E177B98-75BE-4785-AB98-9C2F0F9F97F0}" destId="{0E0E0A56-734F-4D61-99F4-909B05AAF6A8}" srcOrd="4" destOrd="0" presId="urn:microsoft.com/office/officeart/2005/8/layout/radial2"/>
    <dgm:cxn modelId="{AE1D5247-3C02-4A0B-80AA-ED29F858577F}" type="presParOf" srcId="{0E0E0A56-734F-4D61-99F4-909B05AAF6A8}" destId="{6604A781-BE8C-4395-A3B8-BADA16F35BBE}" srcOrd="0" destOrd="0" presId="urn:microsoft.com/office/officeart/2005/8/layout/radial2"/>
    <dgm:cxn modelId="{3DD5E790-4DA5-4F08-871C-9F30EAE9BE73}" type="presParOf" srcId="{0E0E0A56-734F-4D61-99F4-909B05AAF6A8}" destId="{7B4D9C8B-4306-4764-88A7-4B94364DC000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33AF3F-744C-4E9F-86CC-4A5D4AE0EC4F}">
      <dsp:nvSpPr>
        <dsp:cNvPr id="0" name=""/>
        <dsp:cNvSpPr/>
      </dsp:nvSpPr>
      <dsp:spPr>
        <a:xfrm rot="1729668">
          <a:off x="2399452" y="4122001"/>
          <a:ext cx="920739" cy="70576"/>
        </a:xfrm>
        <a:custGeom>
          <a:avLst/>
          <a:gdLst/>
          <a:ahLst/>
          <a:cxnLst/>
          <a:rect l="0" t="0" r="0" b="0"/>
          <a:pathLst>
            <a:path>
              <a:moveTo>
                <a:pt x="0" y="35288"/>
              </a:moveTo>
              <a:lnTo>
                <a:pt x="920739" y="35288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4FD83C-F70A-46A4-91C6-C61BA7BED91E}">
      <dsp:nvSpPr>
        <dsp:cNvPr id="0" name=""/>
        <dsp:cNvSpPr/>
      </dsp:nvSpPr>
      <dsp:spPr>
        <a:xfrm rot="19870332">
          <a:off x="2399452" y="2564893"/>
          <a:ext cx="920739" cy="70576"/>
        </a:xfrm>
        <a:custGeom>
          <a:avLst/>
          <a:gdLst/>
          <a:ahLst/>
          <a:cxnLst/>
          <a:rect l="0" t="0" r="0" b="0"/>
          <a:pathLst>
            <a:path>
              <a:moveTo>
                <a:pt x="0" y="35288"/>
              </a:moveTo>
              <a:lnTo>
                <a:pt x="920739" y="35288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2604DF-EBE7-403D-ABF3-99AE0DBE72D1}">
      <dsp:nvSpPr>
        <dsp:cNvPr id="0" name=""/>
        <dsp:cNvSpPr/>
      </dsp:nvSpPr>
      <dsp:spPr>
        <a:xfrm>
          <a:off x="635" y="1934106"/>
          <a:ext cx="2889258" cy="2889258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178" r="-16512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A83A51-DD59-43D0-85AE-2B7FF0F5EB5C}">
      <dsp:nvSpPr>
        <dsp:cNvPr id="0" name=""/>
        <dsp:cNvSpPr/>
      </dsp:nvSpPr>
      <dsp:spPr>
        <a:xfrm>
          <a:off x="3162917" y="1179541"/>
          <a:ext cx="1617428" cy="161742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Fisiológicos</a:t>
          </a:r>
        </a:p>
      </dsp:txBody>
      <dsp:txXfrm>
        <a:off x="3399784" y="1416408"/>
        <a:ext cx="1143694" cy="1143694"/>
      </dsp:txXfrm>
    </dsp:sp>
    <dsp:sp modelId="{179343AF-7C68-4C6F-A6CF-5DAD663DF139}">
      <dsp:nvSpPr>
        <dsp:cNvPr id="0" name=""/>
        <dsp:cNvSpPr/>
      </dsp:nvSpPr>
      <dsp:spPr>
        <a:xfrm>
          <a:off x="4942089" y="1179541"/>
          <a:ext cx="2426142" cy="1617428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100" kern="1200" dirty="0"/>
            <a:t>Edad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100" kern="1200" dirty="0"/>
            <a:t>Peso</a:t>
          </a:r>
        </a:p>
      </dsp:txBody>
      <dsp:txXfrm>
        <a:off x="4942089" y="1179541"/>
        <a:ext cx="2426142" cy="1617428"/>
      </dsp:txXfrm>
    </dsp:sp>
    <dsp:sp modelId="{6604A781-BE8C-4395-A3B8-BADA16F35BBE}">
      <dsp:nvSpPr>
        <dsp:cNvPr id="0" name=""/>
        <dsp:cNvSpPr/>
      </dsp:nvSpPr>
      <dsp:spPr>
        <a:xfrm>
          <a:off x="3162917" y="3960500"/>
          <a:ext cx="1617428" cy="161742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Patológicos</a:t>
          </a:r>
        </a:p>
      </dsp:txBody>
      <dsp:txXfrm>
        <a:off x="3399784" y="4197367"/>
        <a:ext cx="1143694" cy="1143694"/>
      </dsp:txXfrm>
    </dsp:sp>
    <dsp:sp modelId="{7B4D9C8B-4306-4764-88A7-4B94364DC000}">
      <dsp:nvSpPr>
        <dsp:cNvPr id="0" name=""/>
        <dsp:cNvSpPr/>
      </dsp:nvSpPr>
      <dsp:spPr>
        <a:xfrm>
          <a:off x="4942089" y="3960500"/>
          <a:ext cx="2426142" cy="1617428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100" kern="1200" dirty="0"/>
            <a:t>Edema, derrame pleura y ascítico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100" kern="1200" dirty="0"/>
            <a:t>Acidosis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100" kern="1200" dirty="0"/>
            <a:t>Inflamación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100" kern="1200" dirty="0"/>
            <a:t>Hipoalbuminemia</a:t>
          </a:r>
        </a:p>
      </dsp:txBody>
      <dsp:txXfrm>
        <a:off x="4942089" y="3960500"/>
        <a:ext cx="2426142" cy="16174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8F5B6C-14A1-4133-8354-0382BBAF4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7359623-9FD0-45C1-90E2-28AD22E38D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A90181-5628-4EC3-AED2-8CB781600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A8B9B-B646-4840-90BA-9498986B91F2}" type="datetimeFigureOut">
              <a:rPr lang="es-CL" smtClean="0"/>
              <a:t>18-06-2024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A4CCE4-14B3-469A-8D47-953BC2C3D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72476A-6A87-4CDE-9797-9F72B6973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90BA-2C4D-41C4-9ECA-5EB5E3D5B06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07293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01DCA8-B490-4287-AA8A-4B9139F4F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7CA075B-4A6B-4AF1-A4CE-E5FBDE3AD0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6DE35D-D41B-40E4-90B9-6AB780C8B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A8B9B-B646-4840-90BA-9498986B91F2}" type="datetimeFigureOut">
              <a:rPr lang="es-CL" smtClean="0"/>
              <a:t>18-06-2024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7139A-3DC5-490C-A6FF-17C0EEA92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B927D0-CC23-40FA-8472-E2D02916F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90BA-2C4D-41C4-9ECA-5EB5E3D5B06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24672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CA95206-95D4-4482-A59F-DDF41DF7D8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1D83171-0EE8-437D-8065-BC228D652A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B94A65-E3FF-4275-86CB-0B9D10C0C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A8B9B-B646-4840-90BA-9498986B91F2}" type="datetimeFigureOut">
              <a:rPr lang="es-CL" smtClean="0"/>
              <a:t>18-06-2024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158FB0-443A-4D95-B462-ED23B1306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F969EB-1EFE-4CB9-BA17-1E6ED50DC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90BA-2C4D-41C4-9ECA-5EB5E3D5B06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6772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0FD4A5-D7DC-4339-B41D-746617615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437659-BD8E-4BAA-B7A4-C9D211475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5CC9FF-7ED6-437E-81B4-26B27B8E0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A8B9B-B646-4840-90BA-9498986B91F2}" type="datetimeFigureOut">
              <a:rPr lang="es-CL" smtClean="0"/>
              <a:t>18-06-2024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29F18E-CAA2-45A5-80B2-92D90E512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D9F3E6-DB97-4F51-A60B-8AB994473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90BA-2C4D-41C4-9ECA-5EB5E3D5B06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87199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3CF72C-1C1D-4F2C-93A6-A436D3694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D6A860-3B9A-460E-A3B9-4297E242A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9DA3EE-2492-40F1-9900-E4A7DC8C8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A8B9B-B646-4840-90BA-9498986B91F2}" type="datetimeFigureOut">
              <a:rPr lang="es-CL" smtClean="0"/>
              <a:t>18-06-2024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08ADAB-2652-4D80-A02C-A7658EB24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BDACD3-FE7E-43B4-A6D3-173E41FF4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90BA-2C4D-41C4-9ECA-5EB5E3D5B06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38285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6EC41E-0305-4F8C-827B-DAFB21A8D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4406B8-8566-4705-88D8-596711D1E7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F55B1D-7186-4A34-ABBD-D0C2029CBB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7E482F-57E1-459E-A831-7B3EF64E2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A8B9B-B646-4840-90BA-9498986B91F2}" type="datetimeFigureOut">
              <a:rPr lang="es-CL" smtClean="0"/>
              <a:t>18-06-2024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37B1CB-1ED5-47DD-A479-051F69ECB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1159936-088A-4B72-83F5-0096EFE52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90BA-2C4D-41C4-9ECA-5EB5E3D5B06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40288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F544A3-4048-461F-8910-B5087084B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601111-345C-4818-A8A7-6D2C2102E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2484D4F-92AB-43B6-975A-882EC5006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9612557-3B49-4C2C-A161-AADDCE8AC1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91FBCEE-4D54-44AF-8E2B-AB2315077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61CFCCA-B884-446C-B820-E006B939C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A8B9B-B646-4840-90BA-9498986B91F2}" type="datetimeFigureOut">
              <a:rPr lang="es-CL" smtClean="0"/>
              <a:t>18-06-2024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EB3E3F1-2CCC-44FE-866B-22751E0D1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4F1437B-33E5-46AD-B8EF-885A6409E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90BA-2C4D-41C4-9ECA-5EB5E3D5B06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45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2D22F6-C88C-4899-8893-A7E8BDCF1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808849C-079E-439D-8F98-55D016C22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A8B9B-B646-4840-90BA-9498986B91F2}" type="datetimeFigureOut">
              <a:rPr lang="es-CL" smtClean="0"/>
              <a:t>18-06-2024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CDCA239-A76C-473D-B4C9-E80656C35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FE81D35-DF98-4733-B138-D2D5C9297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90BA-2C4D-41C4-9ECA-5EB5E3D5B06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86555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BE3D3EE-2550-4B67-894C-D39B00FF4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A8B9B-B646-4840-90BA-9498986B91F2}" type="datetimeFigureOut">
              <a:rPr lang="es-CL" smtClean="0"/>
              <a:t>18-06-2024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21CD252-40A3-4A91-BCC8-C9D65D37D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D2232F1-B0B9-4F42-BA79-A9656EBCF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90BA-2C4D-41C4-9ECA-5EB5E3D5B06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00872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6579D-2B67-478A-A4F7-90222EF6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C8B759-E4A0-45BD-87D0-EFA4C3749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96AC1B9-87FB-4911-ACB7-08571DAB1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026B80D-3BE8-4420-A456-BEF85E230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A8B9B-B646-4840-90BA-9498986B91F2}" type="datetimeFigureOut">
              <a:rPr lang="es-CL" smtClean="0"/>
              <a:t>18-06-2024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35F157-4C36-4DD9-818A-1D6E0321D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AE3B8-D442-4B05-BD33-B0CD8E372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90BA-2C4D-41C4-9ECA-5EB5E3D5B06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481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1603C5-369F-4473-B154-013D273A3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D45E5B9-B022-45C8-B210-7E007B926A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7C8DECF-0E37-48F2-9F67-30E4382B43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65E72C-A2A7-48C9-8914-C993E5CD2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A8B9B-B646-4840-90BA-9498986B91F2}" type="datetimeFigureOut">
              <a:rPr lang="es-CL" smtClean="0"/>
              <a:t>18-06-2024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1755E5B-6236-4220-BF83-50BEBF8BC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F44147C-809E-4C5C-8D12-DD1BB7D6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90BA-2C4D-41C4-9ECA-5EB5E3D5B06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0338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A9F02F9-148B-4834-9591-7B5A41724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82862B1-3CB3-407E-8804-9A720DA7B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F8887D-50A5-423B-9409-E310624EB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A8B9B-B646-4840-90BA-9498986B91F2}" type="datetimeFigureOut">
              <a:rPr lang="es-CL" smtClean="0"/>
              <a:t>18-06-2024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391C83-957B-4B57-A862-B457E31C6A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56987C-0B17-4181-ACFB-3131855A27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690BA-2C4D-41C4-9ECA-5EB5E3D5B06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25996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CAB6D7AF-734C-43E5-AE74-E8EC5D462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2379116-C497-41C6-A458-D041FE67DE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1" y="762001"/>
            <a:ext cx="5333999" cy="1475116"/>
          </a:xfrm>
        </p:spPr>
        <p:txBody>
          <a:bodyPr anchor="t">
            <a:normAutofit/>
          </a:bodyPr>
          <a:lstStyle/>
          <a:p>
            <a:r>
              <a:rPr lang="es-ES" sz="2800" b="1" dirty="0"/>
              <a:t>CLASE 6 MODULO III</a:t>
            </a:r>
            <a:br>
              <a:rPr lang="es-ES" sz="2800" b="1" dirty="0"/>
            </a:br>
            <a:r>
              <a:rPr lang="es-ES" sz="2800" b="1" dirty="0"/>
              <a:t>VIAS DE ADMINISTRACION Y FARMACOCINÉTICA</a:t>
            </a:r>
            <a:endParaRPr lang="es-CL" sz="2800" b="1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6830A5B-65B2-40C0-80F8-67EFC8A6B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1" y="0"/>
            <a:ext cx="5410196" cy="6862190"/>
          </a:xfrm>
          <a:prstGeom prst="rect">
            <a:avLst/>
          </a:prstGeom>
          <a:ln>
            <a:noFill/>
          </a:ln>
          <a:effectLst>
            <a:outerShdw blurRad="317500" dist="254000" dir="858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A9E015A-0275-4FA3-9D11-E7BD5FAB92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33481" y="714028"/>
            <a:ext cx="4033895" cy="974095"/>
          </a:xfrm>
        </p:spPr>
        <p:txBody>
          <a:bodyPr anchor="t">
            <a:norm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CURSO DE  AUXILIAR EN FARMACIA</a:t>
            </a:r>
          </a:p>
          <a:p>
            <a:pPr algn="l"/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A68DD54-03CA-4708-8EDA-C3A851E15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20" y="3136773"/>
            <a:ext cx="5226961" cy="1991223"/>
          </a:xfrm>
          <a:prstGeom prst="rect">
            <a:avLst/>
          </a:prstGeom>
        </p:spPr>
      </p:pic>
      <p:pic>
        <p:nvPicPr>
          <p:cNvPr id="4" name="Imagen 3" descr="Imagen que contiene firmar, dibujo, señal, cuarto&#10;&#10;Descripción generada automáticamente">
            <a:extLst>
              <a:ext uri="{FF2B5EF4-FFF2-40B4-BE49-F238E27FC236}">
                <a16:creationId xmlns:a16="http://schemas.microsoft.com/office/drawing/2014/main" id="{B8FB4F42-61E6-49B8-9A8D-C87814530C8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638838" y="2708448"/>
            <a:ext cx="3801353" cy="342121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1EFF35B-306B-48CC-9E4E-5127818A46F1}"/>
              </a:ext>
            </a:extLst>
          </p:cNvPr>
          <p:cNvSpPr txBox="1"/>
          <p:nvPr/>
        </p:nvSpPr>
        <p:spPr>
          <a:xfrm>
            <a:off x="1111976" y="5288988"/>
            <a:ext cx="35725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CL" sz="1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 Sans" panose="020B0606030504020204" pitchFamily="34" charset="0"/>
              </a:rPr>
              <a:t>PERFECCIONAT</a:t>
            </a:r>
          </a:p>
          <a:p>
            <a:pPr algn="l"/>
            <a:r>
              <a:rPr lang="es-CL" sz="1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 Sans" panose="020B0606030504020204" pitchFamily="34" charset="0"/>
              </a:rPr>
              <a:t>www.perfeccionat.cl</a:t>
            </a:r>
          </a:p>
          <a:p>
            <a:pPr algn="l"/>
            <a:r>
              <a:rPr lang="es-CL" sz="1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 Sans" panose="020B0606030504020204" pitchFamily="34" charset="0"/>
              </a:rPr>
              <a:t>+569 780 02 980</a:t>
            </a:r>
          </a:p>
          <a:p>
            <a:pPr algn="l"/>
            <a:r>
              <a:rPr lang="es-CL" sz="1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 Sans" panose="020B0606030504020204" pitchFamily="34" charset="0"/>
              </a:rPr>
              <a:t>contacto@perfeccionat.cl</a:t>
            </a:r>
          </a:p>
          <a:p>
            <a:pPr algn="l"/>
            <a:r>
              <a:rPr lang="es-CL" sz="1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Open Sans" panose="020B0606030504020204" pitchFamily="34" charset="0"/>
              </a:rPr>
              <a:t>Av. Irarrázaval 2401 oficina 512</a:t>
            </a:r>
          </a:p>
        </p:txBody>
      </p:sp>
    </p:spTree>
    <p:extLst>
      <p:ext uri="{BB962C8B-B14F-4D97-AF65-F5344CB8AC3E}">
        <p14:creationId xmlns:p14="http://schemas.microsoft.com/office/powerpoint/2010/main" val="2360842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AF6CB648-9554-488A-B457-99CAAD1DA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3ADCBE7-9330-1CDA-00EB-CDD12DB72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EC30744-6FEE-4B85-AA21-8C77B7850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6" y="383245"/>
            <a:ext cx="4263345" cy="89550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1000">
                <a:schemeClr val="accent1">
                  <a:lumMod val="45000"/>
                  <a:lumOff val="55000"/>
                </a:schemeClr>
              </a:gs>
              <a:gs pos="56000">
                <a:schemeClr val="accent1">
                  <a:lumMod val="45000"/>
                  <a:lumOff val="55000"/>
                </a:schemeClr>
              </a:gs>
              <a:gs pos="8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es-ES" sz="4000" b="1" dirty="0"/>
              <a:t> </a:t>
            </a:r>
            <a:r>
              <a:rPr lang="es-ES" sz="2800" b="1" dirty="0"/>
              <a:t>VIA ENTERICA-RECTAL</a:t>
            </a:r>
            <a:endParaRPr lang="es-CL" sz="2800" b="1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E3C19B5-9882-4F08-85F7-B411D1B21F1F}"/>
              </a:ext>
            </a:extLst>
          </p:cNvPr>
          <p:cNvSpPr txBox="1">
            <a:spLocks/>
          </p:cNvSpPr>
          <p:nvPr/>
        </p:nvSpPr>
        <p:spPr>
          <a:xfrm>
            <a:off x="839785" y="1936935"/>
            <a:ext cx="961617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C</a:t>
            </a:r>
            <a:r>
              <a:rPr lang="es-CL" dirty="0"/>
              <a:t>olocar un supositorio o crema en la cavidad  rectal, tambien para enemas o lavados</a:t>
            </a:r>
          </a:p>
        </p:txBody>
      </p:sp>
      <p:sp>
        <p:nvSpPr>
          <p:cNvPr id="7" name="Marcador de contenido 4">
            <a:extLst>
              <a:ext uri="{FF2B5EF4-FFF2-40B4-BE49-F238E27FC236}">
                <a16:creationId xmlns:a16="http://schemas.microsoft.com/office/drawing/2014/main" id="{5046430E-E0C5-4CD8-B868-76FBFA7DCA1F}"/>
              </a:ext>
            </a:extLst>
          </p:cNvPr>
          <p:cNvSpPr txBox="1">
            <a:spLocks/>
          </p:cNvSpPr>
          <p:nvPr/>
        </p:nvSpPr>
        <p:spPr>
          <a:xfrm>
            <a:off x="839786" y="4296147"/>
            <a:ext cx="4582683" cy="446274"/>
          </a:xfrm>
          <a:prstGeom prst="rect">
            <a:avLst/>
          </a:prstGeom>
          <a:ln w="12700">
            <a:miter lim="400000"/>
          </a:ln>
        </p:spPr>
        <p:txBody>
          <a:bodyPr wrap="square" lIns="68579" tIns="68579" rIns="68579" bIns="6857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857250" indent="-857250" algn="l">
              <a:buFont typeface="Arial" panose="020B0604020202020204" pitchFamily="34" charset="0"/>
              <a:buChar char="•"/>
            </a:pPr>
            <a:endParaRPr lang="es-CL" sz="2000" dirty="0">
              <a:solidFill>
                <a:schemeClr val="tx1"/>
              </a:solidFill>
            </a:endParaRPr>
          </a:p>
        </p:txBody>
      </p:sp>
      <p:sp>
        <p:nvSpPr>
          <p:cNvPr id="8" name="Marcador de contenido 6">
            <a:extLst>
              <a:ext uri="{FF2B5EF4-FFF2-40B4-BE49-F238E27FC236}">
                <a16:creationId xmlns:a16="http://schemas.microsoft.com/office/drawing/2014/main" id="{97500EB9-5EA2-40E5-90EF-46E2EFA244AC}"/>
              </a:ext>
            </a:extLst>
          </p:cNvPr>
          <p:cNvSpPr txBox="1">
            <a:spLocks/>
          </p:cNvSpPr>
          <p:nvPr/>
        </p:nvSpPr>
        <p:spPr>
          <a:xfrm>
            <a:off x="5560869" y="3778066"/>
            <a:ext cx="5952259" cy="1867661"/>
          </a:xfrm>
          <a:prstGeom prst="rect">
            <a:avLst/>
          </a:prstGeom>
        </p:spPr>
        <p:txBody>
          <a:bodyPr/>
          <a:lstStyle>
            <a:lvl1pPr marL="642937" marR="0" indent="-642937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1069521" marR="0" indent="-612321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485900" marR="0" indent="-5715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20574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5146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9718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4290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8862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3434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endParaRPr lang="es-CL" sz="20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EE0A28E-29DA-4639-9112-05DD89E6C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86" y="3458817"/>
            <a:ext cx="9903695" cy="192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61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AF6CB648-9554-488A-B457-99CAAD1DA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3ADCBE7-9330-1CDA-00EB-CDD12DB72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EC30744-6FEE-4B85-AA21-8C77B7850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6" y="383245"/>
            <a:ext cx="4263345" cy="89550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1000">
                <a:schemeClr val="accent1">
                  <a:lumMod val="45000"/>
                  <a:lumOff val="55000"/>
                </a:schemeClr>
              </a:gs>
              <a:gs pos="56000">
                <a:schemeClr val="accent1">
                  <a:lumMod val="45000"/>
                  <a:lumOff val="55000"/>
                </a:schemeClr>
              </a:gs>
              <a:gs pos="8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es-ES" sz="4000" b="1" dirty="0"/>
              <a:t> </a:t>
            </a:r>
            <a:r>
              <a:rPr lang="es-ES" sz="2800" b="1" dirty="0"/>
              <a:t>VIA ENTERICA-RECTAL</a:t>
            </a:r>
            <a:endParaRPr lang="es-CL" sz="2800" b="1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E3C19B5-9882-4F08-85F7-B411D1B21F1F}"/>
              </a:ext>
            </a:extLst>
          </p:cNvPr>
          <p:cNvSpPr txBox="1">
            <a:spLocks/>
          </p:cNvSpPr>
          <p:nvPr/>
        </p:nvSpPr>
        <p:spPr>
          <a:xfrm>
            <a:off x="839785" y="1936935"/>
            <a:ext cx="1050708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 </a:t>
            </a:r>
            <a:r>
              <a:rPr lang="es-CL" dirty="0"/>
              <a:t>VENTAJAS                            DESVENTAJAS</a:t>
            </a:r>
          </a:p>
        </p:txBody>
      </p:sp>
      <p:sp>
        <p:nvSpPr>
          <p:cNvPr id="7" name="Marcador de contenido 4">
            <a:extLst>
              <a:ext uri="{FF2B5EF4-FFF2-40B4-BE49-F238E27FC236}">
                <a16:creationId xmlns:a16="http://schemas.microsoft.com/office/drawing/2014/main" id="{5046430E-E0C5-4CD8-B868-76FBFA7DCA1F}"/>
              </a:ext>
            </a:extLst>
          </p:cNvPr>
          <p:cNvSpPr txBox="1">
            <a:spLocks/>
          </p:cNvSpPr>
          <p:nvPr/>
        </p:nvSpPr>
        <p:spPr>
          <a:xfrm>
            <a:off x="678872" y="2601066"/>
            <a:ext cx="4582683" cy="3893371"/>
          </a:xfrm>
          <a:prstGeom prst="rect">
            <a:avLst/>
          </a:prstGeom>
          <a:ln w="12700">
            <a:miter lim="400000"/>
          </a:ln>
        </p:spPr>
        <p:txBody>
          <a:bodyPr wrap="square" lIns="68579" tIns="68579" rIns="68579" bIns="6857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s-CL" sz="2800" dirty="0">
                <a:solidFill>
                  <a:schemeClr val="tx1"/>
                </a:solidFill>
              </a:rPr>
              <a:t>Absorción más rápida que vía oral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s-CL" sz="2800" dirty="0">
                <a:solidFill>
                  <a:schemeClr val="tx1"/>
                </a:solidFill>
              </a:rPr>
              <a:t>Útil en caso de impedimento de la vía oral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s-CL" sz="2800" dirty="0">
                <a:solidFill>
                  <a:schemeClr val="tx1"/>
                </a:solidFill>
              </a:rPr>
              <a:t>Útil en niños pequeños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s-CL" sz="2800" dirty="0">
                <a:solidFill>
                  <a:schemeClr val="tx1"/>
                </a:solidFill>
              </a:rPr>
              <a:t>Evita parcialmente el primer paso hepático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endParaRPr lang="es-CL" sz="2000" dirty="0">
              <a:solidFill>
                <a:schemeClr val="tx1"/>
              </a:solidFill>
            </a:endParaRPr>
          </a:p>
        </p:txBody>
      </p:sp>
      <p:sp>
        <p:nvSpPr>
          <p:cNvPr id="8" name="Marcador de contenido 6">
            <a:extLst>
              <a:ext uri="{FF2B5EF4-FFF2-40B4-BE49-F238E27FC236}">
                <a16:creationId xmlns:a16="http://schemas.microsoft.com/office/drawing/2014/main" id="{97500EB9-5EA2-40E5-90EF-46E2EFA244AC}"/>
              </a:ext>
            </a:extLst>
          </p:cNvPr>
          <p:cNvSpPr txBox="1">
            <a:spLocks/>
          </p:cNvSpPr>
          <p:nvPr/>
        </p:nvSpPr>
        <p:spPr>
          <a:xfrm>
            <a:off x="5750648" y="2844235"/>
            <a:ext cx="5952259" cy="1867661"/>
          </a:xfrm>
          <a:prstGeom prst="rect">
            <a:avLst/>
          </a:prstGeom>
        </p:spPr>
        <p:txBody>
          <a:bodyPr/>
          <a:lstStyle>
            <a:lvl1pPr marL="642937" marR="0" indent="-642937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1069521" marR="0" indent="-612321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485900" marR="0" indent="-5715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20574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5146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9718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4290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8862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3434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es-CL" sz="2400" dirty="0"/>
              <a:t>Incómoda para el paciente</a:t>
            </a:r>
          </a:p>
          <a:p>
            <a:pPr hangingPunct="1"/>
            <a:r>
              <a:rPr lang="es-CL" sz="2400" dirty="0"/>
              <a:t>Absorción errática, lenta e incompleta</a:t>
            </a:r>
          </a:p>
          <a:p>
            <a:pPr hangingPunct="1"/>
            <a:r>
              <a:rPr lang="es-CL" sz="2400" dirty="0"/>
              <a:t>Evitar en caso de hemorroide inflamada o fisura anal</a:t>
            </a:r>
          </a:p>
          <a:p>
            <a:pPr hangingPunct="1"/>
            <a:r>
              <a:rPr lang="es-CL" sz="2400" dirty="0"/>
              <a:t>No utilizar si hay diarrea</a:t>
            </a:r>
          </a:p>
          <a:p>
            <a:pPr hangingPunct="1"/>
            <a:endParaRPr lang="es-CL" sz="2000" dirty="0"/>
          </a:p>
        </p:txBody>
      </p:sp>
    </p:spTree>
    <p:extLst>
      <p:ext uri="{BB962C8B-B14F-4D97-AF65-F5344CB8AC3E}">
        <p14:creationId xmlns:p14="http://schemas.microsoft.com/office/powerpoint/2010/main" val="2393119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AF6CB648-9554-488A-B457-99CAAD1DA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3ADCBE7-9330-1CDA-00EB-CDD12DB72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EC30744-6FEE-4B85-AA21-8C77B7850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6" y="383245"/>
            <a:ext cx="4721083" cy="89550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1000">
                <a:schemeClr val="accent1">
                  <a:lumMod val="45000"/>
                  <a:lumOff val="55000"/>
                </a:schemeClr>
              </a:gs>
              <a:gs pos="56000">
                <a:schemeClr val="accent1">
                  <a:lumMod val="45000"/>
                  <a:lumOff val="55000"/>
                </a:schemeClr>
              </a:gs>
              <a:gs pos="8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es-ES" sz="4000" b="1" dirty="0"/>
              <a:t> </a:t>
            </a:r>
            <a:r>
              <a:rPr lang="es-ES" sz="2800" b="1" dirty="0"/>
              <a:t>VIA ENTERICA- INTRAVENOSA</a:t>
            </a:r>
            <a:endParaRPr lang="es-CL" sz="2800" b="1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E3C19B5-9882-4F08-85F7-B411D1B21F1F}"/>
              </a:ext>
            </a:extLst>
          </p:cNvPr>
          <p:cNvSpPr txBox="1">
            <a:spLocks/>
          </p:cNvSpPr>
          <p:nvPr/>
        </p:nvSpPr>
        <p:spPr>
          <a:xfrm>
            <a:off x="653812" y="2572743"/>
            <a:ext cx="7680719" cy="2821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C</a:t>
            </a:r>
            <a:r>
              <a:rPr lang="es-CL" dirty="0"/>
              <a:t>onsiste en depositar dentro de un vaso (arteria, vena o similar) un medicamento:</a:t>
            </a:r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EQUIPAMIENTO:  BOLO ENDOVENOSO , SUERO TERAPIA O BOMBAS DE INFUSIÓN</a:t>
            </a:r>
          </a:p>
        </p:txBody>
      </p:sp>
      <p:sp>
        <p:nvSpPr>
          <p:cNvPr id="7" name="Marcador de contenido 4">
            <a:extLst>
              <a:ext uri="{FF2B5EF4-FFF2-40B4-BE49-F238E27FC236}">
                <a16:creationId xmlns:a16="http://schemas.microsoft.com/office/drawing/2014/main" id="{5046430E-E0C5-4CD8-B868-76FBFA7DCA1F}"/>
              </a:ext>
            </a:extLst>
          </p:cNvPr>
          <p:cNvSpPr txBox="1">
            <a:spLocks/>
          </p:cNvSpPr>
          <p:nvPr/>
        </p:nvSpPr>
        <p:spPr>
          <a:xfrm>
            <a:off x="839786" y="4296147"/>
            <a:ext cx="4582683" cy="446274"/>
          </a:xfrm>
          <a:prstGeom prst="rect">
            <a:avLst/>
          </a:prstGeom>
          <a:ln w="12700">
            <a:miter lim="400000"/>
          </a:ln>
        </p:spPr>
        <p:txBody>
          <a:bodyPr wrap="square" lIns="68579" tIns="68579" rIns="68579" bIns="6857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857250" indent="-857250" algn="l">
              <a:buFont typeface="Arial" panose="020B0604020202020204" pitchFamily="34" charset="0"/>
              <a:buChar char="•"/>
            </a:pPr>
            <a:endParaRPr lang="es-CL" sz="2000" dirty="0">
              <a:solidFill>
                <a:schemeClr val="tx1"/>
              </a:solidFill>
            </a:endParaRPr>
          </a:p>
        </p:txBody>
      </p:sp>
      <p:sp>
        <p:nvSpPr>
          <p:cNvPr id="8" name="Marcador de contenido 6">
            <a:extLst>
              <a:ext uri="{FF2B5EF4-FFF2-40B4-BE49-F238E27FC236}">
                <a16:creationId xmlns:a16="http://schemas.microsoft.com/office/drawing/2014/main" id="{97500EB9-5EA2-40E5-90EF-46E2EFA244AC}"/>
              </a:ext>
            </a:extLst>
          </p:cNvPr>
          <p:cNvSpPr txBox="1">
            <a:spLocks/>
          </p:cNvSpPr>
          <p:nvPr/>
        </p:nvSpPr>
        <p:spPr>
          <a:xfrm>
            <a:off x="5560869" y="3778066"/>
            <a:ext cx="5952259" cy="1867661"/>
          </a:xfrm>
          <a:prstGeom prst="rect">
            <a:avLst/>
          </a:prstGeom>
        </p:spPr>
        <p:txBody>
          <a:bodyPr/>
          <a:lstStyle>
            <a:lvl1pPr marL="642937" marR="0" indent="-642937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1069521" marR="0" indent="-612321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485900" marR="0" indent="-5715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20574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5146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9718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4290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8862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3434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endParaRPr lang="es-CL" sz="20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DE6D10F-4DC8-4DBF-BA1A-F449B2FD4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4486" y="2258139"/>
            <a:ext cx="2056817" cy="151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34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AF6CB648-9554-488A-B457-99CAAD1DA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3ADCBE7-9330-1CDA-00EB-CDD12DB72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EC30744-6FEE-4B85-AA21-8C77B7850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6" y="383245"/>
            <a:ext cx="5256214" cy="89550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1000">
                <a:schemeClr val="accent1">
                  <a:lumMod val="45000"/>
                  <a:lumOff val="55000"/>
                </a:schemeClr>
              </a:gs>
              <a:gs pos="56000">
                <a:schemeClr val="accent1">
                  <a:lumMod val="45000"/>
                  <a:lumOff val="55000"/>
                </a:schemeClr>
              </a:gs>
              <a:gs pos="8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es-ES" sz="4000" b="1" dirty="0"/>
              <a:t> </a:t>
            </a:r>
            <a:r>
              <a:rPr lang="es-ES" sz="2800" b="1" dirty="0"/>
              <a:t>VIA ENTERICA-INTRAVENOSA</a:t>
            </a:r>
            <a:endParaRPr lang="es-CL" sz="2800" b="1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E3C19B5-9882-4F08-85F7-B411D1B21F1F}"/>
              </a:ext>
            </a:extLst>
          </p:cNvPr>
          <p:cNvSpPr txBox="1">
            <a:spLocks/>
          </p:cNvSpPr>
          <p:nvPr/>
        </p:nvSpPr>
        <p:spPr>
          <a:xfrm>
            <a:off x="839785" y="1936935"/>
            <a:ext cx="968330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/>
              <a:t>VENTAJAS                                DESVENTAJAS</a:t>
            </a:r>
          </a:p>
        </p:txBody>
      </p:sp>
      <p:sp>
        <p:nvSpPr>
          <p:cNvPr id="7" name="Marcador de contenido 4">
            <a:extLst>
              <a:ext uri="{FF2B5EF4-FFF2-40B4-BE49-F238E27FC236}">
                <a16:creationId xmlns:a16="http://schemas.microsoft.com/office/drawing/2014/main" id="{5046430E-E0C5-4CD8-B868-76FBFA7DCA1F}"/>
              </a:ext>
            </a:extLst>
          </p:cNvPr>
          <p:cNvSpPr txBox="1">
            <a:spLocks/>
          </p:cNvSpPr>
          <p:nvPr/>
        </p:nvSpPr>
        <p:spPr>
          <a:xfrm>
            <a:off x="839786" y="4296147"/>
            <a:ext cx="4582683" cy="446274"/>
          </a:xfrm>
          <a:prstGeom prst="rect">
            <a:avLst/>
          </a:prstGeom>
          <a:ln w="12700">
            <a:miter lim="400000"/>
          </a:ln>
        </p:spPr>
        <p:txBody>
          <a:bodyPr wrap="square" lIns="68579" tIns="68579" rIns="68579" bIns="6857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857250" indent="-857250" algn="l">
              <a:buFont typeface="Arial" panose="020B0604020202020204" pitchFamily="34" charset="0"/>
              <a:buChar char="•"/>
            </a:pPr>
            <a:endParaRPr lang="es-CL" sz="2000" dirty="0">
              <a:solidFill>
                <a:schemeClr val="tx1"/>
              </a:solidFill>
            </a:endParaRPr>
          </a:p>
        </p:txBody>
      </p:sp>
      <p:sp>
        <p:nvSpPr>
          <p:cNvPr id="8" name="Marcador de contenido 6">
            <a:extLst>
              <a:ext uri="{FF2B5EF4-FFF2-40B4-BE49-F238E27FC236}">
                <a16:creationId xmlns:a16="http://schemas.microsoft.com/office/drawing/2014/main" id="{97500EB9-5EA2-40E5-90EF-46E2EFA244AC}"/>
              </a:ext>
            </a:extLst>
          </p:cNvPr>
          <p:cNvSpPr txBox="1">
            <a:spLocks/>
          </p:cNvSpPr>
          <p:nvPr/>
        </p:nvSpPr>
        <p:spPr>
          <a:xfrm>
            <a:off x="5560869" y="3778066"/>
            <a:ext cx="5952259" cy="1867661"/>
          </a:xfrm>
          <a:prstGeom prst="rect">
            <a:avLst/>
          </a:prstGeom>
        </p:spPr>
        <p:txBody>
          <a:bodyPr/>
          <a:lstStyle>
            <a:lvl1pPr marL="642937" marR="0" indent="-642937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1069521" marR="0" indent="-612321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485900" marR="0" indent="-5715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20574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5146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9718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4290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8862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3434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endParaRPr lang="es-CL" sz="20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A176529-DD09-45F8-9272-94AE7E6F5DA0}"/>
              </a:ext>
            </a:extLst>
          </p:cNvPr>
          <p:cNvSpPr txBox="1"/>
          <p:nvPr/>
        </p:nvSpPr>
        <p:spPr>
          <a:xfrm>
            <a:off x="722441" y="3079935"/>
            <a:ext cx="5490903" cy="3416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s-CL" sz="2400" dirty="0"/>
              <a:t>Efecto rápido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CL" sz="2400" dirty="0"/>
              <a:t>Permite administración de dosis exacta de fármacos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CL" sz="2400" dirty="0"/>
              <a:t>Útil en emergencia y paciente inconsciente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CL" sz="2400" dirty="0"/>
              <a:t>Útil en caso de vía oral impedida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CL" sz="2400" dirty="0"/>
              <a:t>Permite  administrar grandes volúmenes de líquido, sueroterapia y hemoderivados.</a:t>
            </a:r>
          </a:p>
        </p:txBody>
      </p:sp>
      <p:sp>
        <p:nvSpPr>
          <p:cNvPr id="12" name="Marcador de contenido 7">
            <a:extLst>
              <a:ext uri="{FF2B5EF4-FFF2-40B4-BE49-F238E27FC236}">
                <a16:creationId xmlns:a16="http://schemas.microsoft.com/office/drawing/2014/main" id="{62CCBDCA-63B0-42AD-A3CE-FB3227231863}"/>
              </a:ext>
            </a:extLst>
          </p:cNvPr>
          <p:cNvSpPr txBox="1">
            <a:spLocks/>
          </p:cNvSpPr>
          <p:nvPr/>
        </p:nvSpPr>
        <p:spPr>
          <a:xfrm>
            <a:off x="6330689" y="3079935"/>
            <a:ext cx="5490903" cy="2726697"/>
          </a:xfrm>
          <a:prstGeom prst="rect">
            <a:avLst/>
          </a:prstGeom>
        </p:spPr>
        <p:txBody>
          <a:bodyPr/>
          <a:lstStyle>
            <a:lvl1pPr marL="642937" marR="0" indent="-642937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1069521" marR="0" indent="-612321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485900" marR="0" indent="-5715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20574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5146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9718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4290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8862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3434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es-CL" sz="2400" dirty="0"/>
              <a:t>Puede ser dolorosa</a:t>
            </a:r>
          </a:p>
          <a:p>
            <a:pPr hangingPunct="1"/>
            <a:r>
              <a:rPr lang="es-CL" sz="2400" dirty="0"/>
              <a:t>Alto costo</a:t>
            </a:r>
          </a:p>
          <a:p>
            <a:pPr hangingPunct="1"/>
            <a:r>
              <a:rPr lang="es-CL" sz="2400" dirty="0"/>
              <a:t>Requiere personal especializado</a:t>
            </a:r>
          </a:p>
          <a:p>
            <a:pPr hangingPunct="1"/>
            <a:r>
              <a:rPr lang="es-CL" sz="2400" dirty="0"/>
              <a:t>Riesgo de embolia, flebitis e infecciones</a:t>
            </a:r>
          </a:p>
          <a:p>
            <a:pPr hangingPunct="1"/>
            <a:r>
              <a:rPr lang="es-CL" sz="2400" dirty="0"/>
              <a:t>Una vez administrado el fármaco es imposible retirarlo de la circulación</a:t>
            </a:r>
          </a:p>
        </p:txBody>
      </p:sp>
    </p:spTree>
    <p:extLst>
      <p:ext uri="{BB962C8B-B14F-4D97-AF65-F5344CB8AC3E}">
        <p14:creationId xmlns:p14="http://schemas.microsoft.com/office/powerpoint/2010/main" val="2765937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AF6CB648-9554-488A-B457-99CAAD1DA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3ADCBE7-9330-1CDA-00EB-CDD12DB72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EC30744-6FEE-4B85-AA21-8C77B7850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6" y="383245"/>
            <a:ext cx="4263345" cy="89550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1000">
                <a:schemeClr val="accent1">
                  <a:lumMod val="45000"/>
                  <a:lumOff val="55000"/>
                </a:schemeClr>
              </a:gs>
              <a:gs pos="56000">
                <a:schemeClr val="accent1">
                  <a:lumMod val="45000"/>
                  <a:lumOff val="55000"/>
                </a:schemeClr>
              </a:gs>
              <a:gs pos="8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es-ES" sz="4000" b="1" dirty="0"/>
              <a:t> </a:t>
            </a:r>
            <a:r>
              <a:rPr lang="es-ES" sz="2800" b="1" dirty="0"/>
              <a:t>VIA INTRAMUSCULAR</a:t>
            </a:r>
            <a:endParaRPr lang="es-CL" sz="2800" b="1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E3C19B5-9882-4F08-85F7-B411D1B21F1F}"/>
              </a:ext>
            </a:extLst>
          </p:cNvPr>
          <p:cNvSpPr txBox="1">
            <a:spLocks/>
          </p:cNvSpPr>
          <p:nvPr/>
        </p:nvSpPr>
        <p:spPr>
          <a:xfrm>
            <a:off x="839786" y="193693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D</a:t>
            </a:r>
            <a:r>
              <a:rPr lang="es-CL" dirty="0"/>
              <a:t>epósito del medicamento en un músculo</a:t>
            </a:r>
          </a:p>
          <a:p>
            <a:r>
              <a:rPr lang="es-CL" dirty="0"/>
              <a:t>DELTOIDES O GLUTEO</a:t>
            </a:r>
          </a:p>
        </p:txBody>
      </p:sp>
      <p:sp>
        <p:nvSpPr>
          <p:cNvPr id="7" name="Marcador de contenido 4">
            <a:extLst>
              <a:ext uri="{FF2B5EF4-FFF2-40B4-BE49-F238E27FC236}">
                <a16:creationId xmlns:a16="http://schemas.microsoft.com/office/drawing/2014/main" id="{5046430E-E0C5-4CD8-B868-76FBFA7DCA1F}"/>
              </a:ext>
            </a:extLst>
          </p:cNvPr>
          <p:cNvSpPr txBox="1">
            <a:spLocks/>
          </p:cNvSpPr>
          <p:nvPr/>
        </p:nvSpPr>
        <p:spPr>
          <a:xfrm>
            <a:off x="839786" y="4296147"/>
            <a:ext cx="4582683" cy="446274"/>
          </a:xfrm>
          <a:prstGeom prst="rect">
            <a:avLst/>
          </a:prstGeom>
          <a:ln w="12700">
            <a:miter lim="400000"/>
          </a:ln>
        </p:spPr>
        <p:txBody>
          <a:bodyPr wrap="square" lIns="68579" tIns="68579" rIns="68579" bIns="6857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857250" indent="-857250" algn="l">
              <a:buFont typeface="Arial" panose="020B0604020202020204" pitchFamily="34" charset="0"/>
              <a:buChar char="•"/>
            </a:pPr>
            <a:endParaRPr lang="es-CL" sz="2000" dirty="0">
              <a:solidFill>
                <a:schemeClr val="tx1"/>
              </a:solidFill>
            </a:endParaRPr>
          </a:p>
        </p:txBody>
      </p:sp>
      <p:sp>
        <p:nvSpPr>
          <p:cNvPr id="8" name="Marcador de contenido 6">
            <a:extLst>
              <a:ext uri="{FF2B5EF4-FFF2-40B4-BE49-F238E27FC236}">
                <a16:creationId xmlns:a16="http://schemas.microsoft.com/office/drawing/2014/main" id="{97500EB9-5EA2-40E5-90EF-46E2EFA244AC}"/>
              </a:ext>
            </a:extLst>
          </p:cNvPr>
          <p:cNvSpPr txBox="1">
            <a:spLocks/>
          </p:cNvSpPr>
          <p:nvPr/>
        </p:nvSpPr>
        <p:spPr>
          <a:xfrm>
            <a:off x="5560869" y="3778066"/>
            <a:ext cx="5952259" cy="1867661"/>
          </a:xfrm>
          <a:prstGeom prst="rect">
            <a:avLst/>
          </a:prstGeom>
        </p:spPr>
        <p:txBody>
          <a:bodyPr/>
          <a:lstStyle>
            <a:lvl1pPr marL="642937" marR="0" indent="-642937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1069521" marR="0" indent="-612321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485900" marR="0" indent="-5715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20574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5146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9718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4290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8862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3434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endParaRPr lang="es-CL" sz="20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61C6C5C-38F7-4105-B351-1A1BB929D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255" y="2626346"/>
            <a:ext cx="3240983" cy="443947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28BA3BF-A5CE-4CF5-BFCC-9E1D83E50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623" y="3435926"/>
            <a:ext cx="2792374" cy="298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90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AF6CB648-9554-488A-B457-99CAAD1DA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3ADCBE7-9330-1CDA-00EB-CDD12DB72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EC30744-6FEE-4B85-AA21-8C77B7850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6" y="383245"/>
            <a:ext cx="4263345" cy="89550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1000">
                <a:schemeClr val="accent1">
                  <a:lumMod val="45000"/>
                  <a:lumOff val="55000"/>
                </a:schemeClr>
              </a:gs>
              <a:gs pos="56000">
                <a:schemeClr val="accent1">
                  <a:lumMod val="45000"/>
                  <a:lumOff val="55000"/>
                </a:schemeClr>
              </a:gs>
              <a:gs pos="8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es-ES" sz="4000" b="1" dirty="0"/>
              <a:t> </a:t>
            </a:r>
            <a:r>
              <a:rPr lang="es-ES" sz="2800" b="1" dirty="0"/>
              <a:t>VIA INTRAMUSCULAR</a:t>
            </a:r>
            <a:endParaRPr lang="es-CL" sz="2800" b="1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E3C19B5-9882-4F08-85F7-B411D1B21F1F}"/>
              </a:ext>
            </a:extLst>
          </p:cNvPr>
          <p:cNvSpPr txBox="1">
            <a:spLocks/>
          </p:cNvSpPr>
          <p:nvPr/>
        </p:nvSpPr>
        <p:spPr>
          <a:xfrm>
            <a:off x="839785" y="1936935"/>
            <a:ext cx="101668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/>
              <a:t>VENTAJAS                               DESVENTAJAS</a:t>
            </a:r>
          </a:p>
        </p:txBody>
      </p:sp>
      <p:sp>
        <p:nvSpPr>
          <p:cNvPr id="7" name="Marcador de contenido 4">
            <a:extLst>
              <a:ext uri="{FF2B5EF4-FFF2-40B4-BE49-F238E27FC236}">
                <a16:creationId xmlns:a16="http://schemas.microsoft.com/office/drawing/2014/main" id="{5046430E-E0C5-4CD8-B868-76FBFA7DCA1F}"/>
              </a:ext>
            </a:extLst>
          </p:cNvPr>
          <p:cNvSpPr txBox="1">
            <a:spLocks/>
          </p:cNvSpPr>
          <p:nvPr/>
        </p:nvSpPr>
        <p:spPr>
          <a:xfrm>
            <a:off x="839786" y="4296147"/>
            <a:ext cx="4582683" cy="446274"/>
          </a:xfrm>
          <a:prstGeom prst="rect">
            <a:avLst/>
          </a:prstGeom>
          <a:ln w="12700">
            <a:miter lim="400000"/>
          </a:ln>
        </p:spPr>
        <p:txBody>
          <a:bodyPr wrap="square" lIns="68579" tIns="68579" rIns="68579" bIns="6857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857250" indent="-857250" algn="l">
              <a:buFont typeface="Arial" panose="020B0604020202020204" pitchFamily="34" charset="0"/>
              <a:buChar char="•"/>
            </a:pPr>
            <a:endParaRPr lang="es-CL" sz="2000" dirty="0">
              <a:solidFill>
                <a:schemeClr val="tx1"/>
              </a:solidFill>
            </a:endParaRPr>
          </a:p>
        </p:txBody>
      </p:sp>
      <p:sp>
        <p:nvSpPr>
          <p:cNvPr id="8" name="Marcador de contenido 6">
            <a:extLst>
              <a:ext uri="{FF2B5EF4-FFF2-40B4-BE49-F238E27FC236}">
                <a16:creationId xmlns:a16="http://schemas.microsoft.com/office/drawing/2014/main" id="{97500EB9-5EA2-40E5-90EF-46E2EFA244AC}"/>
              </a:ext>
            </a:extLst>
          </p:cNvPr>
          <p:cNvSpPr txBox="1">
            <a:spLocks/>
          </p:cNvSpPr>
          <p:nvPr/>
        </p:nvSpPr>
        <p:spPr>
          <a:xfrm>
            <a:off x="5560869" y="3778066"/>
            <a:ext cx="5952259" cy="1867661"/>
          </a:xfrm>
          <a:prstGeom prst="rect">
            <a:avLst/>
          </a:prstGeom>
        </p:spPr>
        <p:txBody>
          <a:bodyPr/>
          <a:lstStyle>
            <a:lvl1pPr marL="642937" marR="0" indent="-642937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1069521" marR="0" indent="-612321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485900" marR="0" indent="-5715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20574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5146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9718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4290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8862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3434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endParaRPr lang="es-CL" sz="2000" dirty="0"/>
          </a:p>
        </p:txBody>
      </p:sp>
      <p:sp>
        <p:nvSpPr>
          <p:cNvPr id="10" name="Marcador de contenido 5">
            <a:extLst>
              <a:ext uri="{FF2B5EF4-FFF2-40B4-BE49-F238E27FC236}">
                <a16:creationId xmlns:a16="http://schemas.microsoft.com/office/drawing/2014/main" id="{DA8C9228-C67F-441E-94CA-6933A2FFEF43}"/>
              </a:ext>
            </a:extLst>
          </p:cNvPr>
          <p:cNvSpPr txBox="1">
            <a:spLocks/>
          </p:cNvSpPr>
          <p:nvPr/>
        </p:nvSpPr>
        <p:spPr>
          <a:xfrm>
            <a:off x="335347" y="1936935"/>
            <a:ext cx="4040188" cy="3951288"/>
          </a:xfrm>
          <a:prstGeom prst="rect">
            <a:avLst/>
          </a:prstGeom>
          <a:ln w="12700">
            <a:miter lim="400000"/>
          </a:ln>
        </p:spPr>
        <p:txBody>
          <a:bodyPr wrap="none" lIns="68579" tIns="68579" rIns="68579" bIns="68579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</a:rPr>
              <a:t>Buena absorción debido a la rica vascularización muscular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</a:rPr>
              <a:t>Útil cuando se desea asegurar el cumplimiento de una terapia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</a:rPr>
              <a:t>Permite administrar fármacos asegurando una acción prolongada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</a:rPr>
              <a:t>Menor latencia que vía subcutánea</a:t>
            </a:r>
          </a:p>
        </p:txBody>
      </p:sp>
      <p:sp>
        <p:nvSpPr>
          <p:cNvPr id="12" name="Marcador de contenido 7">
            <a:extLst>
              <a:ext uri="{FF2B5EF4-FFF2-40B4-BE49-F238E27FC236}">
                <a16:creationId xmlns:a16="http://schemas.microsoft.com/office/drawing/2014/main" id="{A6823130-59BC-4F05-AAEE-D1BB254FF523}"/>
              </a:ext>
            </a:extLst>
          </p:cNvPr>
          <p:cNvSpPr txBox="1">
            <a:spLocks/>
          </p:cNvSpPr>
          <p:nvPr/>
        </p:nvSpPr>
        <p:spPr>
          <a:xfrm>
            <a:off x="7156979" y="3114530"/>
            <a:ext cx="4195236" cy="3951288"/>
          </a:xfrm>
          <a:prstGeom prst="rect">
            <a:avLst/>
          </a:prstGeom>
        </p:spPr>
        <p:txBody>
          <a:bodyPr/>
          <a:lstStyle>
            <a:lvl1pPr marL="642937" marR="0" indent="-642937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1069521" marR="0" indent="-612321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485900" marR="0" indent="-5715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20574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5146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9718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4290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8862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3434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es-CL" sz="2400" dirty="0"/>
              <a:t>Dolorosa</a:t>
            </a:r>
          </a:p>
          <a:p>
            <a:pPr hangingPunct="1"/>
            <a:r>
              <a:rPr lang="es-CL" sz="2400" dirty="0"/>
              <a:t>Permite la administración de pequeños volúmenes</a:t>
            </a:r>
          </a:p>
        </p:txBody>
      </p:sp>
    </p:spTree>
    <p:extLst>
      <p:ext uri="{BB962C8B-B14F-4D97-AF65-F5344CB8AC3E}">
        <p14:creationId xmlns:p14="http://schemas.microsoft.com/office/powerpoint/2010/main" val="1008310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AF6CB648-9554-488A-B457-99CAAD1DA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3ADCBE7-9330-1CDA-00EB-CDD12DB72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EC30744-6FEE-4B85-AA21-8C77B7850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6" y="383245"/>
            <a:ext cx="4263345" cy="89550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1000">
                <a:schemeClr val="accent1">
                  <a:lumMod val="45000"/>
                  <a:lumOff val="55000"/>
                </a:schemeClr>
              </a:gs>
              <a:gs pos="56000">
                <a:schemeClr val="accent1">
                  <a:lumMod val="45000"/>
                  <a:lumOff val="55000"/>
                </a:schemeClr>
              </a:gs>
              <a:gs pos="8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es-ES" sz="4000" b="1" dirty="0"/>
              <a:t> </a:t>
            </a:r>
            <a:r>
              <a:rPr lang="es-ES" sz="2800" b="1" dirty="0"/>
              <a:t>VIA SUBCUTÁNEA</a:t>
            </a:r>
            <a:endParaRPr lang="es-CL" sz="2800" b="1" dirty="0"/>
          </a:p>
        </p:txBody>
      </p:sp>
      <p:sp>
        <p:nvSpPr>
          <p:cNvPr id="7" name="Marcador de contenido 4">
            <a:extLst>
              <a:ext uri="{FF2B5EF4-FFF2-40B4-BE49-F238E27FC236}">
                <a16:creationId xmlns:a16="http://schemas.microsoft.com/office/drawing/2014/main" id="{5046430E-E0C5-4CD8-B868-76FBFA7DCA1F}"/>
              </a:ext>
            </a:extLst>
          </p:cNvPr>
          <p:cNvSpPr txBox="1">
            <a:spLocks/>
          </p:cNvSpPr>
          <p:nvPr/>
        </p:nvSpPr>
        <p:spPr>
          <a:xfrm>
            <a:off x="839786" y="4296147"/>
            <a:ext cx="4582683" cy="446274"/>
          </a:xfrm>
          <a:prstGeom prst="rect">
            <a:avLst/>
          </a:prstGeom>
          <a:ln w="12700">
            <a:miter lim="400000"/>
          </a:ln>
        </p:spPr>
        <p:txBody>
          <a:bodyPr wrap="square" lIns="68579" tIns="68579" rIns="68579" bIns="6857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857250" indent="-857250" algn="l">
              <a:buFont typeface="Arial" panose="020B0604020202020204" pitchFamily="34" charset="0"/>
              <a:buChar char="•"/>
            </a:pPr>
            <a:endParaRPr lang="es-CL" sz="2000" dirty="0">
              <a:solidFill>
                <a:schemeClr val="tx1"/>
              </a:solidFill>
            </a:endParaRPr>
          </a:p>
        </p:txBody>
      </p:sp>
      <p:sp>
        <p:nvSpPr>
          <p:cNvPr id="8" name="Marcador de contenido 6">
            <a:extLst>
              <a:ext uri="{FF2B5EF4-FFF2-40B4-BE49-F238E27FC236}">
                <a16:creationId xmlns:a16="http://schemas.microsoft.com/office/drawing/2014/main" id="{97500EB9-5EA2-40E5-90EF-46E2EFA244AC}"/>
              </a:ext>
            </a:extLst>
          </p:cNvPr>
          <p:cNvSpPr txBox="1">
            <a:spLocks/>
          </p:cNvSpPr>
          <p:nvPr/>
        </p:nvSpPr>
        <p:spPr>
          <a:xfrm>
            <a:off x="5560869" y="3778066"/>
            <a:ext cx="5952259" cy="1867661"/>
          </a:xfrm>
          <a:prstGeom prst="rect">
            <a:avLst/>
          </a:prstGeom>
        </p:spPr>
        <p:txBody>
          <a:bodyPr/>
          <a:lstStyle>
            <a:lvl1pPr marL="642937" marR="0" indent="-642937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1069521" marR="0" indent="-612321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485900" marR="0" indent="-5715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20574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5146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9718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4290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8862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3434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endParaRPr lang="es-CL" sz="20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E952A49-E429-4AEB-9555-B4D1A7B76555}"/>
              </a:ext>
            </a:extLst>
          </p:cNvPr>
          <p:cNvSpPr txBox="1"/>
          <p:nvPr/>
        </p:nvSpPr>
        <p:spPr>
          <a:xfrm>
            <a:off x="839786" y="2255365"/>
            <a:ext cx="1084421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3200" dirty="0"/>
              <a:t>Características</a:t>
            </a:r>
          </a:p>
          <a:p>
            <a:pPr lvl="1"/>
            <a:r>
              <a:rPr lang="es-CL" sz="3200" dirty="0"/>
              <a:t>Presenta menor vascularización que la vía intramuscular, por lo que la absorción es más lenta</a:t>
            </a:r>
          </a:p>
          <a:p>
            <a:pPr lvl="1"/>
            <a:r>
              <a:rPr lang="es-CL" sz="3200" dirty="0"/>
              <a:t>No permite la administración de volúmenes muy grandes (&lt; 2 mL)</a:t>
            </a:r>
          </a:p>
          <a:p>
            <a:endParaRPr lang="es-CL" sz="3200" dirty="0"/>
          </a:p>
          <a:p>
            <a:r>
              <a:rPr lang="es-CL" sz="3200" dirty="0"/>
              <a:t>Ejemplo común: Insulinas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B2DA5A2-5E21-4BB7-A106-01B9C6FCC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81"/>
          <a:stretch/>
        </p:blipFill>
        <p:spPr>
          <a:xfrm>
            <a:off x="8867867" y="693376"/>
            <a:ext cx="2467414" cy="141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7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lecha abajo 26"/>
          <p:cNvSpPr/>
          <p:nvPr/>
        </p:nvSpPr>
        <p:spPr>
          <a:xfrm>
            <a:off x="6119813" y="3062386"/>
            <a:ext cx="303212" cy="18319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 sz="3200"/>
          </a:p>
        </p:txBody>
      </p:sp>
      <p:sp>
        <p:nvSpPr>
          <p:cNvPr id="7170" name="1 Título"/>
          <p:cNvSpPr txBox="1">
            <a:spLocks/>
          </p:cNvSpPr>
          <p:nvPr/>
        </p:nvSpPr>
        <p:spPr bwMode="auto">
          <a:xfrm>
            <a:off x="4941889" y="350839"/>
            <a:ext cx="2179637" cy="293687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CL" altLang="es-CL" sz="1350" b="1" dirty="0"/>
              <a:t>FORMAS FARMACÉUTICAS</a:t>
            </a:r>
          </a:p>
        </p:txBody>
      </p:sp>
      <p:sp>
        <p:nvSpPr>
          <p:cNvPr id="7172" name="CuadroTexto 1"/>
          <p:cNvSpPr txBox="1">
            <a:spLocks noChangeArrowheads="1"/>
          </p:cNvSpPr>
          <p:nvPr/>
        </p:nvSpPr>
        <p:spPr bwMode="auto">
          <a:xfrm>
            <a:off x="2266951" y="912813"/>
            <a:ext cx="90011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s-CL" altLang="es-CL" sz="1050" b="1" dirty="0">
                <a:latin typeface="Arial" panose="020B0604020202020204" pitchFamily="34" charset="0"/>
              </a:rPr>
              <a:t>SOLIDAS</a:t>
            </a:r>
          </a:p>
        </p:txBody>
      </p:sp>
      <p:sp>
        <p:nvSpPr>
          <p:cNvPr id="7173" name="CuadroTexto 2"/>
          <p:cNvSpPr txBox="1">
            <a:spLocks noChangeArrowheads="1"/>
          </p:cNvSpPr>
          <p:nvPr/>
        </p:nvSpPr>
        <p:spPr bwMode="auto">
          <a:xfrm>
            <a:off x="5821363" y="898525"/>
            <a:ext cx="9017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s-CL" altLang="es-CL" sz="1050" b="1" dirty="0">
                <a:latin typeface="Arial" panose="020B0604020202020204" pitchFamily="34" charset="0"/>
              </a:rPr>
              <a:t>LÍQUIDAS</a:t>
            </a:r>
          </a:p>
        </p:txBody>
      </p:sp>
      <p:sp>
        <p:nvSpPr>
          <p:cNvPr id="7174" name="CuadroTexto 3"/>
          <p:cNvSpPr txBox="1">
            <a:spLocks noChangeArrowheads="1"/>
          </p:cNvSpPr>
          <p:nvPr/>
        </p:nvSpPr>
        <p:spPr bwMode="auto">
          <a:xfrm>
            <a:off x="3927476" y="923925"/>
            <a:ext cx="202882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s-CL" altLang="es-CL" sz="1050" b="1" dirty="0">
                <a:latin typeface="Arial" panose="020B0604020202020204" pitchFamily="34" charset="0"/>
              </a:rPr>
              <a:t>SEMI-SEMISOLIDAS</a:t>
            </a:r>
          </a:p>
        </p:txBody>
      </p:sp>
      <p:sp>
        <p:nvSpPr>
          <p:cNvPr id="7178" name="CuadroTexto 8"/>
          <p:cNvSpPr txBox="1">
            <a:spLocks noChangeArrowheads="1"/>
          </p:cNvSpPr>
          <p:nvPr/>
        </p:nvSpPr>
        <p:spPr bwMode="auto">
          <a:xfrm>
            <a:off x="1727200" y="1763714"/>
            <a:ext cx="2025650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14313" indent="-214313">
              <a:spcBef>
                <a:spcPct val="0"/>
              </a:spcBef>
              <a:defRPr/>
            </a:pPr>
            <a:r>
              <a:rPr lang="es-CL" altLang="es-CL" sz="1200" dirty="0">
                <a:latin typeface="Arial" panose="020B0604020202020204" pitchFamily="34" charset="0"/>
              </a:rPr>
              <a:t>Polvos farmacéuticos</a:t>
            </a:r>
          </a:p>
          <a:p>
            <a:pPr marL="214313" indent="-214313">
              <a:spcBef>
                <a:spcPct val="0"/>
              </a:spcBef>
              <a:defRPr/>
            </a:pPr>
            <a:r>
              <a:rPr lang="es-CL" altLang="es-CL" sz="1200" dirty="0">
                <a:latin typeface="Arial" panose="020B0604020202020204" pitchFamily="34" charset="0"/>
              </a:rPr>
              <a:t>Granulados</a:t>
            </a:r>
          </a:p>
          <a:p>
            <a:pPr marL="214313" indent="-214313">
              <a:spcBef>
                <a:spcPct val="0"/>
              </a:spcBef>
              <a:defRPr/>
            </a:pPr>
            <a:r>
              <a:rPr lang="es-CL" altLang="es-CL" sz="1200" dirty="0">
                <a:latin typeface="Arial" panose="020B0604020202020204" pitchFamily="34" charset="0"/>
              </a:rPr>
              <a:t>Comprimidos y grageas</a:t>
            </a:r>
          </a:p>
          <a:p>
            <a:pPr marL="214313" indent="-214313">
              <a:spcBef>
                <a:spcPct val="0"/>
              </a:spcBef>
              <a:defRPr/>
            </a:pPr>
            <a:r>
              <a:rPr lang="es-CL" altLang="es-CL" sz="1200" dirty="0">
                <a:latin typeface="Arial" panose="020B0604020202020204" pitchFamily="34" charset="0"/>
              </a:rPr>
              <a:t>Cápsulas duras y blandas</a:t>
            </a:r>
          </a:p>
          <a:p>
            <a:pPr marL="214313" indent="-214313">
              <a:spcBef>
                <a:spcPct val="0"/>
              </a:spcBef>
              <a:defRPr/>
            </a:pPr>
            <a:endParaRPr lang="es-CL" altLang="es-CL" sz="1200" dirty="0">
              <a:latin typeface="Arial" panose="020B0604020202020204" pitchFamily="34" charset="0"/>
            </a:endParaRPr>
          </a:p>
        </p:txBody>
      </p:sp>
      <p:sp>
        <p:nvSpPr>
          <p:cNvPr id="7179" name="CuadroTexto 11"/>
          <p:cNvSpPr txBox="1">
            <a:spLocks noChangeArrowheads="1"/>
          </p:cNvSpPr>
          <p:nvPr/>
        </p:nvSpPr>
        <p:spPr bwMode="auto">
          <a:xfrm>
            <a:off x="7077076" y="1789114"/>
            <a:ext cx="1820863" cy="1569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14313" indent="-214313">
              <a:spcBef>
                <a:spcPct val="0"/>
              </a:spcBef>
              <a:defRPr/>
            </a:pPr>
            <a:r>
              <a:rPr lang="es-CL" altLang="es-CL" sz="1200" dirty="0">
                <a:latin typeface="Arial" panose="020B0604020202020204" pitchFamily="34" charset="0"/>
              </a:rPr>
              <a:t>Colirios**</a:t>
            </a:r>
          </a:p>
          <a:p>
            <a:pPr marL="214313" indent="-214313">
              <a:spcBef>
                <a:spcPct val="0"/>
              </a:spcBef>
              <a:defRPr/>
            </a:pPr>
            <a:r>
              <a:rPr lang="es-CL" altLang="es-CL" sz="1200" dirty="0">
                <a:latin typeface="Arial" panose="020B0604020202020204" pitchFamily="34" charset="0"/>
              </a:rPr>
              <a:t>Disoluciones de gran Volumen ( coloides y cristaloides)</a:t>
            </a:r>
          </a:p>
          <a:p>
            <a:pPr marL="214313" indent="-214313">
              <a:spcBef>
                <a:spcPct val="0"/>
              </a:spcBef>
              <a:defRPr/>
            </a:pPr>
            <a:r>
              <a:rPr lang="es-CL" altLang="es-CL" sz="1200" dirty="0">
                <a:latin typeface="Arial" panose="020B0604020202020204" pitchFamily="34" charset="0"/>
              </a:rPr>
              <a:t>Liofilizados en viales</a:t>
            </a:r>
          </a:p>
          <a:p>
            <a:pPr marL="214313" indent="-214313">
              <a:spcBef>
                <a:spcPct val="0"/>
              </a:spcBef>
              <a:defRPr/>
            </a:pPr>
            <a:r>
              <a:rPr lang="es-CL" altLang="es-CL" sz="1200" dirty="0">
                <a:latin typeface="Arial" panose="020B0604020202020204" pitchFamily="34" charset="0"/>
              </a:rPr>
              <a:t>Apollas con líquidos estériles</a:t>
            </a:r>
          </a:p>
          <a:p>
            <a:pPr marL="214313" indent="-214313">
              <a:spcBef>
                <a:spcPct val="0"/>
              </a:spcBef>
              <a:defRPr/>
            </a:pPr>
            <a:endParaRPr lang="es-CL" altLang="es-CL" sz="1200" dirty="0">
              <a:latin typeface="Arial" panose="020B0604020202020204" pitchFamily="34" charset="0"/>
            </a:endParaRPr>
          </a:p>
        </p:txBody>
      </p:sp>
      <p:sp>
        <p:nvSpPr>
          <p:cNvPr id="7180" name="CuadroTexto 12"/>
          <p:cNvSpPr txBox="1">
            <a:spLocks noChangeArrowheads="1"/>
          </p:cNvSpPr>
          <p:nvPr/>
        </p:nvSpPr>
        <p:spPr bwMode="auto">
          <a:xfrm>
            <a:off x="3889376" y="1795463"/>
            <a:ext cx="1554163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14313" indent="-214313">
              <a:spcBef>
                <a:spcPct val="0"/>
              </a:spcBef>
              <a:defRPr/>
            </a:pPr>
            <a:r>
              <a:rPr lang="es-CL" altLang="es-CL" sz="1200" dirty="0">
                <a:latin typeface="Arial" panose="020B0604020202020204" pitchFamily="34" charset="0"/>
              </a:rPr>
              <a:t>vaginales</a:t>
            </a:r>
          </a:p>
          <a:p>
            <a:pPr marL="214313" indent="-214313">
              <a:spcBef>
                <a:spcPct val="0"/>
              </a:spcBef>
              <a:defRPr/>
            </a:pPr>
            <a:r>
              <a:rPr lang="es-CL" altLang="es-CL" sz="1200" dirty="0">
                <a:latin typeface="Arial" panose="020B0604020202020204" pitchFamily="34" charset="0"/>
              </a:rPr>
              <a:t>Jaleas</a:t>
            </a:r>
          </a:p>
          <a:p>
            <a:pPr marL="214313" indent="-214313">
              <a:spcBef>
                <a:spcPct val="0"/>
              </a:spcBef>
              <a:defRPr/>
            </a:pPr>
            <a:r>
              <a:rPr lang="es-CL" altLang="es-CL" sz="1200" dirty="0">
                <a:latin typeface="Arial" panose="020B0604020202020204" pitchFamily="34" charset="0"/>
              </a:rPr>
              <a:t>Geles</a:t>
            </a:r>
          </a:p>
          <a:p>
            <a:pPr marL="214313" indent="-214313">
              <a:spcBef>
                <a:spcPct val="0"/>
              </a:spcBef>
              <a:defRPr/>
            </a:pPr>
            <a:r>
              <a:rPr lang="es-CL" altLang="es-CL" sz="1200" dirty="0">
                <a:latin typeface="Arial" panose="020B0604020202020204" pitchFamily="34" charset="0"/>
              </a:rPr>
              <a:t>Cremas</a:t>
            </a:r>
          </a:p>
          <a:p>
            <a:pPr marL="214313" indent="-214313">
              <a:spcBef>
                <a:spcPct val="0"/>
              </a:spcBef>
              <a:defRPr/>
            </a:pPr>
            <a:r>
              <a:rPr lang="es-CL" altLang="es-CL" sz="1200" dirty="0">
                <a:latin typeface="Arial" panose="020B0604020202020204" pitchFamily="34" charset="0"/>
              </a:rPr>
              <a:t>Ungüentos</a:t>
            </a:r>
          </a:p>
          <a:p>
            <a:pPr marL="214313" indent="-214313">
              <a:spcBef>
                <a:spcPct val="0"/>
              </a:spcBef>
              <a:defRPr/>
            </a:pPr>
            <a:r>
              <a:rPr lang="es-CL" altLang="es-CL" sz="1200" dirty="0">
                <a:latin typeface="Arial" panose="020B0604020202020204" pitchFamily="34" charset="0"/>
              </a:rPr>
              <a:t>Pomadas</a:t>
            </a:r>
          </a:p>
        </p:txBody>
      </p:sp>
      <p:sp>
        <p:nvSpPr>
          <p:cNvPr id="28682" name="CuadroTexto 1"/>
          <p:cNvSpPr txBox="1">
            <a:spLocks noChangeArrowheads="1"/>
          </p:cNvSpPr>
          <p:nvPr/>
        </p:nvSpPr>
        <p:spPr bwMode="auto">
          <a:xfrm>
            <a:off x="5077232" y="5775424"/>
            <a:ext cx="2600124" cy="307777"/>
          </a:xfrm>
          <a:prstGeom prst="rect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L" altLang="es-CL" sz="1400" b="1" dirty="0">
                <a:latin typeface="Arial" panose="020B0604020202020204" pitchFamily="34" charset="0"/>
              </a:rPr>
              <a:t>VIAS DE ADMINISTRACIÓN</a:t>
            </a:r>
          </a:p>
        </p:txBody>
      </p:sp>
      <p:sp>
        <p:nvSpPr>
          <p:cNvPr id="3" name="Flecha abajo 2"/>
          <p:cNvSpPr/>
          <p:nvPr/>
        </p:nvSpPr>
        <p:spPr>
          <a:xfrm>
            <a:off x="2565401" y="1281114"/>
            <a:ext cx="303213" cy="2809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 sz="3200"/>
          </a:p>
        </p:txBody>
      </p:sp>
      <p:sp>
        <p:nvSpPr>
          <p:cNvPr id="4" name="Flecha abajo 3"/>
          <p:cNvSpPr/>
          <p:nvPr/>
        </p:nvSpPr>
        <p:spPr>
          <a:xfrm>
            <a:off x="4486275" y="1238250"/>
            <a:ext cx="260350" cy="292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 sz="3200"/>
          </a:p>
        </p:txBody>
      </p:sp>
      <p:sp>
        <p:nvSpPr>
          <p:cNvPr id="5" name="Flecha abajo 4"/>
          <p:cNvSpPr/>
          <p:nvPr/>
        </p:nvSpPr>
        <p:spPr>
          <a:xfrm>
            <a:off x="6156326" y="1255714"/>
            <a:ext cx="277813" cy="3206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 sz="3200"/>
          </a:p>
        </p:txBody>
      </p:sp>
      <p:sp>
        <p:nvSpPr>
          <p:cNvPr id="17" name="CuadroTexto 2"/>
          <p:cNvSpPr txBox="1">
            <a:spLocks noChangeArrowheads="1"/>
          </p:cNvSpPr>
          <p:nvPr/>
        </p:nvSpPr>
        <p:spPr bwMode="auto">
          <a:xfrm>
            <a:off x="7107239" y="928688"/>
            <a:ext cx="176053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s-CL" altLang="es-CL" sz="1050" b="1" dirty="0">
                <a:latin typeface="Arial" panose="020B0604020202020204" pitchFamily="34" charset="0"/>
              </a:rPr>
              <a:t>LÍQUIDAS y ESTÉRILES</a:t>
            </a:r>
          </a:p>
        </p:txBody>
      </p:sp>
      <p:sp>
        <p:nvSpPr>
          <p:cNvPr id="18" name="CuadroTexto 2"/>
          <p:cNvSpPr txBox="1">
            <a:spLocks noChangeArrowheads="1"/>
          </p:cNvSpPr>
          <p:nvPr/>
        </p:nvSpPr>
        <p:spPr bwMode="auto">
          <a:xfrm>
            <a:off x="9196388" y="912813"/>
            <a:ext cx="99536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s-CL" altLang="es-CL" sz="1050" b="1" dirty="0">
                <a:latin typeface="Arial" panose="020B0604020202020204" pitchFamily="34" charset="0"/>
              </a:rPr>
              <a:t>GASEOSAS</a:t>
            </a:r>
          </a:p>
        </p:txBody>
      </p:sp>
      <p:sp>
        <p:nvSpPr>
          <p:cNvPr id="19" name="Flecha abajo 18"/>
          <p:cNvSpPr/>
          <p:nvPr/>
        </p:nvSpPr>
        <p:spPr>
          <a:xfrm>
            <a:off x="7748588" y="1220788"/>
            <a:ext cx="277812" cy="3619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 sz="3200"/>
          </a:p>
        </p:txBody>
      </p:sp>
      <p:sp>
        <p:nvSpPr>
          <p:cNvPr id="20" name="Flecha abajo 19"/>
          <p:cNvSpPr/>
          <p:nvPr/>
        </p:nvSpPr>
        <p:spPr>
          <a:xfrm>
            <a:off x="9567863" y="1231900"/>
            <a:ext cx="277812" cy="3111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 sz="3200"/>
          </a:p>
        </p:txBody>
      </p:sp>
      <p:sp>
        <p:nvSpPr>
          <p:cNvPr id="23" name="CuadroTexto 11"/>
          <p:cNvSpPr txBox="1">
            <a:spLocks noChangeArrowheads="1"/>
          </p:cNvSpPr>
          <p:nvPr/>
        </p:nvSpPr>
        <p:spPr bwMode="auto">
          <a:xfrm>
            <a:off x="5514976" y="1758951"/>
            <a:ext cx="1465263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14313" indent="-214313">
              <a:spcBef>
                <a:spcPct val="0"/>
              </a:spcBef>
              <a:defRPr/>
            </a:pPr>
            <a:r>
              <a:rPr lang="es-CL" altLang="es-CL" sz="1200" dirty="0">
                <a:latin typeface="Arial" panose="020B0604020202020204" pitchFamily="34" charset="0"/>
              </a:rPr>
              <a:t>Jarabes</a:t>
            </a:r>
          </a:p>
          <a:p>
            <a:pPr marL="214313" indent="-214313">
              <a:spcBef>
                <a:spcPct val="0"/>
              </a:spcBef>
              <a:defRPr/>
            </a:pPr>
            <a:r>
              <a:rPr lang="es-CL" altLang="es-CL" sz="1200" dirty="0">
                <a:latin typeface="Arial" panose="020B0604020202020204" pitchFamily="34" charset="0"/>
              </a:rPr>
              <a:t>Suspensiones</a:t>
            </a:r>
          </a:p>
          <a:p>
            <a:pPr marL="214313" indent="-214313">
              <a:spcBef>
                <a:spcPct val="0"/>
              </a:spcBef>
              <a:defRPr/>
            </a:pPr>
            <a:r>
              <a:rPr lang="es-CL" altLang="es-CL" sz="1200" dirty="0">
                <a:latin typeface="Arial" panose="020B0604020202020204" pitchFamily="34" charset="0"/>
              </a:rPr>
              <a:t>Emulsiones</a:t>
            </a:r>
          </a:p>
          <a:p>
            <a:pPr marL="214313" indent="-214313">
              <a:spcBef>
                <a:spcPct val="0"/>
              </a:spcBef>
              <a:defRPr/>
            </a:pPr>
            <a:r>
              <a:rPr lang="es-CL" altLang="es-CL" sz="1200" dirty="0">
                <a:latin typeface="Arial" panose="020B0604020202020204" pitchFamily="34" charset="0"/>
              </a:rPr>
              <a:t>Gotas orales y uso externo</a:t>
            </a:r>
          </a:p>
          <a:p>
            <a:pPr marL="214313" indent="-214313">
              <a:spcBef>
                <a:spcPct val="0"/>
              </a:spcBef>
              <a:defRPr/>
            </a:pPr>
            <a:r>
              <a:rPr lang="es-CL" altLang="es-CL" sz="1200" dirty="0">
                <a:latin typeface="Arial" panose="020B0604020202020204" pitchFamily="34" charset="0"/>
              </a:rPr>
              <a:t>Enemas</a:t>
            </a:r>
          </a:p>
        </p:txBody>
      </p:sp>
      <p:sp>
        <p:nvSpPr>
          <p:cNvPr id="24" name="CuadroTexto 11"/>
          <p:cNvSpPr txBox="1">
            <a:spLocks noChangeArrowheads="1"/>
          </p:cNvSpPr>
          <p:nvPr/>
        </p:nvSpPr>
        <p:spPr bwMode="auto">
          <a:xfrm>
            <a:off x="9047163" y="1747839"/>
            <a:ext cx="1498600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14313" indent="-214313">
              <a:spcBef>
                <a:spcPct val="0"/>
              </a:spcBef>
              <a:defRPr/>
            </a:pPr>
            <a:r>
              <a:rPr lang="es-CL" altLang="es-CL" sz="1200" dirty="0">
                <a:latin typeface="Arial" panose="020B0604020202020204" pitchFamily="34" charset="0"/>
              </a:rPr>
              <a:t>Cartuchos presurizados.</a:t>
            </a:r>
          </a:p>
          <a:p>
            <a:pPr marL="214313" indent="-214313">
              <a:spcBef>
                <a:spcPct val="0"/>
              </a:spcBef>
              <a:defRPr/>
            </a:pPr>
            <a:r>
              <a:rPr lang="es-CL" altLang="es-CL" sz="1200" dirty="0">
                <a:latin typeface="Arial" panose="020B0604020202020204" pitchFamily="34" charset="0"/>
              </a:rPr>
              <a:t>Nebulizaciones</a:t>
            </a:r>
          </a:p>
          <a:p>
            <a:pPr marL="214313" indent="-214313">
              <a:spcBef>
                <a:spcPct val="0"/>
              </a:spcBef>
              <a:defRPr/>
            </a:pPr>
            <a:r>
              <a:rPr lang="es-CL" altLang="es-CL" sz="1200" dirty="0">
                <a:latin typeface="Arial" panose="020B0604020202020204" pitchFamily="34" charset="0"/>
              </a:rPr>
              <a:t>Vaporizaciones</a:t>
            </a:r>
          </a:p>
          <a:p>
            <a:pPr marL="214313" indent="-214313">
              <a:spcBef>
                <a:spcPct val="0"/>
              </a:spcBef>
              <a:defRPr/>
            </a:pPr>
            <a:r>
              <a:rPr lang="es-CL" altLang="es-CL" sz="1200" dirty="0">
                <a:latin typeface="Arial" panose="020B0604020202020204" pitchFamily="34" charset="0"/>
              </a:rPr>
              <a:t>Oxigenoterapia</a:t>
            </a:r>
          </a:p>
        </p:txBody>
      </p:sp>
      <p:sp>
        <p:nvSpPr>
          <p:cNvPr id="25" name="Flecha abajo 24"/>
          <p:cNvSpPr/>
          <p:nvPr/>
        </p:nvSpPr>
        <p:spPr>
          <a:xfrm>
            <a:off x="2589174" y="3068225"/>
            <a:ext cx="303212" cy="468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 sz="3200"/>
          </a:p>
        </p:txBody>
      </p:sp>
      <p:sp>
        <p:nvSpPr>
          <p:cNvPr id="26" name="Flecha abajo 25"/>
          <p:cNvSpPr/>
          <p:nvPr/>
        </p:nvSpPr>
        <p:spPr>
          <a:xfrm>
            <a:off x="4426744" y="3183732"/>
            <a:ext cx="304800" cy="152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 sz="3200"/>
          </a:p>
        </p:txBody>
      </p:sp>
      <p:sp>
        <p:nvSpPr>
          <p:cNvPr id="28" name="Flecha abajo 27"/>
          <p:cNvSpPr/>
          <p:nvPr/>
        </p:nvSpPr>
        <p:spPr>
          <a:xfrm>
            <a:off x="7811294" y="3444081"/>
            <a:ext cx="215106" cy="13676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 sz="3200"/>
          </a:p>
        </p:txBody>
      </p:sp>
      <p:sp>
        <p:nvSpPr>
          <p:cNvPr id="29" name="Flecha abajo 28"/>
          <p:cNvSpPr/>
          <p:nvPr/>
        </p:nvSpPr>
        <p:spPr>
          <a:xfrm>
            <a:off x="9694863" y="3344863"/>
            <a:ext cx="303212" cy="1466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 sz="3200"/>
          </a:p>
        </p:txBody>
      </p:sp>
      <p:sp>
        <p:nvSpPr>
          <p:cNvPr id="30" name="CuadroTexto 1"/>
          <p:cNvSpPr txBox="1">
            <a:spLocks noChangeArrowheads="1"/>
          </p:cNvSpPr>
          <p:nvPr/>
        </p:nvSpPr>
        <p:spPr bwMode="auto">
          <a:xfrm>
            <a:off x="1952705" y="3536538"/>
            <a:ext cx="14827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s-CL" altLang="es-CL" sz="1050" b="1" dirty="0">
                <a:latin typeface="Arial" panose="020B0604020202020204" pitchFamily="34" charset="0"/>
              </a:rPr>
              <a:t>ENTÉRICA ORAL Y SUBLINGUAL</a:t>
            </a:r>
          </a:p>
        </p:txBody>
      </p:sp>
      <p:sp>
        <p:nvSpPr>
          <p:cNvPr id="31" name="CuadroTexto 1"/>
          <p:cNvSpPr txBox="1">
            <a:spLocks noChangeArrowheads="1"/>
          </p:cNvSpPr>
          <p:nvPr/>
        </p:nvSpPr>
        <p:spPr bwMode="auto">
          <a:xfrm>
            <a:off x="3435429" y="4987038"/>
            <a:ext cx="204946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s-CL" altLang="es-CL" sz="1050" b="1" dirty="0">
                <a:latin typeface="Arial" panose="020B0604020202020204" pitchFamily="34" charset="0"/>
              </a:rPr>
              <a:t>TÓPICA ( PIEL Y CAVIDADES)</a:t>
            </a:r>
          </a:p>
        </p:txBody>
      </p:sp>
      <p:sp>
        <p:nvSpPr>
          <p:cNvPr id="32" name="CuadroTexto 1"/>
          <p:cNvSpPr txBox="1">
            <a:spLocks noChangeArrowheads="1"/>
          </p:cNvSpPr>
          <p:nvPr/>
        </p:nvSpPr>
        <p:spPr bwMode="auto">
          <a:xfrm>
            <a:off x="5529263" y="5012447"/>
            <a:ext cx="159226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s-CL" altLang="es-CL" sz="1050" b="1" dirty="0">
                <a:latin typeface="Arial" panose="020B0604020202020204" pitchFamily="34" charset="0"/>
              </a:rPr>
              <a:t>ENTERICA ORAL Y SUBLINGUAL</a:t>
            </a:r>
          </a:p>
        </p:txBody>
      </p:sp>
      <p:sp>
        <p:nvSpPr>
          <p:cNvPr id="33" name="CuadroTexto 1"/>
          <p:cNvSpPr txBox="1">
            <a:spLocks noChangeArrowheads="1"/>
          </p:cNvSpPr>
          <p:nvPr/>
        </p:nvSpPr>
        <p:spPr bwMode="auto">
          <a:xfrm>
            <a:off x="7273926" y="4972050"/>
            <a:ext cx="1922463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s-CL" altLang="es-CL" sz="1050" b="1" dirty="0">
                <a:latin typeface="Arial" panose="020B0604020202020204" pitchFamily="34" charset="0"/>
              </a:rPr>
              <a:t>OCULAR**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s-CL" altLang="es-CL" sz="1050" b="1" dirty="0">
                <a:latin typeface="Arial" panose="020B0604020202020204" pitchFamily="34" charset="0"/>
              </a:rPr>
              <a:t>VIAS PARENTERALES: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s-CL" altLang="es-CL" sz="1050" b="1" dirty="0">
                <a:latin typeface="Arial" panose="020B0604020202020204" pitchFamily="34" charset="0"/>
              </a:rPr>
              <a:t> IV, IM, SUBC</a:t>
            </a:r>
          </a:p>
        </p:txBody>
      </p:sp>
      <p:sp>
        <p:nvSpPr>
          <p:cNvPr id="34" name="CuadroTexto 1"/>
          <p:cNvSpPr txBox="1">
            <a:spLocks noChangeArrowheads="1"/>
          </p:cNvSpPr>
          <p:nvPr/>
        </p:nvSpPr>
        <p:spPr bwMode="auto">
          <a:xfrm>
            <a:off x="9210676" y="5033963"/>
            <a:ext cx="123507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s-CL" altLang="es-CL" sz="1050" b="1" dirty="0">
                <a:latin typeface="Arial" panose="020B0604020202020204" pitchFamily="34" charset="0"/>
              </a:rPr>
              <a:t>INHALATORIA</a:t>
            </a:r>
          </a:p>
        </p:txBody>
      </p:sp>
      <p:sp>
        <p:nvSpPr>
          <p:cNvPr id="35" name="CuadroTexto 8">
            <a:extLst>
              <a:ext uri="{FF2B5EF4-FFF2-40B4-BE49-F238E27FC236}">
                <a16:creationId xmlns:a16="http://schemas.microsoft.com/office/drawing/2014/main" id="{737CE153-517A-4491-A8FD-C074A0354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938" y="3953600"/>
            <a:ext cx="2025650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endParaRPr lang="es-CL" altLang="es-CL" sz="1200" dirty="0">
              <a:latin typeface="Arial" panose="020B0604020202020204" pitchFamily="34" charset="0"/>
            </a:endParaRPr>
          </a:p>
          <a:p>
            <a:pPr marL="214313" indent="-214313">
              <a:spcBef>
                <a:spcPct val="0"/>
              </a:spcBef>
              <a:defRPr/>
            </a:pPr>
            <a:r>
              <a:rPr lang="es-CL" altLang="es-CL" sz="1200" dirty="0">
                <a:latin typeface="Arial" panose="020B0604020202020204" pitchFamily="34" charset="0"/>
              </a:rPr>
              <a:t>OTRAS: Supositorios*</a:t>
            </a:r>
          </a:p>
          <a:p>
            <a:pPr marL="214313" indent="-214313">
              <a:spcBef>
                <a:spcPct val="0"/>
              </a:spcBef>
              <a:defRPr/>
            </a:pPr>
            <a:r>
              <a:rPr lang="es-CL" altLang="es-CL" sz="1200" dirty="0">
                <a:latin typeface="Arial" panose="020B0604020202020204" pitchFamily="34" charset="0"/>
              </a:rPr>
              <a:t>Óvulos</a:t>
            </a:r>
            <a:r>
              <a:rPr lang="es-CL" altLang="es-CL" sz="1200" b="1" dirty="0">
                <a:latin typeface="Arial" panose="020B0604020202020204" pitchFamily="34" charset="0"/>
              </a:rPr>
              <a:t> VIAS</a:t>
            </a:r>
            <a:r>
              <a:rPr lang="es-CL" altLang="es-CL" sz="1200" dirty="0">
                <a:latin typeface="Arial" panose="020B0604020202020204" pitchFamily="34" charset="0"/>
              </a:rPr>
              <a:t> </a:t>
            </a:r>
            <a:r>
              <a:rPr lang="es-CL" altLang="es-CL" sz="1200" b="1" dirty="0">
                <a:latin typeface="Arial" panose="020B0604020202020204" pitchFamily="34" charset="0"/>
              </a:rPr>
              <a:t>ENTERICA RECTAL *</a:t>
            </a:r>
          </a:p>
          <a:p>
            <a:pPr marL="214313" indent="-214313">
              <a:spcBef>
                <a:spcPct val="0"/>
              </a:spcBef>
              <a:defRPr/>
            </a:pPr>
            <a:endParaRPr lang="es-CL" altLang="es-CL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368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EC57FD6-3839-48F3-BF01-2CB694FE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6" y="383245"/>
            <a:ext cx="6170614" cy="895504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r>
              <a:rPr lang="es-ES" sz="4000" b="1" dirty="0"/>
              <a:t> </a:t>
            </a:r>
            <a:r>
              <a:rPr lang="es-ES" sz="2800" b="1" dirty="0"/>
              <a:t>FARMACOCINETICA-PROCESOS ADME</a:t>
            </a:r>
            <a:endParaRPr lang="es-CL" sz="2800" b="1" dirty="0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A479EF6B-B74F-44E0-B93B-0642C5935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6" y="1887766"/>
            <a:ext cx="9005254" cy="3964394"/>
          </a:xfrm>
        </p:spPr>
        <p:txBody>
          <a:bodyPr/>
          <a:lstStyle/>
          <a:p>
            <a:r>
              <a:rPr lang="es-CL" dirty="0"/>
              <a:t>Los procesos </a:t>
            </a:r>
            <a:r>
              <a:rPr lang="es-CL" dirty="0" err="1"/>
              <a:t>farmacocinéticos</a:t>
            </a:r>
            <a:r>
              <a:rPr lang="es-CL" dirty="0"/>
              <a:t> son 5:</a:t>
            </a:r>
          </a:p>
          <a:p>
            <a:endParaRPr lang="es-CL" dirty="0"/>
          </a:p>
          <a:p>
            <a:endParaRPr lang="es-CL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5F9BAF-DE42-4C86-8A34-6DDFB244AE57}"/>
              </a:ext>
            </a:extLst>
          </p:cNvPr>
          <p:cNvSpPr txBox="1"/>
          <p:nvPr/>
        </p:nvSpPr>
        <p:spPr>
          <a:xfrm>
            <a:off x="1186416" y="2561959"/>
            <a:ext cx="5823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6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7030A0"/>
                  </a:outerShdw>
                </a:effectLst>
              </a:rPr>
              <a:t>Liberaci</a:t>
            </a:r>
            <a:r>
              <a:rPr lang="es-ES" sz="60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7030A0"/>
                  </a:outerShdw>
                </a:effectLst>
              </a:rPr>
              <a:t>ón</a:t>
            </a:r>
            <a:endParaRPr lang="es-ES_tradnl" sz="6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7030A0"/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777CE96-5D66-4D43-AE1C-172AAF427BD7}"/>
              </a:ext>
            </a:extLst>
          </p:cNvPr>
          <p:cNvSpPr txBox="1"/>
          <p:nvPr/>
        </p:nvSpPr>
        <p:spPr>
          <a:xfrm>
            <a:off x="5642076" y="2515793"/>
            <a:ext cx="51921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b="1" dirty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B050"/>
                  </a:outerShdw>
                </a:effectLst>
              </a:rPr>
              <a:t>Absorción</a:t>
            </a:r>
            <a:endParaRPr lang="es-ES_tradnl" sz="6600" b="1" dirty="0">
              <a:ln w="660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B050"/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C78E8DF-9317-480F-B279-EA6B99FA204A}"/>
              </a:ext>
            </a:extLst>
          </p:cNvPr>
          <p:cNvSpPr txBox="1"/>
          <p:nvPr/>
        </p:nvSpPr>
        <p:spPr>
          <a:xfrm>
            <a:off x="963245" y="3562237"/>
            <a:ext cx="60471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</a:rPr>
              <a:t>Distribución</a:t>
            </a:r>
            <a:endParaRPr lang="es-ES_tradnl" sz="6600" b="1" dirty="0">
              <a:ln w="66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D6757B8-F7F2-4896-9E17-5AFB1C6A2913}"/>
              </a:ext>
            </a:extLst>
          </p:cNvPr>
          <p:cNvSpPr txBox="1"/>
          <p:nvPr/>
        </p:nvSpPr>
        <p:spPr>
          <a:xfrm>
            <a:off x="839786" y="4565301"/>
            <a:ext cx="6735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>
                <a:ln w="6600">
                  <a:solidFill>
                    <a:srgbClr val="4859C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4859CD"/>
                  </a:outerShdw>
                </a:effectLst>
              </a:rPr>
              <a:t>Metabolización</a:t>
            </a:r>
            <a:endParaRPr lang="es-ES_tradnl" sz="7200" b="1" dirty="0">
              <a:ln w="6600">
                <a:solidFill>
                  <a:srgbClr val="4859C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4859CD"/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991B180-01E2-47FC-9D4A-356A557473B8}"/>
              </a:ext>
            </a:extLst>
          </p:cNvPr>
          <p:cNvSpPr txBox="1"/>
          <p:nvPr/>
        </p:nvSpPr>
        <p:spPr>
          <a:xfrm>
            <a:off x="7485947" y="4478771"/>
            <a:ext cx="4211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000"/>
                  </a:outerShdw>
                </a:effectLst>
              </a:rPr>
              <a:t>Excreción</a:t>
            </a:r>
            <a:endParaRPr lang="es-ES_tradnl" sz="7200" b="1" dirty="0">
              <a:ln w="6600">
                <a:solidFill>
                  <a:schemeClr val="accent4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C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7275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EC57FD6-3839-48F3-BF01-2CB694FE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6" y="383245"/>
            <a:ext cx="6170614" cy="895504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r>
              <a:rPr lang="es-ES" sz="4000" b="1" dirty="0"/>
              <a:t> </a:t>
            </a:r>
            <a:r>
              <a:rPr lang="es-ES" sz="2800" b="1" dirty="0"/>
              <a:t>FARMACOCINETICA-PROCESOS ADME</a:t>
            </a:r>
            <a:endParaRPr lang="es-CL" sz="2800" b="1" dirty="0"/>
          </a:p>
        </p:txBody>
      </p:sp>
      <p:grpSp>
        <p:nvGrpSpPr>
          <p:cNvPr id="3" name="Grupo 5">
            <a:extLst>
              <a:ext uri="{FF2B5EF4-FFF2-40B4-BE49-F238E27FC236}">
                <a16:creationId xmlns:a16="http://schemas.microsoft.com/office/drawing/2014/main" id="{24A53517-6BE4-4AB5-8BB0-55BF043EB7D7}"/>
              </a:ext>
            </a:extLst>
          </p:cNvPr>
          <p:cNvGrpSpPr>
            <a:grpSpLocks/>
          </p:cNvGrpSpPr>
          <p:nvPr/>
        </p:nvGrpSpPr>
        <p:grpSpPr bwMode="auto">
          <a:xfrm>
            <a:off x="1334315" y="1730167"/>
            <a:ext cx="9523370" cy="5127833"/>
            <a:chOff x="76917" y="33264"/>
            <a:chExt cx="8968636" cy="6620005"/>
          </a:xfrm>
        </p:grpSpPr>
        <p:pic>
          <p:nvPicPr>
            <p:cNvPr id="5" name="Imagen 1">
              <a:extLst>
                <a:ext uri="{FF2B5EF4-FFF2-40B4-BE49-F238E27FC236}">
                  <a16:creationId xmlns:a16="http://schemas.microsoft.com/office/drawing/2014/main" id="{D35E77CA-8C2F-414E-A2E0-AE710B8ED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29" t="11095" r="20822" b="11681"/>
            <a:stretch>
              <a:fillRect/>
            </a:stretch>
          </p:blipFill>
          <p:spPr bwMode="auto">
            <a:xfrm>
              <a:off x="76917" y="33264"/>
              <a:ext cx="8968636" cy="6620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CuadroTexto 3">
              <a:extLst>
                <a:ext uri="{FF2B5EF4-FFF2-40B4-BE49-F238E27FC236}">
                  <a16:creationId xmlns:a16="http://schemas.microsoft.com/office/drawing/2014/main" id="{CB966ADF-2A15-4BED-A99A-A49324FCBA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8876" y="6300777"/>
              <a:ext cx="3118981" cy="3230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CL" altLang="es-CL" sz="3600"/>
            </a:p>
          </p:txBody>
        </p:sp>
      </p:grpSp>
    </p:spTree>
    <p:extLst>
      <p:ext uri="{BB962C8B-B14F-4D97-AF65-F5344CB8AC3E}">
        <p14:creationId xmlns:p14="http://schemas.microsoft.com/office/powerpoint/2010/main" val="1292121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AF6CB648-9554-488A-B457-99CAAD1DA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3ADCBE7-9330-1CDA-00EB-CDD12DB72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EC30744-6FEE-4B85-AA21-8C77B7850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6" y="383245"/>
            <a:ext cx="4263345" cy="89550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1000">
                <a:schemeClr val="accent1">
                  <a:lumMod val="45000"/>
                  <a:lumOff val="55000"/>
                </a:schemeClr>
              </a:gs>
              <a:gs pos="56000">
                <a:schemeClr val="accent1">
                  <a:lumMod val="45000"/>
                  <a:lumOff val="55000"/>
                </a:schemeClr>
              </a:gs>
              <a:gs pos="8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es-ES" sz="4000" b="1" dirty="0"/>
              <a:t> </a:t>
            </a:r>
            <a:r>
              <a:rPr lang="es-ES" sz="2800" b="1" dirty="0"/>
              <a:t>VIAS DE ADMINISTRACIÓN</a:t>
            </a:r>
            <a:endParaRPr lang="es-CL" sz="2800" b="1" dirty="0"/>
          </a:p>
        </p:txBody>
      </p:sp>
      <p:sp>
        <p:nvSpPr>
          <p:cNvPr id="6" name="Rectángulo 3">
            <a:extLst>
              <a:ext uri="{FF2B5EF4-FFF2-40B4-BE49-F238E27FC236}">
                <a16:creationId xmlns:a16="http://schemas.microsoft.com/office/drawing/2014/main" id="{FE4D5545-7D77-4B29-91C8-D716F5E9C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6" y="2127841"/>
            <a:ext cx="1051242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_tradnl" altLang="es-CL" sz="2400" b="1" dirty="0">
                <a:solidFill>
                  <a:srgbClr val="FF0000"/>
                </a:solidFill>
                <a:latin typeface="Arial" panose="020B0604020202020204" pitchFamily="34" charset="0"/>
              </a:rPr>
              <a:t>Concepto:  Parte del cuerpo humano por donde ingresa (se  adiministra) un medicamento el cual se presenta en determinada forma farmacéutica.</a:t>
            </a:r>
            <a:endParaRPr lang="es-ES_tradnl" altLang="es-CL" sz="2400" dirty="0">
              <a:latin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297B26B-950F-48EC-8FBD-E6EAEDA6A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983" y="3879825"/>
            <a:ext cx="2619375" cy="174307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7F11582-C8B8-4D3A-A151-1F59B3DFD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420" y="3879825"/>
            <a:ext cx="3648075" cy="12573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D5F1F64-132F-4E8D-9DDE-4EC9B5329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558" y="3726894"/>
            <a:ext cx="3302612" cy="210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95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EC57FD6-3839-48F3-BF01-2CB694FE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5" y="383245"/>
            <a:ext cx="5622799" cy="895504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r>
              <a:rPr lang="es-ES" sz="4000" b="1" dirty="0"/>
              <a:t> </a:t>
            </a:r>
            <a:r>
              <a:rPr lang="es-ES" sz="2800" b="1" dirty="0"/>
              <a:t>FARMACOCINETICA-ABSORCIÓN</a:t>
            </a:r>
            <a:endParaRPr lang="es-CL" sz="28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F28B66-CB88-49E9-8CCE-5512B6D78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6" y="2418015"/>
            <a:ext cx="3748255" cy="2340239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s-ES_tradnl" sz="4000" dirty="0"/>
              <a:t>Es la separación del fármaco del vehículo o excipientes, creando un ambiente óptimo para que el fármaco se absorba.</a:t>
            </a:r>
            <a:endParaRPr lang="es-CL" sz="4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73E51A8-EFF5-442A-AEA7-D0003E448C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70" t="8675" r="11928" b="11886"/>
          <a:stretch/>
        </p:blipFill>
        <p:spPr>
          <a:xfrm>
            <a:off x="5016184" y="1507957"/>
            <a:ext cx="6121921" cy="454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93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EC57FD6-3839-48F3-BF01-2CB694FE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6" y="383245"/>
            <a:ext cx="6170614" cy="895504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r>
              <a:rPr lang="es-ES" sz="4000" b="1" dirty="0"/>
              <a:t> </a:t>
            </a:r>
            <a:r>
              <a:rPr lang="es-ES" sz="2800" b="1" dirty="0"/>
              <a:t>FARMACOCINETICA-ABSORCIÓN</a:t>
            </a:r>
            <a:endParaRPr lang="es-CL" sz="28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A2CFA2-C440-4FD3-A202-2DC56C905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406" y="1727127"/>
            <a:ext cx="4674322" cy="3403745"/>
          </a:xfrm>
        </p:spPr>
        <p:txBody>
          <a:bodyPr>
            <a:normAutofit fontScale="62500" lnSpcReduction="20000"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s-CL" sz="4100" dirty="0"/>
              <a:t>Corresponde al paso del fármaco desde el sitio de administración a la circulación.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s-CL" altLang="es-CL" sz="41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es-CL" altLang="es-CL" sz="4100" dirty="0"/>
              <a:t>Se absorbe el fármaco disuelto, utilizando diferentes mecanismos. El más común es la difusión pasiva</a:t>
            </a:r>
            <a:r>
              <a:rPr lang="es-CL" altLang="es-CL" sz="4800" dirty="0"/>
              <a:t>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0D1954E-806A-4193-B790-7124D0903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103" y="1988424"/>
            <a:ext cx="5763491" cy="314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77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EC57FD6-3839-48F3-BF01-2CB694FE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6" y="383245"/>
            <a:ext cx="6170614" cy="895504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r>
              <a:rPr lang="es-ES" sz="4000" b="1" dirty="0"/>
              <a:t> </a:t>
            </a:r>
            <a:r>
              <a:rPr lang="es-ES" sz="2800" b="1" dirty="0"/>
              <a:t>FARMACOCINETICA-DISTRIBUCIÓN</a:t>
            </a:r>
            <a:endParaRPr lang="es-CL" sz="28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A0D054-E464-478D-8A76-DE1EA3ED5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6" y="2087092"/>
            <a:ext cx="5930291" cy="3217170"/>
          </a:xfrm>
        </p:spPr>
        <p:txBody>
          <a:bodyPr>
            <a:normAutofit/>
          </a:bodyPr>
          <a:lstStyle/>
          <a:p>
            <a:pPr algn="just"/>
            <a:r>
              <a:rPr lang="es-CL" sz="3600" dirty="0"/>
              <a:t>Comprende el proceso de distribución o paso del fármaco desde la sangre hacia los diferentes sitios del organismo</a:t>
            </a:r>
          </a:p>
          <a:p>
            <a:pPr algn="just"/>
            <a:endParaRPr lang="es-CL" sz="56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1365940-82D5-4202-93E1-0E6435599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8099" y="1838000"/>
            <a:ext cx="3824115" cy="370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76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EC57FD6-3839-48F3-BF01-2CB694FE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6" y="383245"/>
            <a:ext cx="6170614" cy="895504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r>
              <a:rPr lang="es-ES" sz="4000" b="1" dirty="0"/>
              <a:t> </a:t>
            </a:r>
            <a:r>
              <a:rPr lang="es-ES" sz="2800" b="1" dirty="0"/>
              <a:t>FARMACOCINETICA-DISTRIBUCIÓN</a:t>
            </a:r>
            <a:endParaRPr lang="es-CL" sz="2800" b="1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9868234C-D950-43BA-BCCB-46CA53234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5" y="2049556"/>
            <a:ext cx="5930291" cy="2610367"/>
          </a:xfrm>
        </p:spPr>
        <p:txBody>
          <a:bodyPr>
            <a:noAutofit/>
          </a:bodyPr>
          <a:lstStyle/>
          <a:p>
            <a:r>
              <a:rPr lang="es-CL" dirty="0"/>
              <a:t>Fármaco es transportado en la sangre:</a:t>
            </a:r>
          </a:p>
          <a:p>
            <a:pPr lvl="1"/>
            <a:r>
              <a:rPr lang="es-CL" sz="2800" dirty="0"/>
              <a:t>Libre</a:t>
            </a:r>
          </a:p>
          <a:p>
            <a:pPr lvl="1"/>
            <a:r>
              <a:rPr lang="es-CL" sz="2800" dirty="0"/>
              <a:t>Unido a proteínas plasmáticas</a:t>
            </a:r>
          </a:p>
          <a:p>
            <a:endParaRPr lang="es-CL" dirty="0"/>
          </a:p>
          <a:p>
            <a:r>
              <a:rPr lang="es-CL" dirty="0"/>
              <a:t>Principales proteínas plasmáticas:</a:t>
            </a:r>
          </a:p>
          <a:p>
            <a:pPr lvl="1"/>
            <a:r>
              <a:rPr lang="es-CL" sz="2800" dirty="0"/>
              <a:t>Albúmina</a:t>
            </a:r>
          </a:p>
          <a:p>
            <a:pPr lvl="1"/>
            <a:r>
              <a:rPr lang="es-CL" sz="2800" dirty="0">
                <a:latin typeface="Symbol" panose="05050102010706020507" pitchFamily="18" charset="2"/>
              </a:rPr>
              <a:t>a</a:t>
            </a:r>
            <a:r>
              <a:rPr lang="es-CL" sz="2800" baseline="-25000" dirty="0"/>
              <a:t>1</a:t>
            </a:r>
            <a:r>
              <a:rPr lang="es-CL" sz="2800" dirty="0"/>
              <a:t>-glicoproteína ácida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93EA6DF-3DBE-4D01-9198-AA9FB0DD6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1504433"/>
            <a:ext cx="4560855" cy="480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924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EC57FD6-3839-48F3-BF01-2CB694FE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6" y="383245"/>
            <a:ext cx="6170614" cy="895504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r>
              <a:rPr lang="es-ES" sz="4000" b="1" dirty="0"/>
              <a:t> </a:t>
            </a:r>
            <a:r>
              <a:rPr lang="es-ES" sz="2800" b="1" dirty="0"/>
              <a:t>FARMACOCINETICA-DISTRIBUCIÓN</a:t>
            </a:r>
            <a:endParaRPr lang="es-CL" sz="2800" b="1" dirty="0"/>
          </a:p>
        </p:txBody>
      </p:sp>
      <p:graphicFrame>
        <p:nvGraphicFramePr>
          <p:cNvPr id="9" name="Marcador de contenido 3">
            <a:extLst>
              <a:ext uri="{FF2B5EF4-FFF2-40B4-BE49-F238E27FC236}">
                <a16:creationId xmlns:a16="http://schemas.microsoft.com/office/drawing/2014/main" id="{29A6FE82-CC08-4442-9CEA-4E23270309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9245277"/>
              </p:ext>
            </p:extLst>
          </p:nvPr>
        </p:nvGraphicFramePr>
        <p:xfrm>
          <a:off x="3111562" y="830997"/>
          <a:ext cx="7368868" cy="6757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7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EC57FD6-3839-48F3-BF01-2CB694FE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6" y="383245"/>
            <a:ext cx="6170614" cy="895504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r>
              <a:rPr lang="es-ES" sz="4000" b="1" dirty="0"/>
              <a:t> </a:t>
            </a:r>
            <a:r>
              <a:rPr lang="es-ES" sz="2800" b="1" dirty="0"/>
              <a:t>FARMACOCINETICA-METABOLISMO</a:t>
            </a:r>
            <a:endParaRPr lang="es-CL" sz="28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35186E-91D7-47F5-B367-A6599978E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5" y="1904668"/>
            <a:ext cx="9871757" cy="4104245"/>
          </a:xfrm>
        </p:spPr>
        <p:txBody>
          <a:bodyPr>
            <a:normAutofit/>
          </a:bodyPr>
          <a:lstStyle/>
          <a:p>
            <a:pPr algn="just"/>
            <a:r>
              <a:rPr lang="es-CL" dirty="0"/>
              <a:t>Proceso que involucra la modificación química del fármaco en el organismo, con la finalidad de facilitar su excreción</a:t>
            </a:r>
          </a:p>
          <a:p>
            <a:pPr algn="just"/>
            <a:r>
              <a:rPr lang="es-CL" dirty="0"/>
              <a:t>El principal sitio de metabolización es el </a:t>
            </a:r>
            <a:r>
              <a:rPr lang="es-CL" b="1" u="sng" dirty="0"/>
              <a:t>hígado</a:t>
            </a:r>
            <a:r>
              <a:rPr lang="es-CL" dirty="0"/>
              <a:t>, sin embargo esto puede ocurrir en otros sitios como:</a:t>
            </a:r>
          </a:p>
          <a:p>
            <a:pPr lvl="1" algn="just"/>
            <a:r>
              <a:rPr lang="es-CL" dirty="0"/>
              <a:t>Pulmones</a:t>
            </a:r>
          </a:p>
          <a:p>
            <a:pPr lvl="1" algn="just"/>
            <a:r>
              <a:rPr lang="es-CL" dirty="0"/>
              <a:t>Plasma</a:t>
            </a:r>
          </a:p>
          <a:p>
            <a:pPr lvl="1" algn="just"/>
            <a:r>
              <a:rPr lang="es-CL" dirty="0"/>
              <a:t>Riñón</a:t>
            </a:r>
          </a:p>
          <a:p>
            <a:pPr lvl="1" algn="just"/>
            <a:r>
              <a:rPr lang="es-CL" dirty="0"/>
              <a:t>Etc.</a:t>
            </a:r>
          </a:p>
          <a:p>
            <a:pPr algn="just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52667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EC57FD6-3839-48F3-BF01-2CB694FE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6" y="383245"/>
            <a:ext cx="6170614" cy="895504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r>
              <a:rPr lang="es-ES" sz="4000" b="1" dirty="0"/>
              <a:t> </a:t>
            </a:r>
            <a:r>
              <a:rPr lang="es-ES" sz="2800" b="1" dirty="0"/>
              <a:t>FARMACOCINETICA-METABOLISMO</a:t>
            </a:r>
            <a:endParaRPr lang="es-CL" sz="28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0CE680-BEC4-4D14-B79F-30E5C33E5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205" y="2121747"/>
            <a:ext cx="10143590" cy="4057828"/>
          </a:xfrm>
        </p:spPr>
        <p:txBody>
          <a:bodyPr>
            <a:normAutofit/>
          </a:bodyPr>
          <a:lstStyle/>
          <a:p>
            <a:pPr algn="just"/>
            <a:r>
              <a:rPr lang="es-CL" dirty="0"/>
              <a:t>Inactivación de fármacos</a:t>
            </a:r>
          </a:p>
          <a:p>
            <a:pPr algn="just"/>
            <a:endParaRPr lang="es-CL" dirty="0"/>
          </a:p>
          <a:p>
            <a:pPr algn="just"/>
            <a:r>
              <a:rPr lang="es-CL" dirty="0"/>
              <a:t>Formación de metabolitos activos a partir de un fármaco activo</a:t>
            </a:r>
          </a:p>
          <a:p>
            <a:pPr algn="just"/>
            <a:endParaRPr lang="es-CL" dirty="0"/>
          </a:p>
          <a:p>
            <a:pPr algn="just"/>
            <a:r>
              <a:rPr lang="es-CL" dirty="0"/>
              <a:t>Activación de fármacos inactivos</a:t>
            </a:r>
          </a:p>
          <a:p>
            <a:pPr algn="just"/>
            <a:endParaRPr lang="es-CL" dirty="0"/>
          </a:p>
          <a:p>
            <a:pPr algn="just"/>
            <a:r>
              <a:rPr lang="es-CL" dirty="0"/>
              <a:t>Formación de metabolitos tóxicos</a:t>
            </a:r>
          </a:p>
          <a:p>
            <a:pPr algn="just"/>
            <a:endParaRPr lang="es-CL" dirty="0"/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ABB02B45-8E8E-4187-8928-753972592A2B}"/>
              </a:ext>
            </a:extLst>
          </p:cNvPr>
          <p:cNvSpPr/>
          <p:nvPr/>
        </p:nvSpPr>
        <p:spPr>
          <a:xfrm>
            <a:off x="5583382" y="1512147"/>
            <a:ext cx="2563091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OBJETIVOS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838158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EC57FD6-3839-48F3-BF01-2CB694FE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6" y="383245"/>
            <a:ext cx="6170614" cy="895504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r>
              <a:rPr lang="es-ES" sz="4000" b="1" dirty="0"/>
              <a:t> </a:t>
            </a:r>
            <a:r>
              <a:rPr lang="es-ES" sz="2800" b="1" dirty="0"/>
              <a:t>FARMACOCINETICA-METABOLISMO</a:t>
            </a:r>
            <a:endParaRPr lang="es-CL" sz="2800" b="1" dirty="0"/>
          </a:p>
        </p:txBody>
      </p:sp>
      <p:pic>
        <p:nvPicPr>
          <p:cNvPr id="3" name="Picture 4" descr="Resultado de imagen para metabolismo farmacosfase II">
            <a:extLst>
              <a:ext uri="{FF2B5EF4-FFF2-40B4-BE49-F238E27FC236}">
                <a16:creationId xmlns:a16="http://schemas.microsoft.com/office/drawing/2014/main" id="{BC0EC99E-9B60-4C33-93D7-B01BD2902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095" y="1369471"/>
            <a:ext cx="7193737" cy="539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3439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EC57FD6-3839-48F3-BF01-2CB694FE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6" y="383245"/>
            <a:ext cx="6170614" cy="895504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r>
              <a:rPr lang="es-ES" sz="4000" b="1" dirty="0"/>
              <a:t> </a:t>
            </a:r>
            <a:r>
              <a:rPr lang="es-ES" sz="2800" b="1" dirty="0"/>
              <a:t>FARMACOCINETICA-METABOLISMO</a:t>
            </a:r>
            <a:endParaRPr lang="es-CL" sz="2800" b="1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AB9E2693-8580-42ED-AFD3-5AF7338E0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6" y="2038805"/>
            <a:ext cx="6359071" cy="1967138"/>
          </a:xfrm>
        </p:spPr>
        <p:txBody>
          <a:bodyPr>
            <a:normAutofit lnSpcReduction="10000"/>
          </a:bodyPr>
          <a:lstStyle/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CL" altLang="es-CL" dirty="0"/>
              <a:t>Las 2 principales enfermedades hepáticas que afectan la farmacocinética de los fármacos son:</a:t>
            </a:r>
          </a:p>
          <a:p>
            <a:pPr lvl="1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CL" altLang="es-CL" dirty="0"/>
              <a:t>Hepatitis</a:t>
            </a:r>
          </a:p>
          <a:p>
            <a:pPr lvl="1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s-CL" altLang="es-CL" dirty="0"/>
              <a:t>Cirrosis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D30BE0E-2184-45F8-B774-731893C60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857" y="3022374"/>
            <a:ext cx="435539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965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EC57FD6-3839-48F3-BF01-2CB694FE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6" y="383245"/>
            <a:ext cx="6170614" cy="895504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r>
              <a:rPr lang="es-ES" sz="4000" b="1" dirty="0"/>
              <a:t> </a:t>
            </a:r>
            <a:r>
              <a:rPr lang="es-ES" sz="2800" b="1" dirty="0"/>
              <a:t>FARMACOCINETICA-EXCRECIÓN</a:t>
            </a:r>
            <a:endParaRPr lang="es-CL" sz="28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D30A0F-B235-48C2-97AB-B3D31BE36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675" y="1904669"/>
            <a:ext cx="8816235" cy="4057828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s-CL" sz="5600" dirty="0"/>
              <a:t>Comprende la eliminación del fármaco y/o sus metabolitos a través de diferentes vías o fluidos, como por ejemplo:</a:t>
            </a:r>
          </a:p>
          <a:p>
            <a:pPr lvl="1" algn="just"/>
            <a:r>
              <a:rPr lang="es-CL" sz="4800" dirty="0"/>
              <a:t>Orina</a:t>
            </a:r>
          </a:p>
          <a:p>
            <a:pPr lvl="1" algn="just"/>
            <a:r>
              <a:rPr lang="es-CL" sz="4800" dirty="0"/>
              <a:t>Heces</a:t>
            </a:r>
          </a:p>
          <a:p>
            <a:pPr lvl="1" algn="just"/>
            <a:r>
              <a:rPr lang="es-CL" sz="4800" dirty="0"/>
              <a:t>Sudor</a:t>
            </a:r>
          </a:p>
          <a:p>
            <a:pPr lvl="1" algn="just"/>
            <a:r>
              <a:rPr lang="es-CL" sz="4800" dirty="0"/>
              <a:t>Saliva</a:t>
            </a:r>
          </a:p>
          <a:p>
            <a:pPr lvl="1" algn="just"/>
            <a:r>
              <a:rPr lang="es-CL" sz="4800" dirty="0"/>
              <a:t>Leche</a:t>
            </a:r>
          </a:p>
          <a:p>
            <a:pPr lvl="1" algn="just"/>
            <a:r>
              <a:rPr lang="es-CL" sz="4800" dirty="0"/>
              <a:t>Aire espirado</a:t>
            </a:r>
          </a:p>
          <a:p>
            <a:pPr lvl="1" algn="just"/>
            <a:endParaRPr lang="es-CL" sz="4800" dirty="0"/>
          </a:p>
          <a:p>
            <a:pPr algn="just"/>
            <a:endParaRPr lang="es-CL" sz="5600" dirty="0"/>
          </a:p>
        </p:txBody>
      </p:sp>
    </p:spTree>
    <p:extLst>
      <p:ext uri="{BB962C8B-B14F-4D97-AF65-F5344CB8AC3E}">
        <p14:creationId xmlns:p14="http://schemas.microsoft.com/office/powerpoint/2010/main" val="2696374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AF6CB648-9554-488A-B457-99CAAD1DA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3ADCBE7-9330-1CDA-00EB-CDD12DB72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EC30744-6FEE-4B85-AA21-8C77B7850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6" y="383245"/>
            <a:ext cx="4263345" cy="89550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1000">
                <a:schemeClr val="accent1">
                  <a:lumMod val="45000"/>
                  <a:lumOff val="55000"/>
                </a:schemeClr>
              </a:gs>
              <a:gs pos="56000">
                <a:schemeClr val="accent1">
                  <a:lumMod val="45000"/>
                  <a:lumOff val="55000"/>
                </a:schemeClr>
              </a:gs>
              <a:gs pos="8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es-ES" sz="4000" b="1" dirty="0"/>
              <a:t> </a:t>
            </a:r>
            <a:r>
              <a:rPr lang="es-ES" sz="2800" b="1" dirty="0"/>
              <a:t>VIAS DE ADMINISTRACIÓN</a:t>
            </a:r>
            <a:endParaRPr lang="es-CL" sz="2800" b="1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DB4836D8-D9BD-4915-A77B-A56B2612B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6" y="2112362"/>
            <a:ext cx="9965787" cy="1613600"/>
          </a:xfrm>
        </p:spPr>
        <p:txBody>
          <a:bodyPr>
            <a:normAutofit lnSpcReduction="10000"/>
          </a:bodyPr>
          <a:lstStyle/>
          <a:p>
            <a:pPr algn="just"/>
            <a:r>
              <a:rPr lang="es-CL" sz="2800" dirty="0"/>
              <a:t>Para que los fármacos se pongan en contacto con los tejidos y órganos sobre los cuales actúan, deben atravesar la piel y mucosas o bien ha de producirse una evasión de estos obstáculos, para esto, deben ser administrados por la vía adecuada.</a:t>
            </a:r>
          </a:p>
          <a:p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2B7DEA4-7BFB-4CC1-AF42-882D79D6E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435" y="3725962"/>
            <a:ext cx="3001253" cy="281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568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EC57FD6-3839-48F3-BF01-2CB694FE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6" y="383245"/>
            <a:ext cx="6170614" cy="895504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r>
              <a:rPr lang="es-ES" sz="4000" b="1" dirty="0"/>
              <a:t> </a:t>
            </a:r>
            <a:r>
              <a:rPr lang="es-ES" sz="2800" b="1" dirty="0"/>
              <a:t>FARMACOCINETICA-EXCRECIÓN</a:t>
            </a:r>
            <a:endParaRPr lang="es-CL" sz="28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E91E8B-FB9F-42E6-BCB7-6BCB023AC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6" y="1902542"/>
            <a:ext cx="10958924" cy="2875935"/>
          </a:xfrm>
        </p:spPr>
        <p:txBody>
          <a:bodyPr>
            <a:noAutofit/>
          </a:bodyPr>
          <a:lstStyle/>
          <a:p>
            <a:pPr algn="just">
              <a:lnSpc>
                <a:spcPct val="90000"/>
              </a:lnSpc>
              <a:buClr>
                <a:srgbClr val="003399"/>
              </a:buClr>
              <a:buSzPct val="75000"/>
              <a:buFont typeface="Wingdings" panose="05000000000000000000" pitchFamily="2" charset="2"/>
              <a:buChar char="§"/>
            </a:pPr>
            <a:r>
              <a:rPr lang="es-CL" altLang="es-CL" sz="2400" b="1" dirty="0">
                <a:latin typeface="+mj-lt"/>
              </a:rPr>
              <a:t>Edad</a:t>
            </a:r>
          </a:p>
          <a:p>
            <a:pPr lvl="1" algn="just">
              <a:lnSpc>
                <a:spcPct val="90000"/>
              </a:lnSpc>
              <a:buClr>
                <a:srgbClr val="003399"/>
              </a:buClr>
              <a:buSzPct val="75000"/>
              <a:buFont typeface="Wingdings" panose="05000000000000000000" pitchFamily="2" charset="2"/>
              <a:buChar char="§"/>
            </a:pPr>
            <a:r>
              <a:rPr lang="es-CL" altLang="es-CL" dirty="0">
                <a:latin typeface="+mj-lt"/>
              </a:rPr>
              <a:t>Prematuros y recién nacidos: disminución de la filtración glomerular y de la secreción tubular.</a:t>
            </a:r>
          </a:p>
          <a:p>
            <a:pPr lvl="1" algn="just">
              <a:lnSpc>
                <a:spcPct val="90000"/>
              </a:lnSpc>
              <a:buClr>
                <a:srgbClr val="003399"/>
              </a:buClr>
              <a:buSzPct val="75000"/>
              <a:buFont typeface="Wingdings" panose="05000000000000000000" pitchFamily="2" charset="2"/>
              <a:buChar char="§"/>
            </a:pPr>
            <a:r>
              <a:rPr lang="es-CL" altLang="es-CL" dirty="0">
                <a:latin typeface="+mj-lt"/>
              </a:rPr>
              <a:t>Ancianos: disminución del flujo sanguíneo renal y de la tasa de filtración glomerular</a:t>
            </a:r>
          </a:p>
          <a:p>
            <a:pPr lvl="1" algn="just">
              <a:lnSpc>
                <a:spcPct val="90000"/>
              </a:lnSpc>
              <a:buClr>
                <a:srgbClr val="003399"/>
              </a:buClr>
              <a:buSzPct val="75000"/>
              <a:buFont typeface="Wingdings" panose="05000000000000000000" pitchFamily="2" charset="2"/>
              <a:buChar char="§"/>
            </a:pPr>
            <a:endParaRPr lang="es-CL" altLang="es-CL" dirty="0">
              <a:latin typeface="+mj-lt"/>
            </a:endParaRPr>
          </a:p>
          <a:p>
            <a:pPr algn="just">
              <a:lnSpc>
                <a:spcPct val="90000"/>
              </a:lnSpc>
              <a:buClr>
                <a:srgbClr val="003399"/>
              </a:buClr>
              <a:buSzPct val="75000"/>
              <a:buFont typeface="Wingdings" panose="05000000000000000000" pitchFamily="2" charset="2"/>
              <a:buChar char="§"/>
            </a:pPr>
            <a:r>
              <a:rPr lang="es-CL" altLang="es-CL" sz="2400" b="1" dirty="0">
                <a:latin typeface="+mj-lt"/>
              </a:rPr>
              <a:t>Embarazo</a:t>
            </a:r>
          </a:p>
          <a:p>
            <a:pPr lvl="1" algn="just">
              <a:lnSpc>
                <a:spcPct val="90000"/>
              </a:lnSpc>
              <a:buClr>
                <a:srgbClr val="003399"/>
              </a:buClr>
              <a:buSzPct val="75000"/>
              <a:buFont typeface="Wingdings" panose="05000000000000000000" pitchFamily="2" charset="2"/>
              <a:buChar char="§"/>
            </a:pPr>
            <a:r>
              <a:rPr lang="es-CL" altLang="es-CL" dirty="0">
                <a:latin typeface="+mj-lt"/>
              </a:rPr>
              <a:t>Aumento de la filtración glomerular</a:t>
            </a:r>
          </a:p>
          <a:p>
            <a:pPr lvl="1" algn="just">
              <a:lnSpc>
                <a:spcPct val="90000"/>
              </a:lnSpc>
              <a:buClr>
                <a:srgbClr val="003399"/>
              </a:buClr>
              <a:buSzPct val="75000"/>
              <a:buFont typeface="Wingdings" panose="05000000000000000000" pitchFamily="2" charset="2"/>
              <a:buChar char="§"/>
            </a:pPr>
            <a:endParaRPr lang="es-CL" altLang="es-CL" dirty="0">
              <a:latin typeface="+mj-lt"/>
            </a:endParaRPr>
          </a:p>
          <a:p>
            <a:pPr algn="just">
              <a:lnSpc>
                <a:spcPct val="90000"/>
              </a:lnSpc>
              <a:buClr>
                <a:srgbClr val="003399"/>
              </a:buClr>
              <a:buSzPct val="75000"/>
              <a:buFont typeface="Wingdings" panose="05000000000000000000" pitchFamily="2" charset="2"/>
              <a:buChar char="§"/>
            </a:pPr>
            <a:r>
              <a:rPr lang="es-CL" altLang="es-CL" sz="2400" b="1" dirty="0">
                <a:latin typeface="+mj-lt"/>
              </a:rPr>
              <a:t>Enfermedad renal o hepática</a:t>
            </a:r>
          </a:p>
          <a:p>
            <a:pPr lvl="1" algn="just">
              <a:lnSpc>
                <a:spcPct val="90000"/>
              </a:lnSpc>
              <a:buClr>
                <a:srgbClr val="003399"/>
              </a:buClr>
              <a:buSzPct val="75000"/>
              <a:buFont typeface="Wingdings" panose="05000000000000000000" pitchFamily="2" charset="2"/>
              <a:buChar char="§"/>
            </a:pPr>
            <a:r>
              <a:rPr lang="es-CL" altLang="es-CL" dirty="0">
                <a:latin typeface="+mj-lt"/>
              </a:rPr>
              <a:t>Disminución de la función renal</a:t>
            </a:r>
          </a:p>
          <a:p>
            <a:pPr lvl="1" algn="just">
              <a:lnSpc>
                <a:spcPct val="90000"/>
              </a:lnSpc>
              <a:buClr>
                <a:srgbClr val="003399"/>
              </a:buClr>
              <a:buSzPct val="75000"/>
              <a:buFont typeface="Wingdings" panose="05000000000000000000" pitchFamily="2" charset="2"/>
              <a:buChar char="§"/>
            </a:pPr>
            <a:r>
              <a:rPr lang="es-CL" altLang="es-CL" dirty="0">
                <a:latin typeface="+mj-lt"/>
              </a:rPr>
              <a:t>Disminución de albúmina</a:t>
            </a:r>
          </a:p>
          <a:p>
            <a:pPr>
              <a:buFont typeface="Wingdings" panose="05000000000000000000" pitchFamily="2" charset="2"/>
              <a:buChar char="§"/>
            </a:pPr>
            <a:endParaRPr lang="es-CL" sz="4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8246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AF6CB648-9554-488A-B457-99CAAD1DA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3ADCBE7-9330-1CDA-00EB-CDD12DB72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EC30744-6FEE-4B85-AA21-8C77B7850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6" y="383244"/>
            <a:ext cx="5898639" cy="798441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1000">
                <a:schemeClr val="accent1">
                  <a:lumMod val="45000"/>
                  <a:lumOff val="55000"/>
                </a:schemeClr>
              </a:gs>
              <a:gs pos="56000">
                <a:schemeClr val="accent1">
                  <a:lumMod val="45000"/>
                  <a:lumOff val="55000"/>
                </a:schemeClr>
              </a:gs>
              <a:gs pos="8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r>
              <a:rPr lang="es-ES" sz="4000" b="1" dirty="0"/>
              <a:t> </a:t>
            </a:r>
            <a:br>
              <a:rPr lang="es-ES" sz="4000" b="1" dirty="0"/>
            </a:br>
            <a:r>
              <a:rPr lang="es-ES" sz="2800" b="1" dirty="0"/>
              <a:t>VIAS DE ADMINISTRACIÓN - CLASIFICACIÓN</a:t>
            </a:r>
            <a:br>
              <a:rPr lang="es-ES" sz="2800" b="1" dirty="0"/>
            </a:br>
            <a:r>
              <a:rPr lang="es-ES" sz="2800" b="1" dirty="0"/>
              <a:t>                    </a:t>
            </a:r>
            <a:endParaRPr lang="es-CL" sz="28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295D1D8-9C15-44A1-87B9-1A586EA01E34}"/>
              </a:ext>
            </a:extLst>
          </p:cNvPr>
          <p:cNvSpPr txBox="1"/>
          <p:nvPr/>
        </p:nvSpPr>
        <p:spPr>
          <a:xfrm>
            <a:off x="379828" y="4179995"/>
            <a:ext cx="4924588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CL" sz="2400" dirty="0">
                <a:latin typeface="Calibri" panose="020F0502020204030204" pitchFamily="34" charset="0"/>
                <a:cs typeface="Calibri" panose="020F0502020204030204" pitchFamily="34" charset="0"/>
              </a:rPr>
              <a:t>Utilización de la circulación sistémica para que el fármaco llegue a su sitios de acción y pueda producir su efecto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F507FDC-928F-41E7-9F06-10774DC2CEC9}"/>
              </a:ext>
            </a:extLst>
          </p:cNvPr>
          <p:cNvSpPr txBox="1"/>
          <p:nvPr/>
        </p:nvSpPr>
        <p:spPr>
          <a:xfrm>
            <a:off x="5969839" y="4179996"/>
            <a:ext cx="5556738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CL" sz="2400" dirty="0">
                <a:latin typeface="Calibri" panose="020F0502020204030204" pitchFamily="34" charset="0"/>
                <a:cs typeface="Calibri" panose="020F0502020204030204" pitchFamily="34" charset="0"/>
              </a:rPr>
              <a:t>Es la administración de medicamento para que actúe en la zona cercana a su aplicación</a:t>
            </a:r>
          </a:p>
        </p:txBody>
      </p:sp>
      <p:sp>
        <p:nvSpPr>
          <p:cNvPr id="3" name="Flecha: hacia abajo 2">
            <a:extLst>
              <a:ext uri="{FF2B5EF4-FFF2-40B4-BE49-F238E27FC236}">
                <a16:creationId xmlns:a16="http://schemas.microsoft.com/office/drawing/2014/main" id="{10384902-507D-46E9-A81D-0EA955913816}"/>
              </a:ext>
            </a:extLst>
          </p:cNvPr>
          <p:cNvSpPr/>
          <p:nvPr/>
        </p:nvSpPr>
        <p:spPr>
          <a:xfrm>
            <a:off x="2419643" y="3587262"/>
            <a:ext cx="872197" cy="4220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B8DE3B79-2495-4B59-BBAE-07AD13903EC8}"/>
              </a:ext>
            </a:extLst>
          </p:cNvPr>
          <p:cNvSpPr/>
          <p:nvPr/>
        </p:nvSpPr>
        <p:spPr>
          <a:xfrm>
            <a:off x="8311663" y="3660513"/>
            <a:ext cx="872197" cy="4220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C9A83DC-AD45-4C2E-AEBC-DF133FE9D95F}"/>
              </a:ext>
            </a:extLst>
          </p:cNvPr>
          <p:cNvGrpSpPr/>
          <p:nvPr/>
        </p:nvGrpSpPr>
        <p:grpSpPr>
          <a:xfrm>
            <a:off x="1376944" y="1891671"/>
            <a:ext cx="2930356" cy="1443986"/>
            <a:chOff x="432254" y="215710"/>
            <a:chExt cx="2047372" cy="936000"/>
          </a:xfrm>
          <a:solidFill>
            <a:schemeClr val="accent4">
              <a:lumMod val="75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3" name="Rectángulo redondeado 4">
              <a:extLst>
                <a:ext uri="{FF2B5EF4-FFF2-40B4-BE49-F238E27FC236}">
                  <a16:creationId xmlns:a16="http://schemas.microsoft.com/office/drawing/2014/main" id="{6F45BC94-AC6B-4FD3-8DA4-84BF88A9A853}"/>
                </a:ext>
              </a:extLst>
            </p:cNvPr>
            <p:cNvSpPr/>
            <p:nvPr/>
          </p:nvSpPr>
          <p:spPr>
            <a:xfrm>
              <a:off x="432254" y="215710"/>
              <a:ext cx="2047372" cy="93600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63AE8852-5042-4DDE-828F-1E1875BA4D6B}"/>
                </a:ext>
              </a:extLst>
            </p:cNvPr>
            <p:cNvSpPr/>
            <p:nvPr/>
          </p:nvSpPr>
          <p:spPr>
            <a:xfrm>
              <a:off x="547355" y="243125"/>
              <a:ext cx="1817170" cy="88117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68580" rIns="102870" bIns="68580" numCol="1" spcCol="1270" anchor="ctr" anchorCtr="0">
              <a:noAutofit/>
            </a:bodyPr>
            <a:lstStyle/>
            <a:p>
              <a:pPr algn="ctr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2800" kern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Sistémicas</a:t>
              </a: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E6AC2A60-49F6-4F5E-BF26-BC3FA6C12593}"/>
              </a:ext>
            </a:extLst>
          </p:cNvPr>
          <p:cNvGrpSpPr/>
          <p:nvPr/>
        </p:nvGrpSpPr>
        <p:grpSpPr>
          <a:xfrm>
            <a:off x="7282583" y="1984429"/>
            <a:ext cx="2930356" cy="1443986"/>
            <a:chOff x="432254" y="215710"/>
            <a:chExt cx="2047372" cy="936000"/>
          </a:xfrm>
          <a:solidFill>
            <a:schemeClr val="accent4">
              <a:lumMod val="75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6" name="Rectángulo redondeado 4">
              <a:extLst>
                <a:ext uri="{FF2B5EF4-FFF2-40B4-BE49-F238E27FC236}">
                  <a16:creationId xmlns:a16="http://schemas.microsoft.com/office/drawing/2014/main" id="{396A510A-554A-4ECA-A1A7-5A48F9C010A9}"/>
                </a:ext>
              </a:extLst>
            </p:cNvPr>
            <p:cNvSpPr/>
            <p:nvPr/>
          </p:nvSpPr>
          <p:spPr>
            <a:xfrm>
              <a:off x="432254" y="215710"/>
              <a:ext cx="2047372" cy="936000"/>
            </a:xfrm>
            <a:prstGeom prst="roundRect">
              <a:avLst>
                <a:gd name="adj" fmla="val 10000"/>
              </a:avLst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C68445DF-9473-4E64-9C27-281682ABECCF}"/>
                </a:ext>
              </a:extLst>
            </p:cNvPr>
            <p:cNvSpPr/>
            <p:nvPr/>
          </p:nvSpPr>
          <p:spPr>
            <a:xfrm>
              <a:off x="547355" y="243125"/>
              <a:ext cx="1817170" cy="88117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68580" rIns="102870" bIns="68580" numCol="1" spcCol="1270" anchor="ctr" anchorCtr="0">
              <a:noAutofit/>
            </a:bodyPr>
            <a:lstStyle/>
            <a:p>
              <a:pPr algn="ctr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2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</a:t>
              </a:r>
            </a:p>
            <a:p>
              <a:pPr algn="ctr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2800" kern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Sistémicas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6909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AF6CB648-9554-488A-B457-99CAAD1DA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3ADCBE7-9330-1CDA-00EB-CDD12DB72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EC30744-6FEE-4B85-AA21-8C77B7850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6" y="383244"/>
            <a:ext cx="5898639" cy="798441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1000">
                <a:schemeClr val="accent1">
                  <a:lumMod val="45000"/>
                  <a:lumOff val="55000"/>
                </a:schemeClr>
              </a:gs>
              <a:gs pos="56000">
                <a:schemeClr val="accent1">
                  <a:lumMod val="45000"/>
                  <a:lumOff val="55000"/>
                </a:schemeClr>
              </a:gs>
              <a:gs pos="8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r>
              <a:rPr lang="es-ES" sz="4000" b="1" dirty="0"/>
              <a:t> </a:t>
            </a:r>
            <a:br>
              <a:rPr lang="es-ES" sz="4000" b="1" dirty="0"/>
            </a:br>
            <a:r>
              <a:rPr lang="es-ES" sz="2800" b="1" dirty="0"/>
              <a:t>VIAS DE ADMINISTRACIÓN - CLASIFICACIÓN</a:t>
            </a:r>
            <a:br>
              <a:rPr lang="es-ES" sz="2800" b="1" dirty="0"/>
            </a:br>
            <a:r>
              <a:rPr lang="es-ES" sz="2800" b="1" dirty="0"/>
              <a:t>                    </a:t>
            </a:r>
            <a:endParaRPr lang="es-CL" sz="28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295D1D8-9C15-44A1-87B9-1A586EA01E34}"/>
              </a:ext>
            </a:extLst>
          </p:cNvPr>
          <p:cNvSpPr txBox="1"/>
          <p:nvPr/>
        </p:nvSpPr>
        <p:spPr>
          <a:xfrm>
            <a:off x="393447" y="4095488"/>
            <a:ext cx="4924588" cy="267765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s-CL" sz="2400" dirty="0">
                <a:latin typeface="Calibri" panose="020F0502020204030204" pitchFamily="34" charset="0"/>
                <a:cs typeface="Calibri" panose="020F0502020204030204" pitchFamily="34" charset="0"/>
              </a:rPr>
              <a:t>ias que emplen una aguja hipodérmica para  conducir el medicamento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CL" sz="2400" dirty="0">
                <a:latin typeface="Calibri" panose="020F0502020204030204" pitchFamily="34" charset="0"/>
                <a:cs typeface="Calibri" panose="020F0502020204030204" pitchFamily="34" charset="0"/>
              </a:rPr>
              <a:t>INTRAVENOSA O ENDOVENOSA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L" sz="2400" dirty="0">
                <a:latin typeface="Calibri" panose="020F0502020204030204" pitchFamily="34" charset="0"/>
                <a:cs typeface="Calibri" panose="020F0502020204030204" pitchFamily="34" charset="0"/>
              </a:rPr>
              <a:t>INTRAMUSCULAR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L" sz="2400" dirty="0">
                <a:latin typeface="Calibri" panose="020F0502020204030204" pitchFamily="34" charset="0"/>
                <a:cs typeface="Calibri" panose="020F0502020204030204" pitchFamily="34" charset="0"/>
              </a:rPr>
              <a:t>SUBCUTÁNEA Y OTRAS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C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F507FDC-928F-41E7-9F06-10774DC2CEC9}"/>
              </a:ext>
            </a:extLst>
          </p:cNvPr>
          <p:cNvSpPr txBox="1"/>
          <p:nvPr/>
        </p:nvSpPr>
        <p:spPr>
          <a:xfrm>
            <a:off x="5969839" y="4179996"/>
            <a:ext cx="5556738" cy="19389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L" sz="2400" dirty="0">
                <a:latin typeface="Calibri" panose="020F0502020204030204" pitchFamily="34" charset="0"/>
                <a:cs typeface="Calibri" panose="020F0502020204030204" pitchFamily="34" charset="0"/>
              </a:rPr>
              <a:t>ENTERAL Y SUS VIAS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L" sz="2400" dirty="0">
                <a:latin typeface="Calibri" panose="020F0502020204030204" pitchFamily="34" charset="0"/>
                <a:cs typeface="Calibri" panose="020F0502020204030204" pitchFamily="34" charset="0"/>
              </a:rPr>
              <a:t>TÓPICA: piel y cavidades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L" sz="2400" dirty="0">
                <a:latin typeface="Calibri" panose="020F0502020204030204" pitchFamily="34" charset="0"/>
                <a:cs typeface="Calibri" panose="020F0502020204030204" pitchFamily="34" charset="0"/>
              </a:rPr>
              <a:t> OFTÁLMICA: globo ocular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L" sz="2400" dirty="0">
                <a:latin typeface="Calibri" panose="020F0502020204030204" pitchFamily="34" charset="0"/>
                <a:cs typeface="Calibri" panose="020F0502020204030204" pitchFamily="34" charset="0"/>
              </a:rPr>
              <a:t>INHALATORIA: gases y aerosoles</a:t>
            </a:r>
          </a:p>
          <a:p>
            <a:pPr algn="just"/>
            <a:endParaRPr lang="es-C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lecha: hacia abajo 2">
            <a:extLst>
              <a:ext uri="{FF2B5EF4-FFF2-40B4-BE49-F238E27FC236}">
                <a16:creationId xmlns:a16="http://schemas.microsoft.com/office/drawing/2014/main" id="{10384902-507D-46E9-A81D-0EA955913816}"/>
              </a:ext>
            </a:extLst>
          </p:cNvPr>
          <p:cNvSpPr/>
          <p:nvPr/>
        </p:nvSpPr>
        <p:spPr>
          <a:xfrm>
            <a:off x="2419643" y="3587262"/>
            <a:ext cx="872197" cy="4220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B8DE3B79-2495-4B59-BBAE-07AD13903EC8}"/>
              </a:ext>
            </a:extLst>
          </p:cNvPr>
          <p:cNvSpPr/>
          <p:nvPr/>
        </p:nvSpPr>
        <p:spPr>
          <a:xfrm>
            <a:off x="8311663" y="3660513"/>
            <a:ext cx="872197" cy="4220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C9A83DC-AD45-4C2E-AEBC-DF133FE9D95F}"/>
              </a:ext>
            </a:extLst>
          </p:cNvPr>
          <p:cNvGrpSpPr/>
          <p:nvPr/>
        </p:nvGrpSpPr>
        <p:grpSpPr>
          <a:xfrm>
            <a:off x="1376944" y="1891671"/>
            <a:ext cx="2930356" cy="1443986"/>
            <a:chOff x="432254" y="215710"/>
            <a:chExt cx="2047372" cy="936000"/>
          </a:xfrm>
          <a:solidFill>
            <a:schemeClr val="accent4">
              <a:lumMod val="75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3" name="Rectángulo redondeado 4">
              <a:extLst>
                <a:ext uri="{FF2B5EF4-FFF2-40B4-BE49-F238E27FC236}">
                  <a16:creationId xmlns:a16="http://schemas.microsoft.com/office/drawing/2014/main" id="{6F45BC94-AC6B-4FD3-8DA4-84BF88A9A853}"/>
                </a:ext>
              </a:extLst>
            </p:cNvPr>
            <p:cNvSpPr/>
            <p:nvPr/>
          </p:nvSpPr>
          <p:spPr>
            <a:xfrm>
              <a:off x="432254" y="215710"/>
              <a:ext cx="2047372" cy="93600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63AE8852-5042-4DDE-828F-1E1875BA4D6B}"/>
                </a:ext>
              </a:extLst>
            </p:cNvPr>
            <p:cNvSpPr/>
            <p:nvPr/>
          </p:nvSpPr>
          <p:spPr>
            <a:xfrm>
              <a:off x="547355" y="243125"/>
              <a:ext cx="1817170" cy="88117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68580" rIns="102870" bIns="68580" numCol="1" spcCol="1270" anchor="ctr" anchorCtr="0">
              <a:noAutofit/>
            </a:bodyPr>
            <a:lstStyle/>
            <a:p>
              <a:pPr algn="ctr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es-CL" sz="2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ARENTERALES</a:t>
              </a:r>
              <a:endParaRPr lang="es-CL" sz="2800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E6AC2A60-49F6-4F5E-BF26-BC3FA6C12593}"/>
              </a:ext>
            </a:extLst>
          </p:cNvPr>
          <p:cNvGrpSpPr/>
          <p:nvPr/>
        </p:nvGrpSpPr>
        <p:grpSpPr>
          <a:xfrm>
            <a:off x="7282583" y="1984429"/>
            <a:ext cx="2930356" cy="1443986"/>
            <a:chOff x="432254" y="215710"/>
            <a:chExt cx="2047372" cy="936000"/>
          </a:xfrm>
          <a:solidFill>
            <a:schemeClr val="accent4">
              <a:lumMod val="75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6" name="Rectángulo redondeado 4">
              <a:extLst>
                <a:ext uri="{FF2B5EF4-FFF2-40B4-BE49-F238E27FC236}">
                  <a16:creationId xmlns:a16="http://schemas.microsoft.com/office/drawing/2014/main" id="{396A510A-554A-4ECA-A1A7-5A48F9C010A9}"/>
                </a:ext>
              </a:extLst>
            </p:cNvPr>
            <p:cNvSpPr/>
            <p:nvPr/>
          </p:nvSpPr>
          <p:spPr>
            <a:xfrm>
              <a:off x="432254" y="215710"/>
              <a:ext cx="2047372" cy="936000"/>
            </a:xfrm>
            <a:prstGeom prst="roundRect">
              <a:avLst>
                <a:gd name="adj" fmla="val 10000"/>
              </a:avLst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C68445DF-9473-4E64-9C27-281682ABECCF}"/>
                </a:ext>
              </a:extLst>
            </p:cNvPr>
            <p:cNvSpPr/>
            <p:nvPr/>
          </p:nvSpPr>
          <p:spPr>
            <a:xfrm>
              <a:off x="547355" y="243125"/>
              <a:ext cx="1817170" cy="88117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68580" rIns="102870" bIns="68580" numCol="1" spcCol="1270" anchor="ctr" anchorCtr="0">
              <a:noAutofit/>
            </a:bodyPr>
            <a:lstStyle/>
            <a:p>
              <a:pPr algn="ctr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800" kern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 PARENTERALES</a:t>
              </a:r>
              <a:endParaRPr lang="es-CL" sz="2800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9648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AF6CB648-9554-488A-B457-99CAAD1DA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3ADCBE7-9330-1CDA-00EB-CDD12DB72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EC30744-6FEE-4B85-AA21-8C77B7850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6" y="383245"/>
            <a:ext cx="4263345" cy="89550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1000">
                <a:schemeClr val="accent1">
                  <a:lumMod val="45000"/>
                  <a:lumOff val="55000"/>
                </a:schemeClr>
              </a:gs>
              <a:gs pos="56000">
                <a:schemeClr val="accent1">
                  <a:lumMod val="45000"/>
                  <a:lumOff val="55000"/>
                </a:schemeClr>
              </a:gs>
              <a:gs pos="8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es-ES" sz="4000" b="1" dirty="0"/>
              <a:t> </a:t>
            </a:r>
            <a:r>
              <a:rPr lang="es-ES" sz="2800" b="1" dirty="0"/>
              <a:t>VIAS DE ADMINISTRACIÓN</a:t>
            </a:r>
            <a:endParaRPr lang="es-CL" sz="2800" b="1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852E17C1-C94B-43C7-81B3-3F437AF626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551889"/>
              </p:ext>
            </p:extLst>
          </p:nvPr>
        </p:nvGraphicFramePr>
        <p:xfrm>
          <a:off x="1044087" y="1578927"/>
          <a:ext cx="9837274" cy="48353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59960">
                  <a:extLst>
                    <a:ext uri="{9D8B030D-6E8A-4147-A177-3AD203B41FA5}">
                      <a16:colId xmlns:a16="http://schemas.microsoft.com/office/drawing/2014/main" val="157646773"/>
                    </a:ext>
                  </a:extLst>
                </a:gridCol>
                <a:gridCol w="5405930">
                  <a:extLst>
                    <a:ext uri="{9D8B030D-6E8A-4147-A177-3AD203B41FA5}">
                      <a16:colId xmlns:a16="http://schemas.microsoft.com/office/drawing/2014/main" val="1268896387"/>
                    </a:ext>
                  </a:extLst>
                </a:gridCol>
                <a:gridCol w="2571384">
                  <a:extLst>
                    <a:ext uri="{9D8B030D-6E8A-4147-A177-3AD203B41FA5}">
                      <a16:colId xmlns:a16="http://schemas.microsoft.com/office/drawing/2014/main" val="619839722"/>
                    </a:ext>
                  </a:extLst>
                </a:gridCol>
              </a:tblGrid>
              <a:tr h="3122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100" dirty="0">
                          <a:solidFill>
                            <a:schemeClr val="tx1"/>
                          </a:solidFill>
                          <a:effectLst/>
                        </a:rPr>
                        <a:t>GRUPO DE FORMAS</a:t>
                      </a:r>
                      <a:endParaRPr lang="es-CL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44" marR="632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100">
                          <a:solidFill>
                            <a:schemeClr val="tx1"/>
                          </a:solidFill>
                          <a:effectLst/>
                        </a:rPr>
                        <a:t>CARACTERÍSTICAS</a:t>
                      </a:r>
                      <a:endParaRPr lang="es-CL" sz="16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44" marR="632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100">
                          <a:solidFill>
                            <a:schemeClr val="tx1"/>
                          </a:solidFill>
                          <a:effectLst/>
                        </a:rPr>
                        <a:t>VIAS DE ADMINSITRACIÓN</a:t>
                      </a:r>
                      <a:endParaRPr lang="es-CL" sz="16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44" marR="63244" marT="0" marB="0"/>
                </a:tc>
                <a:extLst>
                  <a:ext uri="{0D108BD9-81ED-4DB2-BD59-A6C34878D82A}">
                    <a16:rowId xmlns:a16="http://schemas.microsoft.com/office/drawing/2014/main" val="2730005581"/>
                  </a:ext>
                </a:extLst>
              </a:tr>
              <a:tr h="13852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100" dirty="0">
                          <a:solidFill>
                            <a:schemeClr val="tx1"/>
                          </a:solidFill>
                          <a:effectLst/>
                        </a:rPr>
                        <a:t>Solidas</a:t>
                      </a:r>
                      <a:endParaRPr lang="es-CL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44" marR="632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100" dirty="0">
                          <a:solidFill>
                            <a:schemeClr val="tx1"/>
                          </a:solidFill>
                          <a:effectLst/>
                        </a:rPr>
                        <a:t>Comprimidos:  de liberación Normal, Recubiertos ( grageas), Cápsulas duras y blandas.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100" dirty="0">
                          <a:solidFill>
                            <a:schemeClr val="tx1"/>
                          </a:solidFill>
                          <a:effectLst/>
                        </a:rPr>
                        <a:t>Otros: polvos y granulados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100" dirty="0">
                          <a:solidFill>
                            <a:schemeClr val="tx1"/>
                          </a:solidFill>
                          <a:effectLst/>
                        </a:rPr>
                        <a:t>Otros para vía Rectal: Supositorios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100" dirty="0">
                          <a:solidFill>
                            <a:schemeClr val="tx1"/>
                          </a:solidFill>
                          <a:effectLst/>
                        </a:rPr>
                        <a:t>Otros para vía vaginal: óvulos y tabletas vaginales.</a:t>
                      </a:r>
                      <a:endParaRPr lang="es-CL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44" marR="632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100">
                          <a:solidFill>
                            <a:schemeClr val="tx1"/>
                          </a:solidFill>
                          <a:effectLst/>
                        </a:rPr>
                        <a:t>Via oral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CL" sz="16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44" marR="63244" marT="0" marB="0"/>
                </a:tc>
                <a:extLst>
                  <a:ext uri="{0D108BD9-81ED-4DB2-BD59-A6C34878D82A}">
                    <a16:rowId xmlns:a16="http://schemas.microsoft.com/office/drawing/2014/main" val="730336211"/>
                  </a:ext>
                </a:extLst>
              </a:tr>
              <a:tr h="3158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100">
                          <a:solidFill>
                            <a:schemeClr val="tx1"/>
                          </a:solidFill>
                          <a:effectLst/>
                        </a:rPr>
                        <a:t>Semisólidas</a:t>
                      </a:r>
                      <a:endParaRPr lang="es-CL" sz="16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44" marR="632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100" dirty="0">
                          <a:solidFill>
                            <a:schemeClr val="tx1"/>
                          </a:solidFill>
                          <a:effectLst/>
                        </a:rPr>
                        <a:t>Cremas, ungüentos, jaleas, pomadas.</a:t>
                      </a:r>
                      <a:endParaRPr lang="es-CL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44" marR="632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100">
                          <a:solidFill>
                            <a:schemeClr val="tx1"/>
                          </a:solidFill>
                          <a:effectLst/>
                        </a:rPr>
                        <a:t>Vía Tópica o local, piel y cavidades.</a:t>
                      </a:r>
                      <a:endParaRPr lang="es-CL" sz="16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44" marR="63244" marT="0" marB="0"/>
                </a:tc>
                <a:extLst>
                  <a:ext uri="{0D108BD9-81ED-4DB2-BD59-A6C34878D82A}">
                    <a16:rowId xmlns:a16="http://schemas.microsoft.com/office/drawing/2014/main" val="496847920"/>
                  </a:ext>
                </a:extLst>
              </a:tr>
              <a:tr h="4724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100">
                          <a:solidFill>
                            <a:schemeClr val="tx1"/>
                          </a:solidFill>
                          <a:effectLst/>
                        </a:rPr>
                        <a:t>Líquidas orales</a:t>
                      </a:r>
                      <a:endParaRPr lang="es-CL" sz="16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44" marR="632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100" dirty="0">
                          <a:solidFill>
                            <a:schemeClr val="tx1"/>
                          </a:solidFill>
                          <a:effectLst/>
                        </a:rPr>
                        <a:t>Jarabes, suspensiones orales, emulsiones, gotas orales (no confundir con Instilaciones  óticas, nasales o colirios oftálmicos)</a:t>
                      </a:r>
                      <a:endParaRPr lang="es-CL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44" marR="632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100">
                          <a:solidFill>
                            <a:schemeClr val="tx1"/>
                          </a:solidFill>
                          <a:effectLst/>
                        </a:rPr>
                        <a:t>Vía oral</a:t>
                      </a:r>
                      <a:endParaRPr lang="es-CL" sz="16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44" marR="63244" marT="0" marB="0"/>
                </a:tc>
                <a:extLst>
                  <a:ext uri="{0D108BD9-81ED-4DB2-BD59-A6C34878D82A}">
                    <a16:rowId xmlns:a16="http://schemas.microsoft.com/office/drawing/2014/main" val="2757287334"/>
                  </a:ext>
                </a:extLst>
              </a:tr>
              <a:tr h="1254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100">
                          <a:solidFill>
                            <a:schemeClr val="tx1"/>
                          </a:solidFill>
                          <a:effectLst/>
                        </a:rPr>
                        <a:t>Líquidas estériles</a:t>
                      </a:r>
                      <a:endParaRPr lang="es-CL" sz="16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44" marR="632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100" dirty="0">
                          <a:solidFill>
                            <a:schemeClr val="tx1"/>
                          </a:solidFill>
                          <a:effectLst/>
                        </a:rPr>
                        <a:t>Frascos ampolla (ejemplo frasco de morfina), ampollas (ejemplo de furosemida), viales ( liofilizados como de penicilina), cartuchos y jeringas prellenadas, frascos de soluciones expansoras.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100" dirty="0">
                          <a:solidFill>
                            <a:schemeClr val="tx1"/>
                          </a:solidFill>
                          <a:effectLst/>
                        </a:rPr>
                        <a:t>Colirios: se administran para patologías del globo, ocular.</a:t>
                      </a:r>
                      <a:endParaRPr lang="es-CL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44" marR="632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100" dirty="0">
                          <a:solidFill>
                            <a:schemeClr val="tx1"/>
                          </a:solidFill>
                          <a:effectLst/>
                        </a:rPr>
                        <a:t>Vía Parenteral: Intravenosa, Intramuscular, Subcutánea.</a:t>
                      </a:r>
                      <a:endParaRPr lang="es-CL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44" marR="63244" marT="0" marB="0"/>
                </a:tc>
                <a:extLst>
                  <a:ext uri="{0D108BD9-81ED-4DB2-BD59-A6C34878D82A}">
                    <a16:rowId xmlns:a16="http://schemas.microsoft.com/office/drawing/2014/main" val="678308400"/>
                  </a:ext>
                </a:extLst>
              </a:tr>
              <a:tr h="4724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100">
                          <a:solidFill>
                            <a:schemeClr val="tx1"/>
                          </a:solidFill>
                          <a:effectLst/>
                        </a:rPr>
                        <a:t>Gaseosas</a:t>
                      </a:r>
                      <a:endParaRPr lang="es-CL" sz="16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44" marR="632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100">
                          <a:solidFill>
                            <a:schemeClr val="tx1"/>
                          </a:solidFill>
                          <a:effectLst/>
                        </a:rPr>
                        <a:t>Nebulizaciones, oxigenoterapia, Puff o cartuchos presurizados, vapores, gas por mascarilla</a:t>
                      </a:r>
                      <a:endParaRPr lang="es-CL" sz="16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44" marR="632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kern="100" dirty="0">
                          <a:solidFill>
                            <a:schemeClr val="tx1"/>
                          </a:solidFill>
                          <a:effectLst/>
                        </a:rPr>
                        <a:t>Vía  inhalatoria</a:t>
                      </a:r>
                      <a:endParaRPr lang="es-CL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44" marR="63244" marT="0" marB="0"/>
                </a:tc>
                <a:extLst>
                  <a:ext uri="{0D108BD9-81ED-4DB2-BD59-A6C34878D82A}">
                    <a16:rowId xmlns:a16="http://schemas.microsoft.com/office/drawing/2014/main" val="8289867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5735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AF6CB648-9554-488A-B457-99CAAD1DA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3ADCBE7-9330-1CDA-00EB-CDD12DB72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EC30744-6FEE-4B85-AA21-8C77B7850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6" y="383245"/>
            <a:ext cx="4263345" cy="89550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1000">
                <a:schemeClr val="accent1">
                  <a:lumMod val="45000"/>
                  <a:lumOff val="55000"/>
                </a:schemeClr>
              </a:gs>
              <a:gs pos="56000">
                <a:schemeClr val="accent1">
                  <a:lumMod val="45000"/>
                  <a:lumOff val="55000"/>
                </a:schemeClr>
              </a:gs>
              <a:gs pos="8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es-ES" sz="4000" b="1" dirty="0"/>
              <a:t> </a:t>
            </a:r>
            <a:r>
              <a:rPr lang="es-ES" sz="2800" b="1" dirty="0"/>
              <a:t>VIA ENTERICA-ORAL</a:t>
            </a:r>
            <a:endParaRPr lang="es-CL" sz="2800" b="1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E3C19B5-9882-4F08-85F7-B411D1B21F1F}"/>
              </a:ext>
            </a:extLst>
          </p:cNvPr>
          <p:cNvSpPr txBox="1">
            <a:spLocks/>
          </p:cNvSpPr>
          <p:nvPr/>
        </p:nvSpPr>
        <p:spPr>
          <a:xfrm>
            <a:off x="1671059" y="218469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/>
              <a:t>VENTAJAS                          DESVENTAJAS</a:t>
            </a:r>
          </a:p>
        </p:txBody>
      </p:sp>
      <p:sp>
        <p:nvSpPr>
          <p:cNvPr id="7" name="Marcador de contenido 4">
            <a:extLst>
              <a:ext uri="{FF2B5EF4-FFF2-40B4-BE49-F238E27FC236}">
                <a16:creationId xmlns:a16="http://schemas.microsoft.com/office/drawing/2014/main" id="{5046430E-E0C5-4CD8-B868-76FBFA7DCA1F}"/>
              </a:ext>
            </a:extLst>
          </p:cNvPr>
          <p:cNvSpPr txBox="1">
            <a:spLocks/>
          </p:cNvSpPr>
          <p:nvPr/>
        </p:nvSpPr>
        <p:spPr>
          <a:xfrm>
            <a:off x="704874" y="3037070"/>
            <a:ext cx="4811506" cy="3154708"/>
          </a:xfrm>
          <a:prstGeom prst="rect">
            <a:avLst/>
          </a:prstGeom>
          <a:ln w="12700">
            <a:miter lim="400000"/>
          </a:ln>
        </p:spPr>
        <p:txBody>
          <a:bodyPr wrap="square" lIns="68579" tIns="68579" rIns="68579" bIns="6857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s-CL" sz="2800" dirty="0">
                <a:solidFill>
                  <a:schemeClr val="tx1"/>
                </a:solidFill>
              </a:rPr>
              <a:t>Administración sencilla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s-CL" sz="2800" dirty="0">
                <a:solidFill>
                  <a:schemeClr val="tx1"/>
                </a:solidFill>
              </a:rPr>
              <a:t>Cómodo para el paciente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s-CL" sz="2800" dirty="0">
                <a:solidFill>
                  <a:schemeClr val="tx1"/>
                </a:solidFill>
              </a:rPr>
              <a:t>Indolora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s-CL" sz="2800" dirty="0">
                <a:solidFill>
                  <a:schemeClr val="tx1"/>
                </a:solidFill>
              </a:rPr>
              <a:t>Uso frecuente de fármacos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s-CL" sz="2800" dirty="0">
                <a:solidFill>
                  <a:schemeClr val="tx1"/>
                </a:solidFill>
              </a:rPr>
              <a:t>Variedad de fármacos para esta vía</a:t>
            </a:r>
          </a:p>
        </p:txBody>
      </p:sp>
      <p:sp>
        <p:nvSpPr>
          <p:cNvPr id="8" name="Marcador de contenido 6">
            <a:extLst>
              <a:ext uri="{FF2B5EF4-FFF2-40B4-BE49-F238E27FC236}">
                <a16:creationId xmlns:a16="http://schemas.microsoft.com/office/drawing/2014/main" id="{97500EB9-5EA2-40E5-90EF-46E2EFA244AC}"/>
              </a:ext>
            </a:extLst>
          </p:cNvPr>
          <p:cNvSpPr txBox="1">
            <a:spLocks/>
          </p:cNvSpPr>
          <p:nvPr/>
        </p:nvSpPr>
        <p:spPr>
          <a:xfrm>
            <a:off x="5785859" y="3327698"/>
            <a:ext cx="5952259" cy="366750"/>
          </a:xfrm>
          <a:prstGeom prst="rect">
            <a:avLst/>
          </a:prstGeom>
        </p:spPr>
        <p:txBody>
          <a:bodyPr/>
          <a:lstStyle>
            <a:lvl1pPr marL="642937" marR="0" indent="-642937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1069521" marR="0" indent="-612321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485900" marR="0" indent="-5715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20574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5146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9718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4290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8862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3434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es-CL" sz="2800" dirty="0"/>
              <a:t>Es una vía lenta</a:t>
            </a:r>
          </a:p>
          <a:p>
            <a:pPr hangingPunct="1"/>
            <a:r>
              <a:rPr lang="es-CL" sz="2800" dirty="0"/>
              <a:t>No </a:t>
            </a:r>
            <a:r>
              <a:rPr lang="es-CL" sz="2800"/>
              <a:t>se puede ejecutar </a:t>
            </a:r>
            <a:r>
              <a:rPr lang="es-CL" sz="2800" dirty="0"/>
              <a:t>si hay vómitos o el paciente no puede deglutir</a:t>
            </a:r>
          </a:p>
          <a:p>
            <a:pPr hangingPunct="1"/>
            <a:r>
              <a:rPr lang="es-CL" sz="2800" dirty="0"/>
              <a:t>Limitada en fármacos con mal sabor o en pacientes con gastritis</a:t>
            </a:r>
          </a:p>
          <a:p>
            <a:pPr hangingPunct="1"/>
            <a:endParaRPr lang="es-CL" sz="20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C18DF88-25EE-415C-977C-2230149A8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5638" y="177144"/>
            <a:ext cx="25527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86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AF6CB648-9554-488A-B457-99CAAD1DA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3ADCBE7-9330-1CDA-00EB-CDD12DB72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2A8CA3F2-A04C-4298-8FB5-9E19162DC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470" y="2330439"/>
            <a:ext cx="10435748" cy="339976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L" sz="4300" dirty="0">
                <a:latin typeface="Calibri" panose="020F0502020204030204" pitchFamily="34" charset="0"/>
                <a:cs typeface="Calibri" panose="020F0502020204030204" pitchFamily="34" charset="0"/>
              </a:rPr>
              <a:t>Utilización de la circulación venosa sublingual para la administración de fármacos, debido a su gran vascularización. </a:t>
            </a:r>
          </a:p>
          <a:p>
            <a:pPr marL="0" indent="0" algn="just">
              <a:buNone/>
            </a:pPr>
            <a:r>
              <a:rPr lang="es-CL" sz="4300" dirty="0">
                <a:latin typeface="Calibri" panose="020F0502020204030204" pitchFamily="34" charset="0"/>
                <a:cs typeface="Calibri" panose="020F0502020204030204" pitchFamily="34" charset="0"/>
              </a:rPr>
              <a:t>Los fármacos ingresan directamente a la circulación sistémica sin pasar por el hígado.</a:t>
            </a:r>
          </a:p>
          <a:p>
            <a:endParaRPr lang="es-CL" sz="5600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46692C4A-C824-45C6-9935-34E74C643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470" y="414661"/>
            <a:ext cx="3951821" cy="89550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1000">
                <a:schemeClr val="accent1">
                  <a:lumMod val="45000"/>
                  <a:lumOff val="55000"/>
                </a:schemeClr>
              </a:gs>
              <a:gs pos="56000">
                <a:schemeClr val="accent1">
                  <a:lumMod val="45000"/>
                  <a:lumOff val="55000"/>
                </a:schemeClr>
              </a:gs>
              <a:gs pos="8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r>
              <a:rPr lang="es-ES" sz="4000" b="1" dirty="0"/>
              <a:t> </a:t>
            </a:r>
            <a:r>
              <a:rPr lang="es-ES" sz="2800" b="1" dirty="0"/>
              <a:t>VIA ENTÉRICA-SUBLINGUAL</a:t>
            </a:r>
            <a:endParaRPr lang="es-CL" sz="2800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E202873-6207-4BE2-BB96-9033933C1C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6756" r="100000"/>
                    </a14:imgEffect>
                  </a14:imgLayer>
                </a14:imgProps>
              </a:ext>
            </a:extLst>
          </a:blip>
          <a:srcRect l="26423"/>
          <a:stretch/>
        </p:blipFill>
        <p:spPr>
          <a:xfrm>
            <a:off x="8151726" y="400238"/>
            <a:ext cx="2383107" cy="181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42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AF6CB648-9554-488A-B457-99CAAD1DA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3ADCBE7-9330-1CDA-00EB-CDD12DB72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EC30744-6FEE-4B85-AA21-8C77B7850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6" y="383245"/>
            <a:ext cx="4263345" cy="89550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1000">
                <a:schemeClr val="accent1">
                  <a:lumMod val="45000"/>
                  <a:lumOff val="55000"/>
                </a:schemeClr>
              </a:gs>
              <a:gs pos="56000">
                <a:schemeClr val="accent1">
                  <a:lumMod val="45000"/>
                  <a:lumOff val="55000"/>
                </a:schemeClr>
              </a:gs>
              <a:gs pos="8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es-ES" sz="4000" b="1" dirty="0"/>
              <a:t> </a:t>
            </a:r>
            <a:r>
              <a:rPr lang="es-ES" sz="2800" b="1" dirty="0"/>
              <a:t>VIA ENTERICA-SUBLINGUAL</a:t>
            </a:r>
            <a:endParaRPr lang="es-CL" sz="2800" b="1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E3C19B5-9882-4F08-85F7-B411D1B21F1F}"/>
              </a:ext>
            </a:extLst>
          </p:cNvPr>
          <p:cNvSpPr txBox="1">
            <a:spLocks/>
          </p:cNvSpPr>
          <p:nvPr/>
        </p:nvSpPr>
        <p:spPr>
          <a:xfrm>
            <a:off x="1740331" y="176375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/>
              <a:t>VENTAJAS                          DESVENTAJAS</a:t>
            </a:r>
          </a:p>
        </p:txBody>
      </p:sp>
      <p:sp>
        <p:nvSpPr>
          <p:cNvPr id="7" name="Marcador de contenido 4">
            <a:extLst>
              <a:ext uri="{FF2B5EF4-FFF2-40B4-BE49-F238E27FC236}">
                <a16:creationId xmlns:a16="http://schemas.microsoft.com/office/drawing/2014/main" id="{5046430E-E0C5-4CD8-B868-76FBFA7DCA1F}"/>
              </a:ext>
            </a:extLst>
          </p:cNvPr>
          <p:cNvSpPr txBox="1">
            <a:spLocks/>
          </p:cNvSpPr>
          <p:nvPr/>
        </p:nvSpPr>
        <p:spPr>
          <a:xfrm>
            <a:off x="839786" y="2726487"/>
            <a:ext cx="4582683" cy="3585595"/>
          </a:xfrm>
          <a:prstGeom prst="rect">
            <a:avLst/>
          </a:prstGeom>
          <a:ln w="12700">
            <a:miter lim="400000"/>
          </a:ln>
        </p:spPr>
        <p:txBody>
          <a:bodyPr wrap="square" lIns="68579" tIns="68579" rIns="68579" bIns="6857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s-CL" sz="2800" dirty="0">
                <a:solidFill>
                  <a:schemeClr val="tx1"/>
                </a:solidFill>
              </a:rPr>
              <a:t>Administración sencilla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s-CL" sz="2800" dirty="0">
                <a:solidFill>
                  <a:schemeClr val="tx1"/>
                </a:solidFill>
              </a:rPr>
              <a:t>Cómodo para el paciente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s-CL" sz="2800" dirty="0">
                <a:solidFill>
                  <a:schemeClr val="tx1"/>
                </a:solidFill>
              </a:rPr>
              <a:t>Indolora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s-CL" sz="2800" dirty="0">
                <a:solidFill>
                  <a:schemeClr val="tx1"/>
                </a:solidFill>
              </a:rPr>
              <a:t>Evita el primer paso hepático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s-CL" sz="2800" dirty="0">
                <a:solidFill>
                  <a:schemeClr val="tx1"/>
                </a:solidFill>
              </a:rPr>
              <a:t>Se obtiene efecto rápido e intenso</a:t>
            </a:r>
          </a:p>
        </p:txBody>
      </p:sp>
      <p:sp>
        <p:nvSpPr>
          <p:cNvPr id="8" name="Marcador de contenido 6">
            <a:extLst>
              <a:ext uri="{FF2B5EF4-FFF2-40B4-BE49-F238E27FC236}">
                <a16:creationId xmlns:a16="http://schemas.microsoft.com/office/drawing/2014/main" id="{97500EB9-5EA2-40E5-90EF-46E2EFA244AC}"/>
              </a:ext>
            </a:extLst>
          </p:cNvPr>
          <p:cNvSpPr txBox="1">
            <a:spLocks/>
          </p:cNvSpPr>
          <p:nvPr/>
        </p:nvSpPr>
        <p:spPr>
          <a:xfrm>
            <a:off x="5671705" y="2941389"/>
            <a:ext cx="5952259" cy="1867661"/>
          </a:xfrm>
          <a:prstGeom prst="rect">
            <a:avLst/>
          </a:prstGeom>
        </p:spPr>
        <p:txBody>
          <a:bodyPr/>
          <a:lstStyle>
            <a:lvl1pPr marL="642937" marR="0" indent="-642937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1069521" marR="0" indent="-612321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485900" marR="0" indent="-5715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20574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5146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9718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4290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8862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343400" marR="0" indent="-685800" algn="l" defTabSz="9144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es-CL" sz="2800" dirty="0"/>
              <a:t>Uso limitado para algunos medicamentos</a:t>
            </a:r>
          </a:p>
          <a:p>
            <a:pPr hangingPunct="1"/>
            <a:r>
              <a:rPr lang="es-CL" sz="2800" dirty="0"/>
              <a:t>Acidez o mal sabor del medicamento condiciona su uso por esta vía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4E1B888-C615-4BED-B811-5779B697B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2839" y="210182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934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1722</TotalTime>
  <Words>1161</Words>
  <Application>Microsoft Office PowerPoint</Application>
  <PresentationFormat>Panorámica</PresentationFormat>
  <Paragraphs>233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Open Sans</vt:lpstr>
      <vt:lpstr>Symbol</vt:lpstr>
      <vt:lpstr>Wingdings</vt:lpstr>
      <vt:lpstr>Tema de Office</vt:lpstr>
      <vt:lpstr>CLASE 6 MODULO III VIAS DE ADMINISTRACION Y FARMACOCINÉTICA</vt:lpstr>
      <vt:lpstr> VIAS DE ADMINISTRACIÓN</vt:lpstr>
      <vt:lpstr> VIAS DE ADMINISTRACIÓN</vt:lpstr>
      <vt:lpstr>  VIAS DE ADMINISTRACIÓN - CLASIFICACIÓN                     </vt:lpstr>
      <vt:lpstr>  VIAS DE ADMINISTRACIÓN - CLASIFICACIÓN                     </vt:lpstr>
      <vt:lpstr> VIAS DE ADMINISTRACIÓN</vt:lpstr>
      <vt:lpstr> VIA ENTERICA-ORAL</vt:lpstr>
      <vt:lpstr> VIA ENTÉRICA-SUBLINGUAL</vt:lpstr>
      <vt:lpstr> VIA ENTERICA-SUBLINGUAL</vt:lpstr>
      <vt:lpstr> VIA ENTERICA-RECTAL</vt:lpstr>
      <vt:lpstr> VIA ENTERICA-RECTAL</vt:lpstr>
      <vt:lpstr> VIA ENTERICA- INTRAVENOSA</vt:lpstr>
      <vt:lpstr> VIA ENTERICA-INTRAVENOSA</vt:lpstr>
      <vt:lpstr> VIA INTRAMUSCULAR</vt:lpstr>
      <vt:lpstr> VIA INTRAMUSCULAR</vt:lpstr>
      <vt:lpstr> VIA SUBCUTÁNEA</vt:lpstr>
      <vt:lpstr>Presentación de PowerPoint</vt:lpstr>
      <vt:lpstr> FARMACOCINETICA-PROCESOS ADME</vt:lpstr>
      <vt:lpstr> FARMACOCINETICA-PROCESOS ADME</vt:lpstr>
      <vt:lpstr> FARMACOCINETICA-ABSORCIÓN</vt:lpstr>
      <vt:lpstr> FARMACOCINETICA-ABSORCIÓN</vt:lpstr>
      <vt:lpstr> FARMACOCINETICA-DISTRIBUCIÓN</vt:lpstr>
      <vt:lpstr> FARMACOCINETICA-DISTRIBUCIÓN</vt:lpstr>
      <vt:lpstr> FARMACOCINETICA-DISTRIBUCIÓN</vt:lpstr>
      <vt:lpstr> FARMACOCINETICA-METABOLISMO</vt:lpstr>
      <vt:lpstr> FARMACOCINETICA-METABOLISMO</vt:lpstr>
      <vt:lpstr> FARMACOCINETICA-METABOLISMO</vt:lpstr>
      <vt:lpstr> FARMACOCINETICA-METABOLISMO</vt:lpstr>
      <vt:lpstr> FARMACOCINETICA-EXCRECIÓN</vt:lpstr>
      <vt:lpstr> FARMACOCINETICA-EXCRECIÓN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CLASE 1 PRESENTACIÓN</dc:title>
  <dc:creator>JORGE JESUS VELOZ PEREZ</dc:creator>
  <cp:lastModifiedBy>JORGE JESUS VELOZ PEREZ</cp:lastModifiedBy>
  <cp:revision>137</cp:revision>
  <dcterms:created xsi:type="dcterms:W3CDTF">2024-05-08T16:25:42Z</dcterms:created>
  <dcterms:modified xsi:type="dcterms:W3CDTF">2024-06-18T14:22:36Z</dcterms:modified>
</cp:coreProperties>
</file>