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0" r:id="rId3"/>
    <p:sldId id="261" r:id="rId4"/>
    <p:sldId id="262" r:id="rId5"/>
    <p:sldId id="263" r:id="rId6"/>
    <p:sldId id="264" r:id="rId7"/>
    <p:sldId id="272" r:id="rId8"/>
    <p:sldId id="267" r:id="rId9"/>
    <p:sldId id="265" r:id="rId10"/>
    <p:sldId id="271" r:id="rId11"/>
    <p:sldId id="268" r:id="rId12"/>
    <p:sldId id="269" r:id="rId13"/>
    <p:sldId id="273" r:id="rId14"/>
    <p:sldId id="266" r:id="rId15"/>
    <p:sldId id="274" r:id="rId16"/>
    <p:sldId id="275" r:id="rId17"/>
    <p:sldId id="270" r:id="rId18"/>
    <p:sldId id="276" r:id="rId19"/>
    <p:sldId id="277" r:id="rId20"/>
    <p:sldId id="281" r:id="rId21"/>
    <p:sldId id="282" r:id="rId22"/>
    <p:sldId id="284" r:id="rId23"/>
    <p:sldId id="279" r:id="rId24"/>
    <p:sldId id="280" r:id="rId25"/>
    <p:sldId id="283" r:id="rId26"/>
    <p:sldId id="278" r:id="rId27"/>
    <p:sldId id="285"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740E9-3384-4BEE-B715-2B77FDA40ADA}"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CL"/>
        </a:p>
      </dgm:t>
    </dgm:pt>
    <dgm:pt modelId="{E3A995C7-8113-4762-80B4-CF10854B6330}">
      <dgm:prSet phldrT="[Texto]"/>
      <dgm:spPr/>
      <dgm:t>
        <a:bodyPr/>
        <a:lstStyle/>
        <a:p>
          <a:r>
            <a:rPr lang="es-MX">
              <a:solidFill>
                <a:sysClr val="windowText" lastClr="000000"/>
              </a:solidFill>
            </a:rPr>
            <a:t>Inhibidores de la actividad simpática</a:t>
          </a:r>
          <a:endParaRPr lang="es-CL" dirty="0">
            <a:solidFill>
              <a:sysClr val="windowText" lastClr="000000"/>
            </a:solidFill>
          </a:endParaRPr>
        </a:p>
      </dgm:t>
    </dgm:pt>
    <dgm:pt modelId="{039FF81E-EE88-4CBE-9254-C625023E60AD}" type="parTrans" cxnId="{0645F9BC-C9F4-4350-BDF6-FC4A1F5184D8}">
      <dgm:prSet/>
      <dgm:spPr/>
      <dgm:t>
        <a:bodyPr/>
        <a:lstStyle/>
        <a:p>
          <a:endParaRPr lang="es-CL">
            <a:solidFill>
              <a:sysClr val="windowText" lastClr="000000"/>
            </a:solidFill>
          </a:endParaRPr>
        </a:p>
      </dgm:t>
    </dgm:pt>
    <dgm:pt modelId="{0FCD93CD-7C3B-4E02-A790-72C05B01F871}" type="sibTrans" cxnId="{0645F9BC-C9F4-4350-BDF6-FC4A1F5184D8}">
      <dgm:prSet/>
      <dgm:spPr/>
      <dgm:t>
        <a:bodyPr/>
        <a:lstStyle/>
        <a:p>
          <a:endParaRPr lang="es-CL">
            <a:solidFill>
              <a:sysClr val="windowText" lastClr="000000"/>
            </a:solidFill>
          </a:endParaRPr>
        </a:p>
      </dgm:t>
    </dgm:pt>
    <dgm:pt modelId="{C380F81D-28D3-4BD8-BFF8-6BEF2A7D5442}">
      <dgm:prSet phldrT="[Texto]"/>
      <dgm:spPr/>
      <dgm:t>
        <a:bodyPr/>
        <a:lstStyle/>
        <a:p>
          <a:r>
            <a:rPr lang="es-MX">
              <a:solidFill>
                <a:sysClr val="windowText" lastClr="000000"/>
              </a:solidFill>
            </a:rPr>
            <a:t>Inhibidores de la ECA</a:t>
          </a:r>
          <a:endParaRPr lang="es-CL" dirty="0">
            <a:solidFill>
              <a:sysClr val="windowText" lastClr="000000"/>
            </a:solidFill>
          </a:endParaRPr>
        </a:p>
      </dgm:t>
    </dgm:pt>
    <dgm:pt modelId="{487C39F8-7BF9-42B5-8170-632709DF0A31}" type="parTrans" cxnId="{A335AD47-0BF1-4F1C-BFF9-6328E7CE429D}">
      <dgm:prSet/>
      <dgm:spPr/>
      <dgm:t>
        <a:bodyPr/>
        <a:lstStyle/>
        <a:p>
          <a:endParaRPr lang="es-CL">
            <a:solidFill>
              <a:sysClr val="windowText" lastClr="000000"/>
            </a:solidFill>
          </a:endParaRPr>
        </a:p>
      </dgm:t>
    </dgm:pt>
    <dgm:pt modelId="{C16033E9-6D10-44EF-B05F-120300FBD53A}" type="sibTrans" cxnId="{A335AD47-0BF1-4F1C-BFF9-6328E7CE429D}">
      <dgm:prSet/>
      <dgm:spPr/>
      <dgm:t>
        <a:bodyPr/>
        <a:lstStyle/>
        <a:p>
          <a:endParaRPr lang="es-CL">
            <a:solidFill>
              <a:sysClr val="windowText" lastClr="000000"/>
            </a:solidFill>
          </a:endParaRPr>
        </a:p>
      </dgm:t>
    </dgm:pt>
    <dgm:pt modelId="{D70D902B-2102-4D11-8E62-8CCE8FECCAD5}">
      <dgm:prSet phldrT="[Texto]"/>
      <dgm:spPr/>
      <dgm:t>
        <a:bodyPr/>
        <a:lstStyle/>
        <a:p>
          <a:r>
            <a:rPr lang="es-MX">
              <a:solidFill>
                <a:sysClr val="windowText" lastClr="000000"/>
              </a:solidFill>
            </a:rPr>
            <a:t>Antagonistas del receptor de angiotensina II</a:t>
          </a:r>
          <a:endParaRPr lang="es-CL" dirty="0">
            <a:solidFill>
              <a:sysClr val="windowText" lastClr="000000"/>
            </a:solidFill>
          </a:endParaRPr>
        </a:p>
      </dgm:t>
    </dgm:pt>
    <dgm:pt modelId="{033BAC43-4CFC-4763-B07F-9D6B7A6F524E}" type="parTrans" cxnId="{5938B3AC-C381-4394-9805-9C39144A9CF6}">
      <dgm:prSet/>
      <dgm:spPr/>
      <dgm:t>
        <a:bodyPr/>
        <a:lstStyle/>
        <a:p>
          <a:endParaRPr lang="es-CL">
            <a:solidFill>
              <a:sysClr val="windowText" lastClr="000000"/>
            </a:solidFill>
          </a:endParaRPr>
        </a:p>
      </dgm:t>
    </dgm:pt>
    <dgm:pt modelId="{6FE3AAD1-10A9-4B0E-9CC5-2EE36AFD108C}" type="sibTrans" cxnId="{5938B3AC-C381-4394-9805-9C39144A9CF6}">
      <dgm:prSet/>
      <dgm:spPr/>
      <dgm:t>
        <a:bodyPr/>
        <a:lstStyle/>
        <a:p>
          <a:endParaRPr lang="es-CL">
            <a:solidFill>
              <a:sysClr val="windowText" lastClr="000000"/>
            </a:solidFill>
          </a:endParaRPr>
        </a:p>
      </dgm:t>
    </dgm:pt>
    <dgm:pt modelId="{2CF9BB41-B9A1-4BCC-821F-6BE07DADA5BD}">
      <dgm:prSet phldrT="[Texto]"/>
      <dgm:spPr/>
      <dgm:t>
        <a:bodyPr/>
        <a:lstStyle/>
        <a:p>
          <a:r>
            <a:rPr lang="es-MX">
              <a:solidFill>
                <a:sysClr val="windowText" lastClr="000000"/>
              </a:solidFill>
            </a:rPr>
            <a:t>Antagonistas de calcio</a:t>
          </a:r>
          <a:endParaRPr lang="es-CL" dirty="0">
            <a:solidFill>
              <a:sysClr val="windowText" lastClr="000000"/>
            </a:solidFill>
          </a:endParaRPr>
        </a:p>
      </dgm:t>
    </dgm:pt>
    <dgm:pt modelId="{17656763-E582-4FAE-9984-4E28238F1DEF}" type="parTrans" cxnId="{222303F4-C1D8-4E9E-9A3B-3283C6216196}">
      <dgm:prSet/>
      <dgm:spPr/>
      <dgm:t>
        <a:bodyPr/>
        <a:lstStyle/>
        <a:p>
          <a:endParaRPr lang="es-CL">
            <a:solidFill>
              <a:sysClr val="windowText" lastClr="000000"/>
            </a:solidFill>
          </a:endParaRPr>
        </a:p>
      </dgm:t>
    </dgm:pt>
    <dgm:pt modelId="{24847B29-DD2E-4BE4-9615-477E14824FBE}" type="sibTrans" cxnId="{222303F4-C1D8-4E9E-9A3B-3283C6216196}">
      <dgm:prSet/>
      <dgm:spPr/>
      <dgm:t>
        <a:bodyPr/>
        <a:lstStyle/>
        <a:p>
          <a:endParaRPr lang="es-CL">
            <a:solidFill>
              <a:sysClr val="windowText" lastClr="000000"/>
            </a:solidFill>
          </a:endParaRPr>
        </a:p>
      </dgm:t>
    </dgm:pt>
    <dgm:pt modelId="{35B1A795-B146-433B-9A4B-C9F68F933A8E}">
      <dgm:prSet/>
      <dgm:spPr/>
      <dgm:t>
        <a:bodyPr/>
        <a:lstStyle/>
        <a:p>
          <a:r>
            <a:rPr lang="es-MX" dirty="0">
              <a:solidFill>
                <a:sysClr val="windowText" lastClr="000000"/>
              </a:solidFill>
            </a:rPr>
            <a:t>Vasodilatadores directos</a:t>
          </a:r>
          <a:endParaRPr lang="es-CL" dirty="0">
            <a:solidFill>
              <a:sysClr val="windowText" lastClr="000000"/>
            </a:solidFill>
          </a:endParaRPr>
        </a:p>
      </dgm:t>
    </dgm:pt>
    <dgm:pt modelId="{AD4D846B-DD80-4CE8-B200-28BE7942074B}" type="parTrans" cxnId="{A01E2BF2-56F3-4990-8ECC-2FA6766F2A5A}">
      <dgm:prSet/>
      <dgm:spPr/>
      <dgm:t>
        <a:bodyPr/>
        <a:lstStyle/>
        <a:p>
          <a:endParaRPr lang="es-CL">
            <a:solidFill>
              <a:sysClr val="windowText" lastClr="000000"/>
            </a:solidFill>
          </a:endParaRPr>
        </a:p>
      </dgm:t>
    </dgm:pt>
    <dgm:pt modelId="{F8BEE184-32EA-4D88-A4A9-0B3F76417686}" type="sibTrans" cxnId="{A01E2BF2-56F3-4990-8ECC-2FA6766F2A5A}">
      <dgm:prSet/>
      <dgm:spPr/>
      <dgm:t>
        <a:bodyPr/>
        <a:lstStyle/>
        <a:p>
          <a:endParaRPr lang="es-CL">
            <a:solidFill>
              <a:sysClr val="windowText" lastClr="000000"/>
            </a:solidFill>
          </a:endParaRPr>
        </a:p>
      </dgm:t>
    </dgm:pt>
    <dgm:pt modelId="{6F0E6713-7E89-403F-9D6C-2E259B9C03B4}">
      <dgm:prSet phldrT="[Texto]"/>
      <dgm:spPr/>
      <dgm:t>
        <a:bodyPr/>
        <a:lstStyle/>
        <a:p>
          <a:r>
            <a:rPr lang="es-MX">
              <a:solidFill>
                <a:sysClr val="windowText" lastClr="000000"/>
              </a:solidFill>
            </a:rPr>
            <a:t>Diuréticos</a:t>
          </a:r>
          <a:endParaRPr lang="es-CL" dirty="0">
            <a:solidFill>
              <a:sysClr val="windowText" lastClr="000000"/>
            </a:solidFill>
          </a:endParaRPr>
        </a:p>
      </dgm:t>
    </dgm:pt>
    <dgm:pt modelId="{2CC9CCA7-40BB-4B99-9850-2A9694702721}" type="parTrans" cxnId="{37288DBA-3157-4140-8320-05BF267D022A}">
      <dgm:prSet/>
      <dgm:spPr/>
      <dgm:t>
        <a:bodyPr/>
        <a:lstStyle/>
        <a:p>
          <a:endParaRPr lang="es-ES"/>
        </a:p>
      </dgm:t>
    </dgm:pt>
    <dgm:pt modelId="{8D92CB72-AB1F-4D21-8083-45F5D90B0B9E}" type="sibTrans" cxnId="{37288DBA-3157-4140-8320-05BF267D022A}">
      <dgm:prSet/>
      <dgm:spPr/>
      <dgm:t>
        <a:bodyPr/>
        <a:lstStyle/>
        <a:p>
          <a:endParaRPr lang="es-ES"/>
        </a:p>
      </dgm:t>
    </dgm:pt>
    <dgm:pt modelId="{898AFE65-FB69-4FBE-AF58-CC33E66572A6}" type="pres">
      <dgm:prSet presAssocID="{456740E9-3384-4BEE-B715-2B77FDA40ADA}" presName="diagram" presStyleCnt="0">
        <dgm:presLayoutVars>
          <dgm:dir/>
          <dgm:resizeHandles val="exact"/>
        </dgm:presLayoutVars>
      </dgm:prSet>
      <dgm:spPr/>
    </dgm:pt>
    <dgm:pt modelId="{9914213B-8C44-4894-93BF-FD83A31999F5}" type="pres">
      <dgm:prSet presAssocID="{E3A995C7-8113-4762-80B4-CF10854B6330}" presName="node" presStyleLbl="node1" presStyleIdx="0" presStyleCnt="6">
        <dgm:presLayoutVars>
          <dgm:bulletEnabled val="1"/>
        </dgm:presLayoutVars>
      </dgm:prSet>
      <dgm:spPr/>
    </dgm:pt>
    <dgm:pt modelId="{19C01DF0-6F7F-48A0-B303-50EF107824E5}" type="pres">
      <dgm:prSet presAssocID="{0FCD93CD-7C3B-4E02-A790-72C05B01F871}" presName="sibTrans" presStyleCnt="0"/>
      <dgm:spPr/>
    </dgm:pt>
    <dgm:pt modelId="{9A7EEEB2-D73A-4281-A673-9588880A090D}" type="pres">
      <dgm:prSet presAssocID="{C380F81D-28D3-4BD8-BFF8-6BEF2A7D5442}" presName="node" presStyleLbl="node1" presStyleIdx="1" presStyleCnt="6">
        <dgm:presLayoutVars>
          <dgm:bulletEnabled val="1"/>
        </dgm:presLayoutVars>
      </dgm:prSet>
      <dgm:spPr/>
    </dgm:pt>
    <dgm:pt modelId="{6F0C94A9-F4B9-4612-B0E9-F32BC9C18B87}" type="pres">
      <dgm:prSet presAssocID="{C16033E9-6D10-44EF-B05F-120300FBD53A}" presName="sibTrans" presStyleCnt="0"/>
      <dgm:spPr/>
    </dgm:pt>
    <dgm:pt modelId="{5894BF29-4F71-47E7-A0DC-C9F2978470F6}" type="pres">
      <dgm:prSet presAssocID="{D70D902B-2102-4D11-8E62-8CCE8FECCAD5}" presName="node" presStyleLbl="node1" presStyleIdx="2" presStyleCnt="6">
        <dgm:presLayoutVars>
          <dgm:bulletEnabled val="1"/>
        </dgm:presLayoutVars>
      </dgm:prSet>
      <dgm:spPr/>
    </dgm:pt>
    <dgm:pt modelId="{893F3355-C40B-4D13-8E60-67315E6E117A}" type="pres">
      <dgm:prSet presAssocID="{6FE3AAD1-10A9-4B0E-9CC5-2EE36AFD108C}" presName="sibTrans" presStyleCnt="0"/>
      <dgm:spPr/>
    </dgm:pt>
    <dgm:pt modelId="{B81FB030-BDEE-41C9-A7B9-96661AE38759}" type="pres">
      <dgm:prSet presAssocID="{2CF9BB41-B9A1-4BCC-821F-6BE07DADA5BD}" presName="node" presStyleLbl="node1" presStyleIdx="3" presStyleCnt="6">
        <dgm:presLayoutVars>
          <dgm:bulletEnabled val="1"/>
        </dgm:presLayoutVars>
      </dgm:prSet>
      <dgm:spPr/>
    </dgm:pt>
    <dgm:pt modelId="{4F8A75D8-037C-41C3-9C16-D8DDE196BA0C}" type="pres">
      <dgm:prSet presAssocID="{24847B29-DD2E-4BE4-9615-477E14824FBE}" presName="sibTrans" presStyleCnt="0"/>
      <dgm:spPr/>
    </dgm:pt>
    <dgm:pt modelId="{4AEDC6FB-AD3B-4084-B9D4-43C50A7B13F9}" type="pres">
      <dgm:prSet presAssocID="{35B1A795-B146-433B-9A4B-C9F68F933A8E}" presName="node" presStyleLbl="node1" presStyleIdx="4" presStyleCnt="6">
        <dgm:presLayoutVars>
          <dgm:bulletEnabled val="1"/>
        </dgm:presLayoutVars>
      </dgm:prSet>
      <dgm:spPr/>
    </dgm:pt>
    <dgm:pt modelId="{73744012-7AF4-44B6-9656-35D37193741B}" type="pres">
      <dgm:prSet presAssocID="{F8BEE184-32EA-4D88-A4A9-0B3F76417686}" presName="sibTrans" presStyleCnt="0"/>
      <dgm:spPr/>
    </dgm:pt>
    <dgm:pt modelId="{E141177C-CA93-45FD-AF98-40873538E20F}" type="pres">
      <dgm:prSet presAssocID="{6F0E6713-7E89-403F-9D6C-2E259B9C03B4}" presName="node" presStyleLbl="node1" presStyleIdx="5" presStyleCnt="6">
        <dgm:presLayoutVars>
          <dgm:bulletEnabled val="1"/>
        </dgm:presLayoutVars>
      </dgm:prSet>
      <dgm:spPr/>
    </dgm:pt>
  </dgm:ptLst>
  <dgm:cxnLst>
    <dgm:cxn modelId="{D63B6C0F-FB20-4A13-A80E-480E88CD60BC}" type="presOf" srcId="{456740E9-3384-4BEE-B715-2B77FDA40ADA}" destId="{898AFE65-FB69-4FBE-AF58-CC33E66572A6}" srcOrd="0" destOrd="0" presId="urn:microsoft.com/office/officeart/2005/8/layout/default"/>
    <dgm:cxn modelId="{BC6C2966-421A-4333-9C7B-B31DC8345985}" type="presOf" srcId="{D70D902B-2102-4D11-8E62-8CCE8FECCAD5}" destId="{5894BF29-4F71-47E7-A0DC-C9F2978470F6}" srcOrd="0" destOrd="0" presId="urn:microsoft.com/office/officeart/2005/8/layout/default"/>
    <dgm:cxn modelId="{A335AD47-0BF1-4F1C-BFF9-6328E7CE429D}" srcId="{456740E9-3384-4BEE-B715-2B77FDA40ADA}" destId="{C380F81D-28D3-4BD8-BFF8-6BEF2A7D5442}" srcOrd="1" destOrd="0" parTransId="{487C39F8-7BF9-42B5-8170-632709DF0A31}" sibTransId="{C16033E9-6D10-44EF-B05F-120300FBD53A}"/>
    <dgm:cxn modelId="{3DC48458-D665-4577-BFD7-7A61C544EB41}" type="presOf" srcId="{35B1A795-B146-433B-9A4B-C9F68F933A8E}" destId="{4AEDC6FB-AD3B-4084-B9D4-43C50A7B13F9}" srcOrd="0" destOrd="0" presId="urn:microsoft.com/office/officeart/2005/8/layout/default"/>
    <dgm:cxn modelId="{98575980-936C-468B-873E-AEE4173765E4}" type="presOf" srcId="{2CF9BB41-B9A1-4BCC-821F-6BE07DADA5BD}" destId="{B81FB030-BDEE-41C9-A7B9-96661AE38759}" srcOrd="0" destOrd="0" presId="urn:microsoft.com/office/officeart/2005/8/layout/default"/>
    <dgm:cxn modelId="{D7E0EB84-BD4B-489B-B2C1-3D4DCF9F432C}" type="presOf" srcId="{6F0E6713-7E89-403F-9D6C-2E259B9C03B4}" destId="{E141177C-CA93-45FD-AF98-40873538E20F}" srcOrd="0" destOrd="0" presId="urn:microsoft.com/office/officeart/2005/8/layout/default"/>
    <dgm:cxn modelId="{5938B3AC-C381-4394-9805-9C39144A9CF6}" srcId="{456740E9-3384-4BEE-B715-2B77FDA40ADA}" destId="{D70D902B-2102-4D11-8E62-8CCE8FECCAD5}" srcOrd="2" destOrd="0" parTransId="{033BAC43-4CFC-4763-B07F-9D6B7A6F524E}" sibTransId="{6FE3AAD1-10A9-4B0E-9CC5-2EE36AFD108C}"/>
    <dgm:cxn modelId="{C902F7B3-390C-428B-8CEF-A91E1DFFA42E}" type="presOf" srcId="{E3A995C7-8113-4762-80B4-CF10854B6330}" destId="{9914213B-8C44-4894-93BF-FD83A31999F5}" srcOrd="0" destOrd="0" presId="urn:microsoft.com/office/officeart/2005/8/layout/default"/>
    <dgm:cxn modelId="{9FDBE6B5-C524-4E7E-B720-B9C624E2BD2E}" type="presOf" srcId="{C380F81D-28D3-4BD8-BFF8-6BEF2A7D5442}" destId="{9A7EEEB2-D73A-4281-A673-9588880A090D}" srcOrd="0" destOrd="0" presId="urn:microsoft.com/office/officeart/2005/8/layout/default"/>
    <dgm:cxn modelId="{37288DBA-3157-4140-8320-05BF267D022A}" srcId="{456740E9-3384-4BEE-B715-2B77FDA40ADA}" destId="{6F0E6713-7E89-403F-9D6C-2E259B9C03B4}" srcOrd="5" destOrd="0" parTransId="{2CC9CCA7-40BB-4B99-9850-2A9694702721}" sibTransId="{8D92CB72-AB1F-4D21-8083-45F5D90B0B9E}"/>
    <dgm:cxn modelId="{0645F9BC-C9F4-4350-BDF6-FC4A1F5184D8}" srcId="{456740E9-3384-4BEE-B715-2B77FDA40ADA}" destId="{E3A995C7-8113-4762-80B4-CF10854B6330}" srcOrd="0" destOrd="0" parTransId="{039FF81E-EE88-4CBE-9254-C625023E60AD}" sibTransId="{0FCD93CD-7C3B-4E02-A790-72C05B01F871}"/>
    <dgm:cxn modelId="{A01E2BF2-56F3-4990-8ECC-2FA6766F2A5A}" srcId="{456740E9-3384-4BEE-B715-2B77FDA40ADA}" destId="{35B1A795-B146-433B-9A4B-C9F68F933A8E}" srcOrd="4" destOrd="0" parTransId="{AD4D846B-DD80-4CE8-B200-28BE7942074B}" sibTransId="{F8BEE184-32EA-4D88-A4A9-0B3F76417686}"/>
    <dgm:cxn modelId="{222303F4-C1D8-4E9E-9A3B-3283C6216196}" srcId="{456740E9-3384-4BEE-B715-2B77FDA40ADA}" destId="{2CF9BB41-B9A1-4BCC-821F-6BE07DADA5BD}" srcOrd="3" destOrd="0" parTransId="{17656763-E582-4FAE-9984-4E28238F1DEF}" sibTransId="{24847B29-DD2E-4BE4-9615-477E14824FBE}"/>
    <dgm:cxn modelId="{AD8655EB-36BA-4775-84D5-6BBBE236015F}" type="presParOf" srcId="{898AFE65-FB69-4FBE-AF58-CC33E66572A6}" destId="{9914213B-8C44-4894-93BF-FD83A31999F5}" srcOrd="0" destOrd="0" presId="urn:microsoft.com/office/officeart/2005/8/layout/default"/>
    <dgm:cxn modelId="{0BAEF014-B5B9-4C53-AEED-B57570F116E9}" type="presParOf" srcId="{898AFE65-FB69-4FBE-AF58-CC33E66572A6}" destId="{19C01DF0-6F7F-48A0-B303-50EF107824E5}" srcOrd="1" destOrd="0" presId="urn:microsoft.com/office/officeart/2005/8/layout/default"/>
    <dgm:cxn modelId="{518FE3AD-EF16-441A-BCBB-8B5DD459AB82}" type="presParOf" srcId="{898AFE65-FB69-4FBE-AF58-CC33E66572A6}" destId="{9A7EEEB2-D73A-4281-A673-9588880A090D}" srcOrd="2" destOrd="0" presId="urn:microsoft.com/office/officeart/2005/8/layout/default"/>
    <dgm:cxn modelId="{31BA678B-4085-4AE1-9B07-AED341D848CA}" type="presParOf" srcId="{898AFE65-FB69-4FBE-AF58-CC33E66572A6}" destId="{6F0C94A9-F4B9-4612-B0E9-F32BC9C18B87}" srcOrd="3" destOrd="0" presId="urn:microsoft.com/office/officeart/2005/8/layout/default"/>
    <dgm:cxn modelId="{9EE4E79F-CE63-4636-ADDC-B65F634C4965}" type="presParOf" srcId="{898AFE65-FB69-4FBE-AF58-CC33E66572A6}" destId="{5894BF29-4F71-47E7-A0DC-C9F2978470F6}" srcOrd="4" destOrd="0" presId="urn:microsoft.com/office/officeart/2005/8/layout/default"/>
    <dgm:cxn modelId="{E6C702A6-A50B-49B9-B9A4-4601FE624160}" type="presParOf" srcId="{898AFE65-FB69-4FBE-AF58-CC33E66572A6}" destId="{893F3355-C40B-4D13-8E60-67315E6E117A}" srcOrd="5" destOrd="0" presId="urn:microsoft.com/office/officeart/2005/8/layout/default"/>
    <dgm:cxn modelId="{09E55472-3DE9-4375-994E-ACB4F877F6B9}" type="presParOf" srcId="{898AFE65-FB69-4FBE-AF58-CC33E66572A6}" destId="{B81FB030-BDEE-41C9-A7B9-96661AE38759}" srcOrd="6" destOrd="0" presId="urn:microsoft.com/office/officeart/2005/8/layout/default"/>
    <dgm:cxn modelId="{E95FCF10-6E0D-467D-BA2F-4D25442407D7}" type="presParOf" srcId="{898AFE65-FB69-4FBE-AF58-CC33E66572A6}" destId="{4F8A75D8-037C-41C3-9C16-D8DDE196BA0C}" srcOrd="7" destOrd="0" presId="urn:microsoft.com/office/officeart/2005/8/layout/default"/>
    <dgm:cxn modelId="{369E2973-3D9A-48FE-997A-9CE971121E84}" type="presParOf" srcId="{898AFE65-FB69-4FBE-AF58-CC33E66572A6}" destId="{4AEDC6FB-AD3B-4084-B9D4-43C50A7B13F9}" srcOrd="8" destOrd="0" presId="urn:microsoft.com/office/officeart/2005/8/layout/default"/>
    <dgm:cxn modelId="{8C3FE547-DB57-4D6E-9E80-24D4B812205A}" type="presParOf" srcId="{898AFE65-FB69-4FBE-AF58-CC33E66572A6}" destId="{73744012-7AF4-44B6-9656-35D37193741B}" srcOrd="9" destOrd="0" presId="urn:microsoft.com/office/officeart/2005/8/layout/default"/>
    <dgm:cxn modelId="{658AA461-959F-4C12-982F-D3F79DAC0C16}" type="presParOf" srcId="{898AFE65-FB69-4FBE-AF58-CC33E66572A6}" destId="{E141177C-CA93-45FD-AF98-40873538E20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E7059-1C71-4338-AF1A-9C800D5B9704}"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CL"/>
        </a:p>
      </dgm:t>
    </dgm:pt>
    <dgm:pt modelId="{BD63EDBA-B33F-46BF-8B28-760AF40CB251}">
      <dgm:prSet phldrT="[Texto]"/>
      <dgm:spPr/>
      <dgm:t>
        <a:bodyPr/>
        <a:lstStyle/>
        <a:p>
          <a:r>
            <a:rPr lang="es-MX" dirty="0"/>
            <a:t>Nitratos:</a:t>
          </a:r>
        </a:p>
        <a:p>
          <a:r>
            <a:rPr lang="es-MX" dirty="0"/>
            <a:t>Nitroglicerina</a:t>
          </a:r>
        </a:p>
        <a:p>
          <a:r>
            <a:rPr lang="es-MX" dirty="0"/>
            <a:t>Isosorbide dinitrato</a:t>
          </a:r>
          <a:endParaRPr lang="es-CL" dirty="0"/>
        </a:p>
      </dgm:t>
    </dgm:pt>
    <dgm:pt modelId="{C846F5C2-9E16-4C77-B4A3-0C0D8373BDAC}" type="parTrans" cxnId="{597BCB8A-FAB2-46B4-B2F7-7B1E9BB955A9}">
      <dgm:prSet/>
      <dgm:spPr/>
      <dgm:t>
        <a:bodyPr/>
        <a:lstStyle/>
        <a:p>
          <a:endParaRPr lang="es-CL"/>
        </a:p>
      </dgm:t>
    </dgm:pt>
    <dgm:pt modelId="{29C8AFA9-9D72-47D7-B082-84BA93498A58}" type="sibTrans" cxnId="{597BCB8A-FAB2-46B4-B2F7-7B1E9BB955A9}">
      <dgm:prSet/>
      <dgm:spPr/>
      <dgm:t>
        <a:bodyPr/>
        <a:lstStyle/>
        <a:p>
          <a:endParaRPr lang="es-CL"/>
        </a:p>
      </dgm:t>
    </dgm:pt>
    <dgm:pt modelId="{1D1272DC-63E3-4518-BA22-A068161F1022}">
      <dgm:prSet phldrT="[Texto]"/>
      <dgm:spPr/>
      <dgm:t>
        <a:bodyPr/>
        <a:lstStyle/>
        <a:p>
          <a:r>
            <a:rPr lang="es-MX" dirty="0"/>
            <a:t>Antagonistas del calcio:</a:t>
          </a:r>
        </a:p>
        <a:p>
          <a:r>
            <a:rPr lang="es-MX" dirty="0"/>
            <a:t>Verapamilo</a:t>
          </a:r>
        </a:p>
        <a:p>
          <a:r>
            <a:rPr lang="es-MX" dirty="0" err="1"/>
            <a:t>Diltiazem</a:t>
          </a:r>
          <a:endParaRPr lang="es-MX" dirty="0"/>
        </a:p>
      </dgm:t>
    </dgm:pt>
    <dgm:pt modelId="{D0D0914B-EC43-4F10-B0C7-A7CFE72642CF}" type="parTrans" cxnId="{AFE18F39-5D17-4C85-8CB4-0BFB8092FA26}">
      <dgm:prSet/>
      <dgm:spPr/>
      <dgm:t>
        <a:bodyPr/>
        <a:lstStyle/>
        <a:p>
          <a:endParaRPr lang="es-CL"/>
        </a:p>
      </dgm:t>
    </dgm:pt>
    <dgm:pt modelId="{6CB56A7B-2485-417F-9C32-53894641E81B}" type="sibTrans" cxnId="{AFE18F39-5D17-4C85-8CB4-0BFB8092FA26}">
      <dgm:prSet/>
      <dgm:spPr/>
      <dgm:t>
        <a:bodyPr/>
        <a:lstStyle/>
        <a:p>
          <a:endParaRPr lang="es-CL"/>
        </a:p>
      </dgm:t>
    </dgm:pt>
    <dgm:pt modelId="{4AB28BE8-D8DC-42DC-9B39-CCD414121C7F}" type="pres">
      <dgm:prSet presAssocID="{F07E7059-1C71-4338-AF1A-9C800D5B9704}" presName="diagram" presStyleCnt="0">
        <dgm:presLayoutVars>
          <dgm:dir/>
          <dgm:resizeHandles val="exact"/>
        </dgm:presLayoutVars>
      </dgm:prSet>
      <dgm:spPr/>
    </dgm:pt>
    <dgm:pt modelId="{5F8EEDBC-8695-47F4-BB42-143D6FAFE72E}" type="pres">
      <dgm:prSet presAssocID="{BD63EDBA-B33F-46BF-8B28-760AF40CB251}" presName="node" presStyleLbl="node1" presStyleIdx="0" presStyleCnt="2" custLinFactNeighborX="53" custLinFactNeighborY="-13014">
        <dgm:presLayoutVars>
          <dgm:bulletEnabled val="1"/>
        </dgm:presLayoutVars>
      </dgm:prSet>
      <dgm:spPr/>
    </dgm:pt>
    <dgm:pt modelId="{160F62D7-1B92-4A0E-9548-9F05CD7E5898}" type="pres">
      <dgm:prSet presAssocID="{29C8AFA9-9D72-47D7-B082-84BA93498A58}" presName="sibTrans" presStyleCnt="0"/>
      <dgm:spPr/>
    </dgm:pt>
    <dgm:pt modelId="{E23F42C2-1882-43C3-9EA1-39DBAF8F4A20}" type="pres">
      <dgm:prSet presAssocID="{1D1272DC-63E3-4518-BA22-A068161F1022}" presName="node" presStyleLbl="node1" presStyleIdx="1" presStyleCnt="2" custLinFactNeighborX="555" custLinFactNeighborY="-1973">
        <dgm:presLayoutVars>
          <dgm:bulletEnabled val="1"/>
        </dgm:presLayoutVars>
      </dgm:prSet>
      <dgm:spPr/>
    </dgm:pt>
  </dgm:ptLst>
  <dgm:cxnLst>
    <dgm:cxn modelId="{C793F504-50F0-E943-B981-461827271049}" type="presOf" srcId="{1D1272DC-63E3-4518-BA22-A068161F1022}" destId="{E23F42C2-1882-43C3-9EA1-39DBAF8F4A20}" srcOrd="0" destOrd="0" presId="urn:microsoft.com/office/officeart/2005/8/layout/default"/>
    <dgm:cxn modelId="{AFE18F39-5D17-4C85-8CB4-0BFB8092FA26}" srcId="{F07E7059-1C71-4338-AF1A-9C800D5B9704}" destId="{1D1272DC-63E3-4518-BA22-A068161F1022}" srcOrd="1" destOrd="0" parTransId="{D0D0914B-EC43-4F10-B0C7-A7CFE72642CF}" sibTransId="{6CB56A7B-2485-417F-9C32-53894641E81B}"/>
    <dgm:cxn modelId="{AB2EEC83-75D7-8549-B1D5-078E68B1DAAF}" type="presOf" srcId="{BD63EDBA-B33F-46BF-8B28-760AF40CB251}" destId="{5F8EEDBC-8695-47F4-BB42-143D6FAFE72E}" srcOrd="0" destOrd="0" presId="urn:microsoft.com/office/officeart/2005/8/layout/default"/>
    <dgm:cxn modelId="{597BCB8A-FAB2-46B4-B2F7-7B1E9BB955A9}" srcId="{F07E7059-1C71-4338-AF1A-9C800D5B9704}" destId="{BD63EDBA-B33F-46BF-8B28-760AF40CB251}" srcOrd="0" destOrd="0" parTransId="{C846F5C2-9E16-4C77-B4A3-0C0D8373BDAC}" sibTransId="{29C8AFA9-9D72-47D7-B082-84BA93498A58}"/>
    <dgm:cxn modelId="{780375B5-AE99-7445-B118-49D6E0DCDCA4}" type="presOf" srcId="{F07E7059-1C71-4338-AF1A-9C800D5B9704}" destId="{4AB28BE8-D8DC-42DC-9B39-CCD414121C7F}" srcOrd="0" destOrd="0" presId="urn:microsoft.com/office/officeart/2005/8/layout/default"/>
    <dgm:cxn modelId="{BD0E0EF6-3CD2-AE43-96C4-53E81A363364}" type="presParOf" srcId="{4AB28BE8-D8DC-42DC-9B39-CCD414121C7F}" destId="{5F8EEDBC-8695-47F4-BB42-143D6FAFE72E}" srcOrd="0" destOrd="0" presId="urn:microsoft.com/office/officeart/2005/8/layout/default"/>
    <dgm:cxn modelId="{3C013ADD-1D1D-F143-A2DE-9972FD881E34}" type="presParOf" srcId="{4AB28BE8-D8DC-42DC-9B39-CCD414121C7F}" destId="{160F62D7-1B92-4A0E-9548-9F05CD7E5898}" srcOrd="1" destOrd="0" presId="urn:microsoft.com/office/officeart/2005/8/layout/default"/>
    <dgm:cxn modelId="{8C07781E-4C4E-F54E-AE5C-B23236000783}" type="presParOf" srcId="{4AB28BE8-D8DC-42DC-9B39-CCD414121C7F}" destId="{E23F42C2-1882-43C3-9EA1-39DBAF8F4A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D32E1-071D-4CB3-BDE8-C66D2CE19D52}"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s-CL"/>
        </a:p>
      </dgm:t>
    </dgm:pt>
    <dgm:pt modelId="{09A8B7AB-A7E2-4CDB-A207-2CB7BEE659C0}">
      <dgm:prSet phldrT="[Texto]"/>
      <dgm:spPr/>
      <dgm:t>
        <a:bodyPr/>
        <a:lstStyle/>
        <a:p>
          <a:r>
            <a:rPr lang="es-CL" b="1" dirty="0"/>
            <a:t>DE MAXIMA EFICACIA</a:t>
          </a:r>
        </a:p>
      </dgm:t>
    </dgm:pt>
    <dgm:pt modelId="{8FE047E0-DE29-442C-91CD-949F1E1C8E25}" type="parTrans" cxnId="{D7958F6E-83A4-4E01-837D-0D48A5BC495F}">
      <dgm:prSet/>
      <dgm:spPr/>
      <dgm:t>
        <a:bodyPr/>
        <a:lstStyle/>
        <a:p>
          <a:endParaRPr lang="es-CL"/>
        </a:p>
      </dgm:t>
    </dgm:pt>
    <dgm:pt modelId="{71A489BF-9DC4-4536-BAEF-797E94909FA6}" type="sibTrans" cxnId="{D7958F6E-83A4-4E01-837D-0D48A5BC495F}">
      <dgm:prSet/>
      <dgm:spPr/>
      <dgm:t>
        <a:bodyPr/>
        <a:lstStyle/>
        <a:p>
          <a:endParaRPr lang="es-CL"/>
        </a:p>
      </dgm:t>
    </dgm:pt>
    <dgm:pt modelId="{F858D381-8B1A-4367-9C21-FF3EB177D2D7}">
      <dgm:prSet phldrT="[Texto]"/>
      <dgm:spPr/>
      <dgm:t>
        <a:bodyPr/>
        <a:lstStyle/>
        <a:p>
          <a:r>
            <a:rPr lang="es-CL" dirty="0"/>
            <a:t>DIURETICOS DE ASA</a:t>
          </a:r>
        </a:p>
      </dgm:t>
    </dgm:pt>
    <dgm:pt modelId="{E9EB3089-809E-4299-80B1-F7C9010BA6AE}" type="parTrans" cxnId="{F3F37FED-54F1-4A5E-8606-29A32D43F573}">
      <dgm:prSet/>
      <dgm:spPr/>
      <dgm:t>
        <a:bodyPr/>
        <a:lstStyle/>
        <a:p>
          <a:endParaRPr lang="es-CL"/>
        </a:p>
      </dgm:t>
    </dgm:pt>
    <dgm:pt modelId="{2DC58613-C316-46E0-8534-8520B4B5546F}" type="sibTrans" cxnId="{F3F37FED-54F1-4A5E-8606-29A32D43F573}">
      <dgm:prSet/>
      <dgm:spPr/>
      <dgm:t>
        <a:bodyPr/>
        <a:lstStyle/>
        <a:p>
          <a:endParaRPr lang="es-CL"/>
        </a:p>
      </dgm:t>
    </dgm:pt>
    <dgm:pt modelId="{C7959017-6093-40B0-B28B-E2F312220B7A}">
      <dgm:prSet phldrT="[Texto]"/>
      <dgm:spPr/>
      <dgm:t>
        <a:bodyPr/>
        <a:lstStyle/>
        <a:p>
          <a:r>
            <a:rPr lang="es-CL" dirty="0">
              <a:solidFill>
                <a:srgbClr val="FF0000"/>
              </a:solidFill>
            </a:rPr>
            <a:t>FUROSEMIDA</a:t>
          </a:r>
        </a:p>
      </dgm:t>
    </dgm:pt>
    <dgm:pt modelId="{68CBA441-CC68-4672-8683-458A63360DB2}" type="parTrans" cxnId="{C940973C-F0FC-4949-AD37-55DCFFA794F6}">
      <dgm:prSet/>
      <dgm:spPr/>
      <dgm:t>
        <a:bodyPr/>
        <a:lstStyle/>
        <a:p>
          <a:endParaRPr lang="es-CL"/>
        </a:p>
      </dgm:t>
    </dgm:pt>
    <dgm:pt modelId="{32D0795A-2E3C-497A-B87F-CF7B3E962083}" type="sibTrans" cxnId="{C940973C-F0FC-4949-AD37-55DCFFA794F6}">
      <dgm:prSet/>
      <dgm:spPr/>
      <dgm:t>
        <a:bodyPr/>
        <a:lstStyle/>
        <a:p>
          <a:endParaRPr lang="es-CL"/>
        </a:p>
      </dgm:t>
    </dgm:pt>
    <dgm:pt modelId="{89F98670-4D5D-43BE-A88F-29B55581362A}">
      <dgm:prSet phldrT="[Texto]"/>
      <dgm:spPr/>
      <dgm:t>
        <a:bodyPr/>
        <a:lstStyle/>
        <a:p>
          <a:r>
            <a:rPr lang="es-CL" b="1" dirty="0"/>
            <a:t>EFICACIA MEDIA</a:t>
          </a:r>
        </a:p>
      </dgm:t>
    </dgm:pt>
    <dgm:pt modelId="{22F70A30-70E2-43B6-9048-B4FCC5A911AD}" type="parTrans" cxnId="{D6DC63C4-369F-4CE9-BCA2-BDF355355EEA}">
      <dgm:prSet/>
      <dgm:spPr/>
      <dgm:t>
        <a:bodyPr/>
        <a:lstStyle/>
        <a:p>
          <a:endParaRPr lang="es-CL"/>
        </a:p>
      </dgm:t>
    </dgm:pt>
    <dgm:pt modelId="{580D8178-9D84-4DE7-B768-85F8B5E12677}" type="sibTrans" cxnId="{D6DC63C4-369F-4CE9-BCA2-BDF355355EEA}">
      <dgm:prSet/>
      <dgm:spPr/>
      <dgm:t>
        <a:bodyPr/>
        <a:lstStyle/>
        <a:p>
          <a:endParaRPr lang="es-CL"/>
        </a:p>
      </dgm:t>
    </dgm:pt>
    <dgm:pt modelId="{48AE188B-6850-4F8D-BFB3-C6A7FED50F21}">
      <dgm:prSet phldrT="[Texto]"/>
      <dgm:spPr/>
      <dgm:t>
        <a:bodyPr/>
        <a:lstStyle/>
        <a:p>
          <a:r>
            <a:rPr lang="es-CL" dirty="0"/>
            <a:t>TIAZIDICOS</a:t>
          </a:r>
        </a:p>
      </dgm:t>
    </dgm:pt>
    <dgm:pt modelId="{B8FD4E4E-7D8D-40FE-BF46-C53B00C35ABF}" type="parTrans" cxnId="{5E2211F6-77E3-4B03-B1E9-981611EB14C0}">
      <dgm:prSet/>
      <dgm:spPr/>
      <dgm:t>
        <a:bodyPr/>
        <a:lstStyle/>
        <a:p>
          <a:endParaRPr lang="es-CL"/>
        </a:p>
      </dgm:t>
    </dgm:pt>
    <dgm:pt modelId="{855D1F8A-649F-4508-939D-BED0BE862A1F}" type="sibTrans" cxnId="{5E2211F6-77E3-4B03-B1E9-981611EB14C0}">
      <dgm:prSet/>
      <dgm:spPr/>
      <dgm:t>
        <a:bodyPr/>
        <a:lstStyle/>
        <a:p>
          <a:endParaRPr lang="es-CL"/>
        </a:p>
      </dgm:t>
    </dgm:pt>
    <dgm:pt modelId="{5487C3F3-BAD3-4E2B-83F9-F3A974E4AC79}">
      <dgm:prSet phldrT="[Texto]"/>
      <dgm:spPr/>
      <dgm:t>
        <a:bodyPr/>
        <a:lstStyle/>
        <a:p>
          <a:r>
            <a:rPr lang="es-CL" dirty="0">
              <a:solidFill>
                <a:srgbClr val="FF0000"/>
              </a:solidFill>
            </a:rPr>
            <a:t>HIDROCLOROTIAZIDA</a:t>
          </a:r>
        </a:p>
      </dgm:t>
    </dgm:pt>
    <dgm:pt modelId="{50D9D6CE-5C96-456D-BA8F-DE05DF18A7CF}" type="parTrans" cxnId="{CA477D1F-9EBA-4D03-8790-A387E7C8E321}">
      <dgm:prSet/>
      <dgm:spPr/>
      <dgm:t>
        <a:bodyPr/>
        <a:lstStyle/>
        <a:p>
          <a:endParaRPr lang="es-CL"/>
        </a:p>
      </dgm:t>
    </dgm:pt>
    <dgm:pt modelId="{69FB3B1B-EBF6-4015-9350-4E9CDF531B99}" type="sibTrans" cxnId="{CA477D1F-9EBA-4D03-8790-A387E7C8E321}">
      <dgm:prSet/>
      <dgm:spPr/>
      <dgm:t>
        <a:bodyPr/>
        <a:lstStyle/>
        <a:p>
          <a:endParaRPr lang="es-CL"/>
        </a:p>
      </dgm:t>
    </dgm:pt>
    <dgm:pt modelId="{47A5F92A-0179-40FC-9FDE-2D07BC3D8936}">
      <dgm:prSet phldrT="[Texto]"/>
      <dgm:spPr/>
      <dgm:t>
        <a:bodyPr/>
        <a:lstStyle/>
        <a:p>
          <a:r>
            <a:rPr lang="es-CL" b="1" dirty="0"/>
            <a:t>BAJA EFICACIA</a:t>
          </a:r>
        </a:p>
      </dgm:t>
    </dgm:pt>
    <dgm:pt modelId="{9FD6CB33-4A1B-4939-8659-63A258E3910D}" type="parTrans" cxnId="{6F3C870C-1B2A-457C-AC44-889C41F5E14B}">
      <dgm:prSet/>
      <dgm:spPr/>
      <dgm:t>
        <a:bodyPr/>
        <a:lstStyle/>
        <a:p>
          <a:endParaRPr lang="es-CL"/>
        </a:p>
      </dgm:t>
    </dgm:pt>
    <dgm:pt modelId="{0A52ADB8-CDF4-4327-939A-A0A949450C9D}" type="sibTrans" cxnId="{6F3C870C-1B2A-457C-AC44-889C41F5E14B}">
      <dgm:prSet/>
      <dgm:spPr/>
      <dgm:t>
        <a:bodyPr/>
        <a:lstStyle/>
        <a:p>
          <a:endParaRPr lang="es-CL"/>
        </a:p>
      </dgm:t>
    </dgm:pt>
    <dgm:pt modelId="{A7741CE9-D398-4E49-901E-F5F9D3273DF0}">
      <dgm:prSet phldrT="[Texto]"/>
      <dgm:spPr/>
      <dgm:t>
        <a:bodyPr/>
        <a:lstStyle/>
        <a:p>
          <a:r>
            <a:rPr lang="es-CL" dirty="0"/>
            <a:t>AHORRADORES DE POTASIO</a:t>
          </a:r>
        </a:p>
      </dgm:t>
    </dgm:pt>
    <dgm:pt modelId="{1EB81FFB-7A2B-48F3-B45A-C7438AA6DC5B}" type="parTrans" cxnId="{EA98C516-AB3C-4705-BD2D-3A3957410CE1}">
      <dgm:prSet/>
      <dgm:spPr/>
      <dgm:t>
        <a:bodyPr/>
        <a:lstStyle/>
        <a:p>
          <a:endParaRPr lang="es-CL"/>
        </a:p>
      </dgm:t>
    </dgm:pt>
    <dgm:pt modelId="{5AB336F7-4A54-4120-9612-2550CC31F0F8}" type="sibTrans" cxnId="{EA98C516-AB3C-4705-BD2D-3A3957410CE1}">
      <dgm:prSet/>
      <dgm:spPr/>
      <dgm:t>
        <a:bodyPr/>
        <a:lstStyle/>
        <a:p>
          <a:endParaRPr lang="es-CL"/>
        </a:p>
      </dgm:t>
    </dgm:pt>
    <dgm:pt modelId="{A5A0EC19-06AD-47F0-B0DF-D5F2ED8698D3}">
      <dgm:prSet phldrT="[Texto]"/>
      <dgm:spPr/>
      <dgm:t>
        <a:bodyPr/>
        <a:lstStyle/>
        <a:p>
          <a:r>
            <a:rPr lang="es-CL" dirty="0">
              <a:solidFill>
                <a:srgbClr val="FF0000"/>
              </a:solidFill>
            </a:rPr>
            <a:t>ESPIRONOLACTONA, AMILORIDA, TRIAMTERENO.</a:t>
          </a:r>
        </a:p>
      </dgm:t>
    </dgm:pt>
    <dgm:pt modelId="{F0A7933C-17A3-4F5E-9482-733FB33E2790}" type="parTrans" cxnId="{84AF28B9-BF81-4B66-89DA-403735780DD4}">
      <dgm:prSet/>
      <dgm:spPr/>
      <dgm:t>
        <a:bodyPr/>
        <a:lstStyle/>
        <a:p>
          <a:endParaRPr lang="es-CL"/>
        </a:p>
      </dgm:t>
    </dgm:pt>
    <dgm:pt modelId="{A1933E3D-ADB2-4F44-885A-4AED72510880}" type="sibTrans" cxnId="{84AF28B9-BF81-4B66-89DA-403735780DD4}">
      <dgm:prSet/>
      <dgm:spPr/>
      <dgm:t>
        <a:bodyPr/>
        <a:lstStyle/>
        <a:p>
          <a:endParaRPr lang="es-CL"/>
        </a:p>
      </dgm:t>
    </dgm:pt>
    <dgm:pt modelId="{CAB66605-D8ED-4728-8BC6-48F05421C685}" type="pres">
      <dgm:prSet presAssocID="{71FD32E1-071D-4CB3-BDE8-C66D2CE19D52}" presName="Name0" presStyleCnt="0">
        <dgm:presLayoutVars>
          <dgm:dir/>
          <dgm:animLvl val="lvl"/>
          <dgm:resizeHandles val="exact"/>
        </dgm:presLayoutVars>
      </dgm:prSet>
      <dgm:spPr/>
    </dgm:pt>
    <dgm:pt modelId="{A5386F00-B8C6-4107-8FAE-2B5B326E6A4C}" type="pres">
      <dgm:prSet presAssocID="{09A8B7AB-A7E2-4CDB-A207-2CB7BEE659C0}" presName="composite" presStyleCnt="0"/>
      <dgm:spPr/>
    </dgm:pt>
    <dgm:pt modelId="{293E7BC3-9C93-45CD-AFDE-E4A849B705CB}" type="pres">
      <dgm:prSet presAssocID="{09A8B7AB-A7E2-4CDB-A207-2CB7BEE659C0}" presName="parTx" presStyleLbl="alignNode1" presStyleIdx="0" presStyleCnt="3">
        <dgm:presLayoutVars>
          <dgm:chMax val="0"/>
          <dgm:chPref val="0"/>
          <dgm:bulletEnabled val="1"/>
        </dgm:presLayoutVars>
      </dgm:prSet>
      <dgm:spPr/>
    </dgm:pt>
    <dgm:pt modelId="{5F8F45E4-DCCB-41EF-A3D2-0EB793DDF406}" type="pres">
      <dgm:prSet presAssocID="{09A8B7AB-A7E2-4CDB-A207-2CB7BEE659C0}" presName="desTx" presStyleLbl="alignAccFollowNode1" presStyleIdx="0" presStyleCnt="3">
        <dgm:presLayoutVars>
          <dgm:bulletEnabled val="1"/>
        </dgm:presLayoutVars>
      </dgm:prSet>
      <dgm:spPr/>
    </dgm:pt>
    <dgm:pt modelId="{9B68EAF8-2140-4543-8B49-25FC24937B67}" type="pres">
      <dgm:prSet presAssocID="{71A489BF-9DC4-4536-BAEF-797E94909FA6}" presName="space" presStyleCnt="0"/>
      <dgm:spPr/>
    </dgm:pt>
    <dgm:pt modelId="{C208EFC9-E9D0-49EE-B3F7-9B25C8B407B9}" type="pres">
      <dgm:prSet presAssocID="{89F98670-4D5D-43BE-A88F-29B55581362A}" presName="composite" presStyleCnt="0"/>
      <dgm:spPr/>
    </dgm:pt>
    <dgm:pt modelId="{21DF13E4-B6DE-4840-A952-D18804AC426F}" type="pres">
      <dgm:prSet presAssocID="{89F98670-4D5D-43BE-A88F-29B55581362A}" presName="parTx" presStyleLbl="alignNode1" presStyleIdx="1" presStyleCnt="3">
        <dgm:presLayoutVars>
          <dgm:chMax val="0"/>
          <dgm:chPref val="0"/>
          <dgm:bulletEnabled val="1"/>
        </dgm:presLayoutVars>
      </dgm:prSet>
      <dgm:spPr/>
    </dgm:pt>
    <dgm:pt modelId="{9C39F4E0-DFAA-4235-ACA1-09C8BF1A25EF}" type="pres">
      <dgm:prSet presAssocID="{89F98670-4D5D-43BE-A88F-29B55581362A}" presName="desTx" presStyleLbl="alignAccFollowNode1" presStyleIdx="1" presStyleCnt="3">
        <dgm:presLayoutVars>
          <dgm:bulletEnabled val="1"/>
        </dgm:presLayoutVars>
      </dgm:prSet>
      <dgm:spPr/>
    </dgm:pt>
    <dgm:pt modelId="{EECB765C-AF47-4B95-8188-5D9BEA1344A4}" type="pres">
      <dgm:prSet presAssocID="{580D8178-9D84-4DE7-B768-85F8B5E12677}" presName="space" presStyleCnt="0"/>
      <dgm:spPr/>
    </dgm:pt>
    <dgm:pt modelId="{669B98FC-1566-420B-8057-B7C14FFD8CCE}" type="pres">
      <dgm:prSet presAssocID="{47A5F92A-0179-40FC-9FDE-2D07BC3D8936}" presName="composite" presStyleCnt="0"/>
      <dgm:spPr/>
    </dgm:pt>
    <dgm:pt modelId="{13756EE4-3F64-4972-900D-913198B94241}" type="pres">
      <dgm:prSet presAssocID="{47A5F92A-0179-40FC-9FDE-2D07BC3D8936}" presName="parTx" presStyleLbl="alignNode1" presStyleIdx="2" presStyleCnt="3">
        <dgm:presLayoutVars>
          <dgm:chMax val="0"/>
          <dgm:chPref val="0"/>
          <dgm:bulletEnabled val="1"/>
        </dgm:presLayoutVars>
      </dgm:prSet>
      <dgm:spPr/>
    </dgm:pt>
    <dgm:pt modelId="{CA455B72-8348-43F4-9523-605328CC54A4}" type="pres">
      <dgm:prSet presAssocID="{47A5F92A-0179-40FC-9FDE-2D07BC3D8936}" presName="desTx" presStyleLbl="alignAccFollowNode1" presStyleIdx="2" presStyleCnt="3">
        <dgm:presLayoutVars>
          <dgm:bulletEnabled val="1"/>
        </dgm:presLayoutVars>
      </dgm:prSet>
      <dgm:spPr/>
    </dgm:pt>
  </dgm:ptLst>
  <dgm:cxnLst>
    <dgm:cxn modelId="{5C8C9C0A-F647-4ECD-9548-5137D0D666D5}" type="presOf" srcId="{47A5F92A-0179-40FC-9FDE-2D07BC3D8936}" destId="{13756EE4-3F64-4972-900D-913198B94241}" srcOrd="0" destOrd="0" presId="urn:microsoft.com/office/officeart/2005/8/layout/hList1"/>
    <dgm:cxn modelId="{6F3C870C-1B2A-457C-AC44-889C41F5E14B}" srcId="{71FD32E1-071D-4CB3-BDE8-C66D2CE19D52}" destId="{47A5F92A-0179-40FC-9FDE-2D07BC3D8936}" srcOrd="2" destOrd="0" parTransId="{9FD6CB33-4A1B-4939-8659-63A258E3910D}" sibTransId="{0A52ADB8-CDF4-4327-939A-A0A949450C9D}"/>
    <dgm:cxn modelId="{EA98C516-AB3C-4705-BD2D-3A3957410CE1}" srcId="{47A5F92A-0179-40FC-9FDE-2D07BC3D8936}" destId="{A7741CE9-D398-4E49-901E-F5F9D3273DF0}" srcOrd="0" destOrd="0" parTransId="{1EB81FFB-7A2B-48F3-B45A-C7438AA6DC5B}" sibTransId="{5AB336F7-4A54-4120-9612-2550CC31F0F8}"/>
    <dgm:cxn modelId="{CA477D1F-9EBA-4D03-8790-A387E7C8E321}" srcId="{89F98670-4D5D-43BE-A88F-29B55581362A}" destId="{5487C3F3-BAD3-4E2B-83F9-F3A974E4AC79}" srcOrd="1" destOrd="0" parTransId="{50D9D6CE-5C96-456D-BA8F-DE05DF18A7CF}" sibTransId="{69FB3B1B-EBF6-4015-9350-4E9CDF531B99}"/>
    <dgm:cxn modelId="{C940973C-F0FC-4949-AD37-55DCFFA794F6}" srcId="{09A8B7AB-A7E2-4CDB-A207-2CB7BEE659C0}" destId="{C7959017-6093-40B0-B28B-E2F312220B7A}" srcOrd="1" destOrd="0" parTransId="{68CBA441-CC68-4672-8683-458A63360DB2}" sibTransId="{32D0795A-2E3C-497A-B87F-CF7B3E962083}"/>
    <dgm:cxn modelId="{DAEA2064-41FA-47D8-85C5-FA44BD504089}" type="presOf" srcId="{09A8B7AB-A7E2-4CDB-A207-2CB7BEE659C0}" destId="{293E7BC3-9C93-45CD-AFDE-E4A849B705CB}" srcOrd="0" destOrd="0" presId="urn:microsoft.com/office/officeart/2005/8/layout/hList1"/>
    <dgm:cxn modelId="{E5BC7A46-4152-4F1B-91D7-9B66F9B67831}" type="presOf" srcId="{A5A0EC19-06AD-47F0-B0DF-D5F2ED8698D3}" destId="{CA455B72-8348-43F4-9523-605328CC54A4}" srcOrd="0" destOrd="1" presId="urn:microsoft.com/office/officeart/2005/8/layout/hList1"/>
    <dgm:cxn modelId="{D7958F6E-83A4-4E01-837D-0D48A5BC495F}" srcId="{71FD32E1-071D-4CB3-BDE8-C66D2CE19D52}" destId="{09A8B7AB-A7E2-4CDB-A207-2CB7BEE659C0}" srcOrd="0" destOrd="0" parTransId="{8FE047E0-DE29-442C-91CD-949F1E1C8E25}" sibTransId="{71A489BF-9DC4-4536-BAEF-797E94909FA6}"/>
    <dgm:cxn modelId="{DBEEB89D-9C03-48B5-A12A-2EA033E5EA21}" type="presOf" srcId="{5487C3F3-BAD3-4E2B-83F9-F3A974E4AC79}" destId="{9C39F4E0-DFAA-4235-ACA1-09C8BF1A25EF}" srcOrd="0" destOrd="1" presId="urn:microsoft.com/office/officeart/2005/8/layout/hList1"/>
    <dgm:cxn modelId="{03BFEDAA-18C8-4453-8A21-95CC9280F867}" type="presOf" srcId="{C7959017-6093-40B0-B28B-E2F312220B7A}" destId="{5F8F45E4-DCCB-41EF-A3D2-0EB793DDF406}" srcOrd="0" destOrd="1" presId="urn:microsoft.com/office/officeart/2005/8/layout/hList1"/>
    <dgm:cxn modelId="{FE5605AF-6B03-4CDF-8520-E7313B828526}" type="presOf" srcId="{F858D381-8B1A-4367-9C21-FF3EB177D2D7}" destId="{5F8F45E4-DCCB-41EF-A3D2-0EB793DDF406}" srcOrd="0" destOrd="0" presId="urn:microsoft.com/office/officeart/2005/8/layout/hList1"/>
    <dgm:cxn modelId="{13598AB8-BCC6-4197-AD27-9D7D96C3EE1C}" type="presOf" srcId="{71FD32E1-071D-4CB3-BDE8-C66D2CE19D52}" destId="{CAB66605-D8ED-4728-8BC6-48F05421C685}" srcOrd="0" destOrd="0" presId="urn:microsoft.com/office/officeart/2005/8/layout/hList1"/>
    <dgm:cxn modelId="{EE26FCB8-71A0-4DD6-8D05-F35673840C6A}" type="presOf" srcId="{89F98670-4D5D-43BE-A88F-29B55581362A}" destId="{21DF13E4-B6DE-4840-A952-D18804AC426F}" srcOrd="0" destOrd="0" presId="urn:microsoft.com/office/officeart/2005/8/layout/hList1"/>
    <dgm:cxn modelId="{84AF28B9-BF81-4B66-89DA-403735780DD4}" srcId="{47A5F92A-0179-40FC-9FDE-2D07BC3D8936}" destId="{A5A0EC19-06AD-47F0-B0DF-D5F2ED8698D3}" srcOrd="1" destOrd="0" parTransId="{F0A7933C-17A3-4F5E-9482-733FB33E2790}" sibTransId="{A1933E3D-ADB2-4F44-885A-4AED72510880}"/>
    <dgm:cxn modelId="{D6DC63C4-369F-4CE9-BCA2-BDF355355EEA}" srcId="{71FD32E1-071D-4CB3-BDE8-C66D2CE19D52}" destId="{89F98670-4D5D-43BE-A88F-29B55581362A}" srcOrd="1" destOrd="0" parTransId="{22F70A30-70E2-43B6-9048-B4FCC5A911AD}" sibTransId="{580D8178-9D84-4DE7-B768-85F8B5E12677}"/>
    <dgm:cxn modelId="{EB7147CE-BAAD-47CD-A840-FE9A82027225}" type="presOf" srcId="{A7741CE9-D398-4E49-901E-F5F9D3273DF0}" destId="{CA455B72-8348-43F4-9523-605328CC54A4}" srcOrd="0" destOrd="0" presId="urn:microsoft.com/office/officeart/2005/8/layout/hList1"/>
    <dgm:cxn modelId="{069849E7-A11D-4EE1-B7B1-C8F8CA32D4A5}" type="presOf" srcId="{48AE188B-6850-4F8D-BFB3-C6A7FED50F21}" destId="{9C39F4E0-DFAA-4235-ACA1-09C8BF1A25EF}" srcOrd="0" destOrd="0" presId="urn:microsoft.com/office/officeart/2005/8/layout/hList1"/>
    <dgm:cxn modelId="{F3F37FED-54F1-4A5E-8606-29A32D43F573}" srcId="{09A8B7AB-A7E2-4CDB-A207-2CB7BEE659C0}" destId="{F858D381-8B1A-4367-9C21-FF3EB177D2D7}" srcOrd="0" destOrd="0" parTransId="{E9EB3089-809E-4299-80B1-F7C9010BA6AE}" sibTransId="{2DC58613-C316-46E0-8534-8520B4B5546F}"/>
    <dgm:cxn modelId="{5E2211F6-77E3-4B03-B1E9-981611EB14C0}" srcId="{89F98670-4D5D-43BE-A88F-29B55581362A}" destId="{48AE188B-6850-4F8D-BFB3-C6A7FED50F21}" srcOrd="0" destOrd="0" parTransId="{B8FD4E4E-7D8D-40FE-BF46-C53B00C35ABF}" sibTransId="{855D1F8A-649F-4508-939D-BED0BE862A1F}"/>
    <dgm:cxn modelId="{586BF8C9-BB27-4F47-8DB5-306EEE79D362}" type="presParOf" srcId="{CAB66605-D8ED-4728-8BC6-48F05421C685}" destId="{A5386F00-B8C6-4107-8FAE-2B5B326E6A4C}" srcOrd="0" destOrd="0" presId="urn:microsoft.com/office/officeart/2005/8/layout/hList1"/>
    <dgm:cxn modelId="{4C50D56B-26B1-4F91-B2D3-F357E9CF4804}" type="presParOf" srcId="{A5386F00-B8C6-4107-8FAE-2B5B326E6A4C}" destId="{293E7BC3-9C93-45CD-AFDE-E4A849B705CB}" srcOrd="0" destOrd="0" presId="urn:microsoft.com/office/officeart/2005/8/layout/hList1"/>
    <dgm:cxn modelId="{8E07CE33-CD6C-46D1-9572-1B34424009A0}" type="presParOf" srcId="{A5386F00-B8C6-4107-8FAE-2B5B326E6A4C}" destId="{5F8F45E4-DCCB-41EF-A3D2-0EB793DDF406}" srcOrd="1" destOrd="0" presId="urn:microsoft.com/office/officeart/2005/8/layout/hList1"/>
    <dgm:cxn modelId="{07FDF128-506E-4610-9E0B-CC37B6A47AEE}" type="presParOf" srcId="{CAB66605-D8ED-4728-8BC6-48F05421C685}" destId="{9B68EAF8-2140-4543-8B49-25FC24937B67}" srcOrd="1" destOrd="0" presId="urn:microsoft.com/office/officeart/2005/8/layout/hList1"/>
    <dgm:cxn modelId="{93A3D876-DC75-4C4B-ADB9-05CC39A3C143}" type="presParOf" srcId="{CAB66605-D8ED-4728-8BC6-48F05421C685}" destId="{C208EFC9-E9D0-49EE-B3F7-9B25C8B407B9}" srcOrd="2" destOrd="0" presId="urn:microsoft.com/office/officeart/2005/8/layout/hList1"/>
    <dgm:cxn modelId="{3CFB13BF-6F74-4BAD-9D41-0DA3C6C759EF}" type="presParOf" srcId="{C208EFC9-E9D0-49EE-B3F7-9B25C8B407B9}" destId="{21DF13E4-B6DE-4840-A952-D18804AC426F}" srcOrd="0" destOrd="0" presId="urn:microsoft.com/office/officeart/2005/8/layout/hList1"/>
    <dgm:cxn modelId="{16E6F747-C71E-43D2-B2CB-3C25F0A47978}" type="presParOf" srcId="{C208EFC9-E9D0-49EE-B3F7-9B25C8B407B9}" destId="{9C39F4E0-DFAA-4235-ACA1-09C8BF1A25EF}" srcOrd="1" destOrd="0" presId="urn:microsoft.com/office/officeart/2005/8/layout/hList1"/>
    <dgm:cxn modelId="{51483BBB-1436-4E96-B176-19F6E5F80C5B}" type="presParOf" srcId="{CAB66605-D8ED-4728-8BC6-48F05421C685}" destId="{EECB765C-AF47-4B95-8188-5D9BEA1344A4}" srcOrd="3" destOrd="0" presId="urn:microsoft.com/office/officeart/2005/8/layout/hList1"/>
    <dgm:cxn modelId="{7EC9052F-C374-4DC4-BDF9-1694264685E3}" type="presParOf" srcId="{CAB66605-D8ED-4728-8BC6-48F05421C685}" destId="{669B98FC-1566-420B-8057-B7C14FFD8CCE}" srcOrd="4" destOrd="0" presId="urn:microsoft.com/office/officeart/2005/8/layout/hList1"/>
    <dgm:cxn modelId="{39A6B952-8694-4C99-8333-098A62513B74}" type="presParOf" srcId="{669B98FC-1566-420B-8057-B7C14FFD8CCE}" destId="{13756EE4-3F64-4972-900D-913198B94241}" srcOrd="0" destOrd="0" presId="urn:microsoft.com/office/officeart/2005/8/layout/hList1"/>
    <dgm:cxn modelId="{1DFD4ADF-7117-47C5-B361-5C30111EC0D3}" type="presParOf" srcId="{669B98FC-1566-420B-8057-B7C14FFD8CCE}" destId="{CA455B72-8348-43F4-9523-605328CC54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4213B-8C44-4894-93BF-FD83A31999F5}">
      <dsp:nvSpPr>
        <dsp:cNvPr id="0" name=""/>
        <dsp:cNvSpPr/>
      </dsp:nvSpPr>
      <dsp:spPr>
        <a:xfrm>
          <a:off x="0" y="11392"/>
          <a:ext cx="3094088" cy="185645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MX" sz="3400" kern="1200">
              <a:solidFill>
                <a:sysClr val="windowText" lastClr="000000"/>
              </a:solidFill>
            </a:rPr>
            <a:t>Inhibidores de la actividad simpática</a:t>
          </a:r>
          <a:endParaRPr lang="es-CL" sz="3400" kern="1200" dirty="0">
            <a:solidFill>
              <a:sysClr val="windowText" lastClr="000000"/>
            </a:solidFill>
          </a:endParaRPr>
        </a:p>
      </dsp:txBody>
      <dsp:txXfrm>
        <a:off x="0" y="11392"/>
        <a:ext cx="3094088" cy="1856453"/>
      </dsp:txXfrm>
    </dsp:sp>
    <dsp:sp modelId="{9A7EEEB2-D73A-4281-A673-9588880A090D}">
      <dsp:nvSpPr>
        <dsp:cNvPr id="0" name=""/>
        <dsp:cNvSpPr/>
      </dsp:nvSpPr>
      <dsp:spPr>
        <a:xfrm>
          <a:off x="3403497" y="11392"/>
          <a:ext cx="3094088" cy="185645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MX" sz="3400" kern="1200">
              <a:solidFill>
                <a:sysClr val="windowText" lastClr="000000"/>
              </a:solidFill>
            </a:rPr>
            <a:t>Inhibidores de la ECA</a:t>
          </a:r>
          <a:endParaRPr lang="es-CL" sz="3400" kern="1200" dirty="0">
            <a:solidFill>
              <a:sysClr val="windowText" lastClr="000000"/>
            </a:solidFill>
          </a:endParaRPr>
        </a:p>
      </dsp:txBody>
      <dsp:txXfrm>
        <a:off x="3403497" y="11392"/>
        <a:ext cx="3094088" cy="1856453"/>
      </dsp:txXfrm>
    </dsp:sp>
    <dsp:sp modelId="{5894BF29-4F71-47E7-A0DC-C9F2978470F6}">
      <dsp:nvSpPr>
        <dsp:cNvPr id="0" name=""/>
        <dsp:cNvSpPr/>
      </dsp:nvSpPr>
      <dsp:spPr>
        <a:xfrm>
          <a:off x="6806995" y="11392"/>
          <a:ext cx="3094088" cy="1856453"/>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MX" sz="3400" kern="1200">
              <a:solidFill>
                <a:sysClr val="windowText" lastClr="000000"/>
              </a:solidFill>
            </a:rPr>
            <a:t>Antagonistas del receptor de angiotensina II</a:t>
          </a:r>
          <a:endParaRPr lang="es-CL" sz="3400" kern="1200" dirty="0">
            <a:solidFill>
              <a:sysClr val="windowText" lastClr="000000"/>
            </a:solidFill>
          </a:endParaRPr>
        </a:p>
      </dsp:txBody>
      <dsp:txXfrm>
        <a:off x="6806995" y="11392"/>
        <a:ext cx="3094088" cy="1856453"/>
      </dsp:txXfrm>
    </dsp:sp>
    <dsp:sp modelId="{B81FB030-BDEE-41C9-A7B9-96661AE38759}">
      <dsp:nvSpPr>
        <dsp:cNvPr id="0" name=""/>
        <dsp:cNvSpPr/>
      </dsp:nvSpPr>
      <dsp:spPr>
        <a:xfrm>
          <a:off x="0" y="2177254"/>
          <a:ext cx="3094088" cy="185645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MX" sz="3400" kern="1200">
              <a:solidFill>
                <a:sysClr val="windowText" lastClr="000000"/>
              </a:solidFill>
            </a:rPr>
            <a:t>Antagonistas de calcio</a:t>
          </a:r>
          <a:endParaRPr lang="es-CL" sz="3400" kern="1200" dirty="0">
            <a:solidFill>
              <a:sysClr val="windowText" lastClr="000000"/>
            </a:solidFill>
          </a:endParaRPr>
        </a:p>
      </dsp:txBody>
      <dsp:txXfrm>
        <a:off x="0" y="2177254"/>
        <a:ext cx="3094088" cy="1856453"/>
      </dsp:txXfrm>
    </dsp:sp>
    <dsp:sp modelId="{4AEDC6FB-AD3B-4084-B9D4-43C50A7B13F9}">
      <dsp:nvSpPr>
        <dsp:cNvPr id="0" name=""/>
        <dsp:cNvSpPr/>
      </dsp:nvSpPr>
      <dsp:spPr>
        <a:xfrm>
          <a:off x="3403497" y="2177254"/>
          <a:ext cx="3094088" cy="1856453"/>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MX" sz="3400" kern="1200" dirty="0">
              <a:solidFill>
                <a:sysClr val="windowText" lastClr="000000"/>
              </a:solidFill>
            </a:rPr>
            <a:t>Vasodilatadores directos</a:t>
          </a:r>
          <a:endParaRPr lang="es-CL" sz="3400" kern="1200" dirty="0">
            <a:solidFill>
              <a:sysClr val="windowText" lastClr="000000"/>
            </a:solidFill>
          </a:endParaRPr>
        </a:p>
      </dsp:txBody>
      <dsp:txXfrm>
        <a:off x="3403497" y="2177254"/>
        <a:ext cx="3094088" cy="1856453"/>
      </dsp:txXfrm>
    </dsp:sp>
    <dsp:sp modelId="{E141177C-CA93-45FD-AF98-40873538E20F}">
      <dsp:nvSpPr>
        <dsp:cNvPr id="0" name=""/>
        <dsp:cNvSpPr/>
      </dsp:nvSpPr>
      <dsp:spPr>
        <a:xfrm>
          <a:off x="6806995" y="2177254"/>
          <a:ext cx="3094088" cy="185645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MX" sz="3400" kern="1200">
              <a:solidFill>
                <a:sysClr val="windowText" lastClr="000000"/>
              </a:solidFill>
            </a:rPr>
            <a:t>Diuréticos</a:t>
          </a:r>
          <a:endParaRPr lang="es-CL" sz="3400" kern="1200" dirty="0">
            <a:solidFill>
              <a:sysClr val="windowText" lastClr="000000"/>
            </a:solidFill>
          </a:endParaRPr>
        </a:p>
      </dsp:txBody>
      <dsp:txXfrm>
        <a:off x="6806995" y="2177254"/>
        <a:ext cx="3094088" cy="1856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EEDBC-8695-47F4-BB42-143D6FAFE72E}">
      <dsp:nvSpPr>
        <dsp:cNvPr id="0" name=""/>
        <dsp:cNvSpPr/>
      </dsp:nvSpPr>
      <dsp:spPr>
        <a:xfrm>
          <a:off x="4071" y="1254283"/>
          <a:ext cx="5176707" cy="310602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MX" sz="4100" kern="1200" dirty="0"/>
            <a:t>Nitratos:</a:t>
          </a:r>
        </a:p>
        <a:p>
          <a:pPr marL="0" lvl="0" indent="0" algn="ctr" defTabSz="1822450">
            <a:lnSpc>
              <a:spcPct val="90000"/>
            </a:lnSpc>
            <a:spcBef>
              <a:spcPct val="0"/>
            </a:spcBef>
            <a:spcAft>
              <a:spcPct val="35000"/>
            </a:spcAft>
            <a:buNone/>
          </a:pPr>
          <a:r>
            <a:rPr lang="es-MX" sz="4100" kern="1200" dirty="0"/>
            <a:t>Nitroglicerina</a:t>
          </a:r>
        </a:p>
        <a:p>
          <a:pPr marL="0" lvl="0" indent="0" algn="ctr" defTabSz="1822450">
            <a:lnSpc>
              <a:spcPct val="90000"/>
            </a:lnSpc>
            <a:spcBef>
              <a:spcPct val="0"/>
            </a:spcBef>
            <a:spcAft>
              <a:spcPct val="35000"/>
            </a:spcAft>
            <a:buNone/>
          </a:pPr>
          <a:r>
            <a:rPr lang="es-MX" sz="4100" kern="1200" dirty="0"/>
            <a:t>Isosorbide dinitrato</a:t>
          </a:r>
          <a:endParaRPr lang="es-CL" sz="4100" kern="1200" dirty="0"/>
        </a:p>
      </dsp:txBody>
      <dsp:txXfrm>
        <a:off x="4071" y="1254283"/>
        <a:ext cx="5176707" cy="3106024"/>
      </dsp:txXfrm>
    </dsp:sp>
    <dsp:sp modelId="{E23F42C2-1882-43C3-9EA1-39DBAF8F4A20}">
      <dsp:nvSpPr>
        <dsp:cNvPr id="0" name=""/>
        <dsp:cNvSpPr/>
      </dsp:nvSpPr>
      <dsp:spPr>
        <a:xfrm>
          <a:off x="5697032" y="1597219"/>
          <a:ext cx="5176707" cy="3106024"/>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MX" sz="4100" kern="1200" dirty="0"/>
            <a:t>Antagonistas del calcio:</a:t>
          </a:r>
        </a:p>
        <a:p>
          <a:pPr marL="0" lvl="0" indent="0" algn="ctr" defTabSz="1822450">
            <a:lnSpc>
              <a:spcPct val="90000"/>
            </a:lnSpc>
            <a:spcBef>
              <a:spcPct val="0"/>
            </a:spcBef>
            <a:spcAft>
              <a:spcPct val="35000"/>
            </a:spcAft>
            <a:buNone/>
          </a:pPr>
          <a:r>
            <a:rPr lang="es-MX" sz="4100" kern="1200" dirty="0"/>
            <a:t>Verapamilo</a:t>
          </a:r>
        </a:p>
        <a:p>
          <a:pPr marL="0" lvl="0" indent="0" algn="ctr" defTabSz="1822450">
            <a:lnSpc>
              <a:spcPct val="90000"/>
            </a:lnSpc>
            <a:spcBef>
              <a:spcPct val="0"/>
            </a:spcBef>
            <a:spcAft>
              <a:spcPct val="35000"/>
            </a:spcAft>
            <a:buNone/>
          </a:pPr>
          <a:r>
            <a:rPr lang="es-MX" sz="4100" kern="1200" dirty="0" err="1"/>
            <a:t>Diltiazem</a:t>
          </a:r>
          <a:endParaRPr lang="es-MX" sz="4100" kern="1200" dirty="0"/>
        </a:p>
      </dsp:txBody>
      <dsp:txXfrm>
        <a:off x="5697032" y="1597219"/>
        <a:ext cx="5176707" cy="3106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E7BC3-9C93-45CD-AFDE-E4A849B705CB}">
      <dsp:nvSpPr>
        <dsp:cNvPr id="0" name=""/>
        <dsp:cNvSpPr/>
      </dsp:nvSpPr>
      <dsp:spPr>
        <a:xfrm>
          <a:off x="3243" y="2167889"/>
          <a:ext cx="3162181" cy="662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L" sz="2300" b="1" kern="1200" dirty="0"/>
            <a:t>DE MAXIMA EFICACIA</a:t>
          </a:r>
        </a:p>
      </dsp:txBody>
      <dsp:txXfrm>
        <a:off x="3243" y="2167889"/>
        <a:ext cx="3162181" cy="662400"/>
      </dsp:txXfrm>
    </dsp:sp>
    <dsp:sp modelId="{5F8F45E4-DCCB-41EF-A3D2-0EB793DDF406}">
      <dsp:nvSpPr>
        <dsp:cNvPr id="0" name=""/>
        <dsp:cNvSpPr/>
      </dsp:nvSpPr>
      <dsp:spPr>
        <a:xfrm>
          <a:off x="3243" y="2830289"/>
          <a:ext cx="3162181" cy="1988752"/>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L" sz="2300" kern="1200" dirty="0"/>
            <a:t>DIURETICOS DE ASA</a:t>
          </a:r>
        </a:p>
        <a:p>
          <a:pPr marL="228600" lvl="1" indent="-228600" algn="l" defTabSz="1022350">
            <a:lnSpc>
              <a:spcPct val="90000"/>
            </a:lnSpc>
            <a:spcBef>
              <a:spcPct val="0"/>
            </a:spcBef>
            <a:spcAft>
              <a:spcPct val="15000"/>
            </a:spcAft>
            <a:buChar char="•"/>
          </a:pPr>
          <a:r>
            <a:rPr lang="es-CL" sz="2300" kern="1200" dirty="0">
              <a:solidFill>
                <a:srgbClr val="FF0000"/>
              </a:solidFill>
            </a:rPr>
            <a:t>FUROSEMIDA</a:t>
          </a:r>
        </a:p>
      </dsp:txBody>
      <dsp:txXfrm>
        <a:off x="3243" y="2830289"/>
        <a:ext cx="3162181" cy="1988752"/>
      </dsp:txXfrm>
    </dsp:sp>
    <dsp:sp modelId="{21DF13E4-B6DE-4840-A952-D18804AC426F}">
      <dsp:nvSpPr>
        <dsp:cNvPr id="0" name=""/>
        <dsp:cNvSpPr/>
      </dsp:nvSpPr>
      <dsp:spPr>
        <a:xfrm>
          <a:off x="3608129" y="2167889"/>
          <a:ext cx="3162181" cy="662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L" sz="2300" b="1" kern="1200" dirty="0"/>
            <a:t>EFICACIA MEDIA</a:t>
          </a:r>
        </a:p>
      </dsp:txBody>
      <dsp:txXfrm>
        <a:off x="3608129" y="2167889"/>
        <a:ext cx="3162181" cy="662400"/>
      </dsp:txXfrm>
    </dsp:sp>
    <dsp:sp modelId="{9C39F4E0-DFAA-4235-ACA1-09C8BF1A25EF}">
      <dsp:nvSpPr>
        <dsp:cNvPr id="0" name=""/>
        <dsp:cNvSpPr/>
      </dsp:nvSpPr>
      <dsp:spPr>
        <a:xfrm>
          <a:off x="3608129" y="2830289"/>
          <a:ext cx="3162181" cy="1988752"/>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L" sz="2300" kern="1200" dirty="0"/>
            <a:t>TIAZIDICOS</a:t>
          </a:r>
        </a:p>
        <a:p>
          <a:pPr marL="228600" lvl="1" indent="-228600" algn="l" defTabSz="1022350">
            <a:lnSpc>
              <a:spcPct val="90000"/>
            </a:lnSpc>
            <a:spcBef>
              <a:spcPct val="0"/>
            </a:spcBef>
            <a:spcAft>
              <a:spcPct val="15000"/>
            </a:spcAft>
            <a:buChar char="•"/>
          </a:pPr>
          <a:r>
            <a:rPr lang="es-CL" sz="2300" kern="1200" dirty="0">
              <a:solidFill>
                <a:srgbClr val="FF0000"/>
              </a:solidFill>
            </a:rPr>
            <a:t>HIDROCLOROTIAZIDA</a:t>
          </a:r>
        </a:p>
      </dsp:txBody>
      <dsp:txXfrm>
        <a:off x="3608129" y="2830289"/>
        <a:ext cx="3162181" cy="1988752"/>
      </dsp:txXfrm>
    </dsp:sp>
    <dsp:sp modelId="{13756EE4-3F64-4972-900D-913198B94241}">
      <dsp:nvSpPr>
        <dsp:cNvPr id="0" name=""/>
        <dsp:cNvSpPr/>
      </dsp:nvSpPr>
      <dsp:spPr>
        <a:xfrm>
          <a:off x="7213016" y="2167889"/>
          <a:ext cx="3162181" cy="662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L" sz="2300" b="1" kern="1200" dirty="0"/>
            <a:t>BAJA EFICACIA</a:t>
          </a:r>
        </a:p>
      </dsp:txBody>
      <dsp:txXfrm>
        <a:off x="7213016" y="2167889"/>
        <a:ext cx="3162181" cy="662400"/>
      </dsp:txXfrm>
    </dsp:sp>
    <dsp:sp modelId="{CA455B72-8348-43F4-9523-605328CC54A4}">
      <dsp:nvSpPr>
        <dsp:cNvPr id="0" name=""/>
        <dsp:cNvSpPr/>
      </dsp:nvSpPr>
      <dsp:spPr>
        <a:xfrm>
          <a:off x="7213016" y="2830289"/>
          <a:ext cx="3162181" cy="1988752"/>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L" sz="2300" kern="1200" dirty="0"/>
            <a:t>AHORRADORES DE POTASIO</a:t>
          </a:r>
        </a:p>
        <a:p>
          <a:pPr marL="228600" lvl="1" indent="-228600" algn="l" defTabSz="1022350">
            <a:lnSpc>
              <a:spcPct val="90000"/>
            </a:lnSpc>
            <a:spcBef>
              <a:spcPct val="0"/>
            </a:spcBef>
            <a:spcAft>
              <a:spcPct val="15000"/>
            </a:spcAft>
            <a:buChar char="•"/>
          </a:pPr>
          <a:r>
            <a:rPr lang="es-CL" sz="2300" kern="1200" dirty="0">
              <a:solidFill>
                <a:srgbClr val="FF0000"/>
              </a:solidFill>
            </a:rPr>
            <a:t>ESPIRONOLACTONA, AMILORIDA, TRIAMTERENO.</a:t>
          </a:r>
        </a:p>
      </dsp:txBody>
      <dsp:txXfrm>
        <a:off x="7213016" y="2830289"/>
        <a:ext cx="3162181" cy="19887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F5B6C-14A1-4133-8354-0382BBAF4B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7359623-9FD0-45C1-90E2-28AD22E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BA90181-5628-4EC3-AED2-8CB781600498}"/>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5" name="Marcador de pie de página 4">
            <a:extLst>
              <a:ext uri="{FF2B5EF4-FFF2-40B4-BE49-F238E27FC236}">
                <a16:creationId xmlns:a16="http://schemas.microsoft.com/office/drawing/2014/main" id="{66A4CCE4-14B3-469A-8D47-953BC2C3D7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72476A-6A87-4CDE-9797-9F72B6973BD1}"/>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072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1DCA8-B490-4287-AA8A-4B9139F4F56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7CA075B-4A6B-4AF1-A4CE-E5FBDE3AD0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C6DE35D-D41B-40E4-90B9-6AB780C8B144}"/>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5" name="Marcador de pie de página 4">
            <a:extLst>
              <a:ext uri="{FF2B5EF4-FFF2-40B4-BE49-F238E27FC236}">
                <a16:creationId xmlns:a16="http://schemas.microsoft.com/office/drawing/2014/main" id="{E787139A-3DC5-490C-A6FF-17C0EEA92D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B927D0-CC23-40FA-8472-E2D02916FF36}"/>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72467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A95206-95D4-4482-A59F-DDF41DF7D8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1D83171-0EE8-437D-8065-BC228D652A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B94A65-E3FF-4275-86CB-0B9D10C0C88B}"/>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5" name="Marcador de pie de página 4">
            <a:extLst>
              <a:ext uri="{FF2B5EF4-FFF2-40B4-BE49-F238E27FC236}">
                <a16:creationId xmlns:a16="http://schemas.microsoft.com/office/drawing/2014/main" id="{DB158FB0-443A-4D95-B462-ED23B1306A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F969EB-1EFE-4CB9-BA17-1E6ED50DC2AF}"/>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403677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FD4A5-D7DC-4339-B41D-7466176152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D437659-BD8E-4BAA-B7A4-C9D211475C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45CC9FF-7ED6-437E-81B4-26B27B8E01BB}"/>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5" name="Marcador de pie de página 4">
            <a:extLst>
              <a:ext uri="{FF2B5EF4-FFF2-40B4-BE49-F238E27FC236}">
                <a16:creationId xmlns:a16="http://schemas.microsoft.com/office/drawing/2014/main" id="{B629F18E-CAA2-45A5-80B2-92D90E512C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D9F3E6-DB97-4F51-A60B-8AB994473DF0}"/>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88719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CF72C-1C1D-4F2C-93A6-A436D36944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D6A860-3B9A-460E-A3B9-4297E242A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9DA3EE-2492-40F1-9900-E4A7DC8C8A91}"/>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5" name="Marcador de pie de página 4">
            <a:extLst>
              <a:ext uri="{FF2B5EF4-FFF2-40B4-BE49-F238E27FC236}">
                <a16:creationId xmlns:a16="http://schemas.microsoft.com/office/drawing/2014/main" id="{8108ADAB-2652-4D80-A02C-A7658EB241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BDACD3-FE7E-43B4-A6D3-173E41FF49D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353828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C41E-0305-4F8C-827B-DAFB21A8DB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84406B8-8566-4705-88D8-596711D1E7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4F55B1D-7186-4A34-ABBD-D0C2029CBB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57E482F-57E1-459E-A831-7B3EF64E2D8B}"/>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6" name="Marcador de pie de página 5">
            <a:extLst>
              <a:ext uri="{FF2B5EF4-FFF2-40B4-BE49-F238E27FC236}">
                <a16:creationId xmlns:a16="http://schemas.microsoft.com/office/drawing/2014/main" id="{B837B1CB-1ED5-47DD-A479-051F69ECBCB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1159936-088A-4B72-83F5-0096EFE5284A}"/>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3402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544A3-4048-461F-8910-B5087084BF9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2601111-345C-4818-A8A7-6D2C2102E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484D4F-92AB-43B6-975A-882EC5006F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9612557-3B49-4C2C-A161-AADDCE8AC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1FBCEE-4D54-44AF-8E2B-AB23150772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61CFCCA-B884-446C-B820-E006B939CEB9}"/>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8" name="Marcador de pie de página 7">
            <a:extLst>
              <a:ext uri="{FF2B5EF4-FFF2-40B4-BE49-F238E27FC236}">
                <a16:creationId xmlns:a16="http://schemas.microsoft.com/office/drawing/2014/main" id="{AEB3E3F1-2CCC-44FE-866B-22751E0D1F9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4F1437B-33E5-46AD-B8EF-885A6409E24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4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D22F6-C88C-4899-8893-A7E8BDCF1C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808849C-079E-439D-8F98-55D016C22381}"/>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4" name="Marcador de pie de página 3">
            <a:extLst>
              <a:ext uri="{FF2B5EF4-FFF2-40B4-BE49-F238E27FC236}">
                <a16:creationId xmlns:a16="http://schemas.microsoft.com/office/drawing/2014/main" id="{8CDCA239-A76C-473D-B4C9-E80656C35B0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FE81D35-DF98-4733-B138-D2D5C9297589}"/>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28655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E3D3EE-2550-4B67-894C-D39B00FF44AB}"/>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3" name="Marcador de pie de página 2">
            <a:extLst>
              <a:ext uri="{FF2B5EF4-FFF2-40B4-BE49-F238E27FC236}">
                <a16:creationId xmlns:a16="http://schemas.microsoft.com/office/drawing/2014/main" id="{821CD252-40A3-4A91-BCC8-C9D65D37DCD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D2232F1-B0B9-4F42-BA79-A9656EBCFAC4}"/>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0087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6579D-2B67-478A-A4F7-90222EF67D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3C8B759-E4A0-45BD-87D0-EFA4C3749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96AC1B9-87FB-4911-ACB7-08571DAB1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26B80D-3BE8-4420-A456-BEF85E2301C4}"/>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6" name="Marcador de pie de página 5">
            <a:extLst>
              <a:ext uri="{FF2B5EF4-FFF2-40B4-BE49-F238E27FC236}">
                <a16:creationId xmlns:a16="http://schemas.microsoft.com/office/drawing/2014/main" id="{6F35F157-4C36-4DD9-818A-1D6E0321DF9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1CAE3B8-D442-4B05-BD33-B0CD8E372DE3}"/>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9048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603C5-369F-4473-B154-013D273A35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D45E5B9-B022-45C8-B210-7E007B926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7C8DECF-0E37-48F2-9F67-30E4382B4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65E72C-A2A7-48C9-8914-C993E5CD284A}"/>
              </a:ext>
            </a:extLst>
          </p:cNvPr>
          <p:cNvSpPr>
            <a:spLocks noGrp="1"/>
          </p:cNvSpPr>
          <p:nvPr>
            <p:ph type="dt" sz="half" idx="10"/>
          </p:nvPr>
        </p:nvSpPr>
        <p:spPr/>
        <p:txBody>
          <a:bodyPr/>
          <a:lstStyle/>
          <a:p>
            <a:fld id="{921A8B9B-B646-4840-90BA-9498986B91F2}" type="datetimeFigureOut">
              <a:rPr lang="es-CL" smtClean="0"/>
              <a:t>01-07-2024</a:t>
            </a:fld>
            <a:endParaRPr lang="es-CL"/>
          </a:p>
        </p:txBody>
      </p:sp>
      <p:sp>
        <p:nvSpPr>
          <p:cNvPr id="6" name="Marcador de pie de página 5">
            <a:extLst>
              <a:ext uri="{FF2B5EF4-FFF2-40B4-BE49-F238E27FC236}">
                <a16:creationId xmlns:a16="http://schemas.microsoft.com/office/drawing/2014/main" id="{A1755E5B-6236-4220-BF83-50BEBF8BC5D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44147C-809E-4C5C-8D12-DD1BB7D6A63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603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9F02F9-148B-4834-9591-7B5A41724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82862B1-3CB3-407E-8804-9A720DA7B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6F8887D-50A5-423B-9409-E310624EB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8B9B-B646-4840-90BA-9498986B91F2}" type="datetimeFigureOut">
              <a:rPr lang="es-CL" smtClean="0"/>
              <a:t>01-07-2024</a:t>
            </a:fld>
            <a:endParaRPr lang="es-CL"/>
          </a:p>
        </p:txBody>
      </p:sp>
      <p:sp>
        <p:nvSpPr>
          <p:cNvPr id="5" name="Marcador de pie de página 4">
            <a:extLst>
              <a:ext uri="{FF2B5EF4-FFF2-40B4-BE49-F238E27FC236}">
                <a16:creationId xmlns:a16="http://schemas.microsoft.com/office/drawing/2014/main" id="{7A391C83-957B-4B57-A862-B457E31C6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756987C-0B17-4181-ACFB-3131855A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690BA-2C4D-41C4-9ECA-5EB5E3D5B061}" type="slidenum">
              <a:rPr lang="es-CL" smtClean="0"/>
              <a:t>‹Nº›</a:t>
            </a:fld>
            <a:endParaRPr lang="es-CL"/>
          </a:p>
        </p:txBody>
      </p:sp>
    </p:spTree>
    <p:extLst>
      <p:ext uri="{BB962C8B-B14F-4D97-AF65-F5344CB8AC3E}">
        <p14:creationId xmlns:p14="http://schemas.microsoft.com/office/powerpoint/2010/main" val="122599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s.wikipedia.org/wiki/Adenosina"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es.wikipedia.org/wiki/Magnesi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2379116-C497-41C6-A458-D041FE67DE1D}"/>
              </a:ext>
            </a:extLst>
          </p:cNvPr>
          <p:cNvSpPr>
            <a:spLocks noGrp="1"/>
          </p:cNvSpPr>
          <p:nvPr>
            <p:ph type="ctrTitle"/>
          </p:nvPr>
        </p:nvSpPr>
        <p:spPr>
          <a:xfrm>
            <a:off x="670382" y="762000"/>
            <a:ext cx="5333999" cy="926123"/>
          </a:xfrm>
        </p:spPr>
        <p:txBody>
          <a:bodyPr anchor="t">
            <a:noAutofit/>
          </a:bodyPr>
          <a:lstStyle/>
          <a:p>
            <a:r>
              <a:rPr lang="es-ES" sz="2400" b="1" dirty="0"/>
              <a:t>CLASE 11 MODULO III</a:t>
            </a:r>
            <a:br>
              <a:rPr lang="es-ES" sz="2400" b="1" dirty="0"/>
            </a:br>
            <a:r>
              <a:rPr lang="es-ES" sz="2400" b="1" dirty="0"/>
              <a:t>FÁRMACOS CARDIOVASCULARES Y ANTIHISTAMÍNICOS</a:t>
            </a:r>
            <a:endParaRPr lang="es-CL" sz="2400" b="1" dirty="0"/>
          </a:p>
        </p:txBody>
      </p:sp>
      <p:sp useBgFill="1">
        <p:nvSpPr>
          <p:cNvPr id="12" name="Rectangle 11">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6A9E015A-0275-4FA3-9D11-E7BD5FAB92F3}"/>
              </a:ext>
            </a:extLst>
          </p:cNvPr>
          <p:cNvSpPr>
            <a:spLocks noGrp="1"/>
          </p:cNvSpPr>
          <p:nvPr>
            <p:ph type="subTitle" idx="1"/>
          </p:nvPr>
        </p:nvSpPr>
        <p:spPr>
          <a:xfrm>
            <a:off x="7433481" y="714028"/>
            <a:ext cx="4033895" cy="974095"/>
          </a:xfrm>
        </p:spPr>
        <p:txBody>
          <a:bodyPr anchor="t">
            <a:normAutofit/>
          </a:bodyPr>
          <a:lstStyle/>
          <a:p>
            <a:r>
              <a:rPr lang="es-ES" b="1" dirty="0">
                <a:solidFill>
                  <a:schemeClr val="accent1">
                    <a:lumMod val="75000"/>
                  </a:schemeClr>
                </a:solidFill>
              </a:rPr>
              <a:t>CURSO DE  AUXILIAR EN FARMACIA</a:t>
            </a:r>
          </a:p>
          <a:p>
            <a:pPr algn="l"/>
            <a:endParaRPr lang="es-CL" dirty="0"/>
          </a:p>
        </p:txBody>
      </p:sp>
      <p:pic>
        <p:nvPicPr>
          <p:cNvPr id="5" name="Imagen 4">
            <a:extLst>
              <a:ext uri="{FF2B5EF4-FFF2-40B4-BE49-F238E27FC236}">
                <a16:creationId xmlns:a16="http://schemas.microsoft.com/office/drawing/2014/main" id="{4A68DD54-03CA-4708-8EDA-C3A851E15904}"/>
              </a:ext>
            </a:extLst>
          </p:cNvPr>
          <p:cNvPicPr>
            <a:picLocks noChangeAspect="1"/>
          </p:cNvPicPr>
          <p:nvPr/>
        </p:nvPicPr>
        <p:blipFill>
          <a:blip r:embed="rId2"/>
          <a:stretch>
            <a:fillRect/>
          </a:stretch>
        </p:blipFill>
        <p:spPr>
          <a:xfrm>
            <a:off x="777420" y="3136773"/>
            <a:ext cx="5226961" cy="1991223"/>
          </a:xfrm>
          <a:prstGeom prst="rect">
            <a:avLst/>
          </a:prstGeom>
        </p:spPr>
      </p:pic>
      <p:pic>
        <p:nvPicPr>
          <p:cNvPr id="4" name="Imagen 3" descr="Imagen que contiene firmar, dibujo, señal, cuarto&#10;&#10;Descripción generada automáticamente">
            <a:extLst>
              <a:ext uri="{FF2B5EF4-FFF2-40B4-BE49-F238E27FC236}">
                <a16:creationId xmlns:a16="http://schemas.microsoft.com/office/drawing/2014/main" id="{B8FB4F42-61E6-49B8-9A8D-C87814530C8D}"/>
              </a:ext>
            </a:extLst>
          </p:cNvPr>
          <p:cNvPicPr/>
          <p:nvPr/>
        </p:nvPicPr>
        <p:blipFill>
          <a:blip r:embed="rId3"/>
          <a:stretch>
            <a:fillRect/>
          </a:stretch>
        </p:blipFill>
        <p:spPr>
          <a:xfrm>
            <a:off x="7638838" y="2708448"/>
            <a:ext cx="3801353" cy="3421218"/>
          </a:xfrm>
          <a:prstGeom prst="rect">
            <a:avLst/>
          </a:prstGeom>
        </p:spPr>
      </p:pic>
      <p:sp>
        <p:nvSpPr>
          <p:cNvPr id="9" name="CuadroTexto 8">
            <a:extLst>
              <a:ext uri="{FF2B5EF4-FFF2-40B4-BE49-F238E27FC236}">
                <a16:creationId xmlns:a16="http://schemas.microsoft.com/office/drawing/2014/main" id="{51EFF35B-306B-48CC-9E4E-5127818A46F1}"/>
              </a:ext>
            </a:extLst>
          </p:cNvPr>
          <p:cNvSpPr txBox="1"/>
          <p:nvPr/>
        </p:nvSpPr>
        <p:spPr>
          <a:xfrm>
            <a:off x="1111976" y="5288988"/>
            <a:ext cx="3572566" cy="1169551"/>
          </a:xfrm>
          <a:prstGeom prst="rect">
            <a:avLst/>
          </a:prstGeom>
          <a:noFill/>
        </p:spPr>
        <p:txBody>
          <a:bodyPr wrap="square">
            <a:spAutoFit/>
          </a:bodyPr>
          <a:lstStyle/>
          <a:p>
            <a:pPr algn="l"/>
            <a:r>
              <a:rPr lang="es-CL" sz="1400" b="1" i="0" dirty="0">
                <a:solidFill>
                  <a:schemeClr val="tx1">
                    <a:lumMod val="95000"/>
                    <a:lumOff val="5000"/>
                  </a:schemeClr>
                </a:solidFill>
                <a:effectLst/>
                <a:latin typeface="Open Sans" panose="020B0606030504020204" pitchFamily="34" charset="0"/>
              </a:rPr>
              <a:t>PERFECCIONAT</a:t>
            </a:r>
          </a:p>
          <a:p>
            <a:pPr algn="l"/>
            <a:r>
              <a:rPr lang="es-CL" sz="1400" b="1" i="0" dirty="0">
                <a:solidFill>
                  <a:schemeClr val="tx1">
                    <a:lumMod val="95000"/>
                    <a:lumOff val="5000"/>
                  </a:schemeClr>
                </a:solidFill>
                <a:effectLst/>
                <a:latin typeface="Open Sans" panose="020B0606030504020204" pitchFamily="34" charset="0"/>
              </a:rPr>
              <a:t>www.perfeccionat.cl</a:t>
            </a:r>
          </a:p>
          <a:p>
            <a:pPr algn="l"/>
            <a:r>
              <a:rPr lang="es-CL" sz="1400" b="1" i="0" dirty="0">
                <a:solidFill>
                  <a:schemeClr val="tx1">
                    <a:lumMod val="95000"/>
                    <a:lumOff val="5000"/>
                  </a:schemeClr>
                </a:solidFill>
                <a:effectLst/>
                <a:latin typeface="Open Sans" panose="020B0606030504020204" pitchFamily="34" charset="0"/>
              </a:rPr>
              <a:t>+569 780 02 980</a:t>
            </a:r>
          </a:p>
          <a:p>
            <a:pPr algn="l"/>
            <a:r>
              <a:rPr lang="es-CL" sz="1400" b="1" i="0" dirty="0">
                <a:solidFill>
                  <a:schemeClr val="tx1">
                    <a:lumMod val="95000"/>
                    <a:lumOff val="5000"/>
                  </a:schemeClr>
                </a:solidFill>
                <a:effectLst/>
                <a:latin typeface="Open Sans" panose="020B0606030504020204" pitchFamily="34" charset="0"/>
              </a:rPr>
              <a:t>contacto@perfeccionat.cl</a:t>
            </a:r>
          </a:p>
          <a:p>
            <a:pPr algn="l"/>
            <a:r>
              <a:rPr lang="es-CL" sz="1400" b="1" i="0" dirty="0">
                <a:solidFill>
                  <a:schemeClr val="tx1">
                    <a:lumMod val="95000"/>
                    <a:lumOff val="5000"/>
                  </a:schemeClr>
                </a:solidFill>
                <a:effectLst/>
                <a:latin typeface="Open Sans" panose="020B0606030504020204" pitchFamily="34" charset="0"/>
              </a:rPr>
              <a:t>Av. Irarrázaval 2401 oficina 512</a:t>
            </a:r>
          </a:p>
        </p:txBody>
      </p:sp>
    </p:spTree>
    <p:extLst>
      <p:ext uri="{BB962C8B-B14F-4D97-AF65-F5344CB8AC3E}">
        <p14:creationId xmlns:p14="http://schemas.microsoft.com/office/powerpoint/2010/main" val="236084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2 Marcador de contenido">
            <a:extLst>
              <a:ext uri="{FF2B5EF4-FFF2-40B4-BE49-F238E27FC236}">
                <a16:creationId xmlns:a16="http://schemas.microsoft.com/office/drawing/2014/main" id="{79FBCA69-0E63-4F02-AA15-FFE946A6A968}"/>
              </a:ext>
            </a:extLst>
          </p:cNvPr>
          <p:cNvSpPr txBox="1">
            <a:spLocks/>
          </p:cNvSpPr>
          <p:nvPr/>
        </p:nvSpPr>
        <p:spPr>
          <a:xfrm>
            <a:off x="626850" y="2252424"/>
            <a:ext cx="6993150" cy="4656752"/>
          </a:xfrm>
          <a:prstGeom prst="rect">
            <a:avLst/>
          </a:prstGeom>
        </p:spPr>
        <p:txBody>
          <a:bodyPr vert="horz" lIns="182880" tIns="91440" rIns="182880" bIns="9144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sz="2800" b="1" dirty="0"/>
              <a:t>Efectos adversos (beta-bloqueadores)</a:t>
            </a:r>
          </a:p>
          <a:p>
            <a:pPr lvl="1"/>
            <a:r>
              <a:rPr lang="es-MX" sz="2400" dirty="0"/>
              <a:t>Alteración del sueño</a:t>
            </a:r>
          </a:p>
          <a:p>
            <a:pPr lvl="1"/>
            <a:r>
              <a:rPr lang="es-MX" sz="2400" dirty="0"/>
              <a:t>Aumento de TG</a:t>
            </a:r>
          </a:p>
          <a:p>
            <a:pPr lvl="1"/>
            <a:r>
              <a:rPr lang="es-MX" sz="2400" dirty="0"/>
              <a:t>Disminución de HDL</a:t>
            </a:r>
          </a:p>
          <a:p>
            <a:pPr lvl="1"/>
            <a:r>
              <a:rPr lang="es-MX" sz="2400" dirty="0"/>
              <a:t>Calambres</a:t>
            </a:r>
          </a:p>
          <a:p>
            <a:pPr lvl="1"/>
            <a:r>
              <a:rPr lang="es-MX" sz="2400" dirty="0"/>
              <a:t>Sensación de frío o cansancio en extremidades</a:t>
            </a:r>
          </a:p>
          <a:p>
            <a:pPr lvl="1"/>
            <a:r>
              <a:rPr lang="es-MX" sz="2400" dirty="0"/>
              <a:t>Bradicardia</a:t>
            </a:r>
          </a:p>
          <a:p>
            <a:pPr lvl="1"/>
            <a:r>
              <a:rPr lang="es-MX" sz="2400" dirty="0"/>
              <a:t>Broncoespasmo</a:t>
            </a:r>
          </a:p>
        </p:txBody>
      </p:sp>
      <p:pic>
        <p:nvPicPr>
          <p:cNvPr id="3" name="Imagen 2">
            <a:extLst>
              <a:ext uri="{FF2B5EF4-FFF2-40B4-BE49-F238E27FC236}">
                <a16:creationId xmlns:a16="http://schemas.microsoft.com/office/drawing/2014/main" id="{78FD6B69-03F6-4331-9F5E-FEFA478756A7}"/>
              </a:ext>
            </a:extLst>
          </p:cNvPr>
          <p:cNvPicPr>
            <a:picLocks noChangeAspect="1"/>
          </p:cNvPicPr>
          <p:nvPr/>
        </p:nvPicPr>
        <p:blipFill>
          <a:blip r:embed="rId2"/>
          <a:stretch>
            <a:fillRect/>
          </a:stretch>
        </p:blipFill>
        <p:spPr>
          <a:xfrm>
            <a:off x="7829550" y="1847850"/>
            <a:ext cx="3162300" cy="2449232"/>
          </a:xfrm>
          <a:prstGeom prst="rect">
            <a:avLst/>
          </a:prstGeom>
        </p:spPr>
      </p:pic>
      <p:pic>
        <p:nvPicPr>
          <p:cNvPr id="4" name="Imagen 3">
            <a:extLst>
              <a:ext uri="{FF2B5EF4-FFF2-40B4-BE49-F238E27FC236}">
                <a16:creationId xmlns:a16="http://schemas.microsoft.com/office/drawing/2014/main" id="{2F55BAA1-8EB9-4099-9AA3-07649530978B}"/>
              </a:ext>
            </a:extLst>
          </p:cNvPr>
          <p:cNvPicPr>
            <a:picLocks noChangeAspect="1"/>
          </p:cNvPicPr>
          <p:nvPr/>
        </p:nvPicPr>
        <p:blipFill>
          <a:blip r:embed="rId3"/>
          <a:stretch>
            <a:fillRect/>
          </a:stretch>
        </p:blipFill>
        <p:spPr>
          <a:xfrm>
            <a:off x="8246850" y="3866656"/>
            <a:ext cx="2762250" cy="2599765"/>
          </a:xfrm>
          <a:prstGeom prst="rect">
            <a:avLst/>
          </a:prstGeom>
        </p:spPr>
      </p:pic>
      <p:sp>
        <p:nvSpPr>
          <p:cNvPr id="11" name="CuadroTexto 10">
            <a:extLst>
              <a:ext uri="{FF2B5EF4-FFF2-40B4-BE49-F238E27FC236}">
                <a16:creationId xmlns:a16="http://schemas.microsoft.com/office/drawing/2014/main" id="{EC9B388A-1D17-4D5C-8EB5-643461B61E1C}"/>
              </a:ext>
            </a:extLst>
          </p:cNvPr>
          <p:cNvSpPr txBox="1"/>
          <p:nvPr/>
        </p:nvSpPr>
        <p:spPr>
          <a:xfrm>
            <a:off x="1182900" y="6144932"/>
            <a:ext cx="10148341" cy="369332"/>
          </a:xfrm>
          <a:prstGeom prst="rect">
            <a:avLst/>
          </a:prstGeom>
          <a:noFill/>
        </p:spPr>
        <p:txBody>
          <a:bodyPr wrap="square" rtlCol="0">
            <a:spAutoFit/>
          </a:bodyPr>
          <a:lstStyle/>
          <a:p>
            <a:pPr algn="just">
              <a:spcAft>
                <a:spcPts val="1200"/>
              </a:spcAft>
            </a:pPr>
            <a:r>
              <a:rPr lang="es-CL" b="1" dirty="0">
                <a:solidFill>
                  <a:schemeClr val="accent6">
                    <a:lumMod val="75000"/>
                  </a:schemeClr>
                </a:solidFill>
              </a:rPr>
              <a:t>Contraindicaciones</a:t>
            </a:r>
            <a:r>
              <a:rPr lang="es-CL" dirty="0"/>
              <a:t>: insuficiencia cardiaca y arritmias asociadas a bradicardia.</a:t>
            </a:r>
          </a:p>
        </p:txBody>
      </p:sp>
    </p:spTree>
    <p:extLst>
      <p:ext uri="{BB962C8B-B14F-4D97-AF65-F5344CB8AC3E}">
        <p14:creationId xmlns:p14="http://schemas.microsoft.com/office/powerpoint/2010/main" val="56943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C9C12861-04A9-433D-9E24-F0D6BF3D3CD4}"/>
              </a:ext>
            </a:extLst>
          </p:cNvPr>
          <p:cNvSpPr txBox="1"/>
          <p:nvPr/>
        </p:nvSpPr>
        <p:spPr>
          <a:xfrm>
            <a:off x="591873" y="2194498"/>
            <a:ext cx="9429135" cy="4862870"/>
          </a:xfrm>
          <a:prstGeom prst="rect">
            <a:avLst/>
          </a:prstGeom>
          <a:noFill/>
        </p:spPr>
        <p:txBody>
          <a:bodyPr wrap="square" rtlCol="0">
            <a:spAutoFit/>
          </a:bodyPr>
          <a:lstStyle/>
          <a:p>
            <a:pPr>
              <a:spcAft>
                <a:spcPts val="1200"/>
              </a:spcAft>
            </a:pPr>
            <a:r>
              <a:rPr lang="es-CL" sz="2800" b="1" dirty="0"/>
              <a:t>BLOQUEADORES DE CANAL DE CALCIO</a:t>
            </a:r>
          </a:p>
          <a:p>
            <a:pPr>
              <a:spcAft>
                <a:spcPts val="1200"/>
              </a:spcAft>
            </a:pPr>
            <a:r>
              <a:rPr lang="es-CL" sz="2800" dirty="0"/>
              <a:t>Selectividad vascular: </a:t>
            </a:r>
            <a:r>
              <a:rPr lang="es-CL" sz="2800" b="1" dirty="0"/>
              <a:t>Nifedipino, amlodipino, nitrendipino</a:t>
            </a:r>
            <a:r>
              <a:rPr lang="es-CL" sz="2800" dirty="0"/>
              <a:t>.</a:t>
            </a:r>
          </a:p>
          <a:p>
            <a:pPr>
              <a:spcAft>
                <a:spcPts val="2400"/>
              </a:spcAft>
            </a:pPr>
            <a:r>
              <a:rPr lang="es-CL" sz="2800" dirty="0"/>
              <a:t>Selectividad  miocárdica: </a:t>
            </a:r>
            <a:r>
              <a:rPr lang="es-CL" sz="2800" b="1" dirty="0"/>
              <a:t>Verapamilo, diltiazem</a:t>
            </a:r>
            <a:r>
              <a:rPr lang="es-CL" sz="2800" dirty="0"/>
              <a:t>.</a:t>
            </a:r>
          </a:p>
          <a:p>
            <a:pPr algn="just">
              <a:spcAft>
                <a:spcPts val="1200"/>
              </a:spcAft>
            </a:pPr>
            <a:r>
              <a:rPr lang="es-CL" sz="2800" b="1" dirty="0">
                <a:solidFill>
                  <a:srgbClr val="01437F"/>
                </a:solidFill>
              </a:rPr>
              <a:t>Mecanismo de acción</a:t>
            </a:r>
            <a:r>
              <a:rPr lang="es-CL" sz="2800" dirty="0"/>
              <a:t>:</a:t>
            </a:r>
            <a:r>
              <a:rPr lang="es-CL" sz="2800" dirty="0">
                <a:solidFill>
                  <a:schemeClr val="accent6">
                    <a:lumMod val="75000"/>
                  </a:schemeClr>
                </a:solidFill>
              </a:rPr>
              <a:t> </a:t>
            </a:r>
            <a:r>
              <a:rPr lang="es-CL" sz="2800" dirty="0"/>
              <a:t>Impiden, de manera selectiva, la entrada de calcio en células del músculo liso arterial o cardíaco, por bloqueo de los canales de calcio de tipo L.</a:t>
            </a:r>
          </a:p>
          <a:p>
            <a:pPr algn="just"/>
            <a:r>
              <a:rPr lang="es-CL" sz="2800" dirty="0"/>
              <a:t>Formulaciones de liberación retardada útiles en embarazo.</a:t>
            </a:r>
          </a:p>
          <a:p>
            <a:endParaRPr lang="es-CL" sz="6400" dirty="0"/>
          </a:p>
        </p:txBody>
      </p:sp>
      <p:pic>
        <p:nvPicPr>
          <p:cNvPr id="3" name="Imagen 2">
            <a:extLst>
              <a:ext uri="{FF2B5EF4-FFF2-40B4-BE49-F238E27FC236}">
                <a16:creationId xmlns:a16="http://schemas.microsoft.com/office/drawing/2014/main" id="{8B2196B6-CE18-4DA7-B2DE-7802330BDCF7}"/>
              </a:ext>
            </a:extLst>
          </p:cNvPr>
          <p:cNvPicPr>
            <a:picLocks noChangeAspect="1"/>
          </p:cNvPicPr>
          <p:nvPr/>
        </p:nvPicPr>
        <p:blipFill>
          <a:blip r:embed="rId2"/>
          <a:stretch>
            <a:fillRect/>
          </a:stretch>
        </p:blipFill>
        <p:spPr>
          <a:xfrm>
            <a:off x="9779508" y="2438803"/>
            <a:ext cx="1943100" cy="1828800"/>
          </a:xfrm>
          <a:prstGeom prst="rect">
            <a:avLst/>
          </a:prstGeom>
        </p:spPr>
      </p:pic>
      <p:pic>
        <p:nvPicPr>
          <p:cNvPr id="4" name="Imagen 3">
            <a:extLst>
              <a:ext uri="{FF2B5EF4-FFF2-40B4-BE49-F238E27FC236}">
                <a16:creationId xmlns:a16="http://schemas.microsoft.com/office/drawing/2014/main" id="{E6794F5D-06AE-4254-839B-AAC64BFFF2E8}"/>
              </a:ext>
            </a:extLst>
          </p:cNvPr>
          <p:cNvPicPr>
            <a:picLocks noChangeAspect="1"/>
          </p:cNvPicPr>
          <p:nvPr/>
        </p:nvPicPr>
        <p:blipFill>
          <a:blip r:embed="rId3"/>
          <a:stretch>
            <a:fillRect/>
          </a:stretch>
        </p:blipFill>
        <p:spPr>
          <a:xfrm>
            <a:off x="9607667" y="4822421"/>
            <a:ext cx="2162803" cy="2035579"/>
          </a:xfrm>
          <a:prstGeom prst="rect">
            <a:avLst/>
          </a:prstGeom>
        </p:spPr>
      </p:pic>
    </p:spTree>
    <p:extLst>
      <p:ext uri="{BB962C8B-B14F-4D97-AF65-F5344CB8AC3E}">
        <p14:creationId xmlns:p14="http://schemas.microsoft.com/office/powerpoint/2010/main" val="324035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4 CuadroTexto">
            <a:extLst>
              <a:ext uri="{FF2B5EF4-FFF2-40B4-BE49-F238E27FC236}">
                <a16:creationId xmlns:a16="http://schemas.microsoft.com/office/drawing/2014/main" id="{3F4EEDB9-72E2-476F-BC8D-4B2D3FB5DFCC}"/>
              </a:ext>
            </a:extLst>
          </p:cNvPr>
          <p:cNvSpPr txBox="1"/>
          <p:nvPr/>
        </p:nvSpPr>
        <p:spPr>
          <a:xfrm>
            <a:off x="773750" y="2286882"/>
            <a:ext cx="6057355" cy="5509200"/>
          </a:xfrm>
          <a:prstGeom prst="rect">
            <a:avLst/>
          </a:prstGeom>
          <a:noFill/>
        </p:spPr>
        <p:txBody>
          <a:bodyPr wrap="square" rtlCol="0">
            <a:spAutoFit/>
          </a:bodyPr>
          <a:lstStyle/>
          <a:p>
            <a:r>
              <a:rPr lang="es-CL" sz="2800" b="1" dirty="0"/>
              <a:t>BLOQUEADORES DE CANAL DE CALCIO</a:t>
            </a:r>
          </a:p>
          <a:p>
            <a:endParaRPr lang="es-ES" sz="2800" b="1" dirty="0"/>
          </a:p>
          <a:p>
            <a:r>
              <a:rPr lang="es-ES" sz="2800" b="1" dirty="0"/>
              <a:t>ACCIONES FARMACOLOGICAS: </a:t>
            </a:r>
            <a:endParaRPr lang="es-ES" sz="4800" b="1" dirty="0"/>
          </a:p>
          <a:p>
            <a:pPr marL="285750" indent="-285750">
              <a:buFont typeface="Arial" panose="020B0604020202020204" pitchFamily="34" charset="0"/>
              <a:buChar char="•"/>
            </a:pPr>
            <a:r>
              <a:rPr lang="es-ES" dirty="0"/>
              <a:t>Reducen las demandas miocárdicas de oxígeno.</a:t>
            </a:r>
          </a:p>
          <a:p>
            <a:pPr marL="285750" indent="-285750">
              <a:buFont typeface="Arial" panose="020B0604020202020204" pitchFamily="34" charset="0"/>
              <a:buChar char="•"/>
            </a:pPr>
            <a:r>
              <a:rPr lang="es-ES" dirty="0"/>
              <a:t>Reducen la resistencia vascular periférica. </a:t>
            </a:r>
          </a:p>
          <a:p>
            <a:pPr marL="285750" indent="-285750">
              <a:buFont typeface="Arial" panose="020B0604020202020204" pitchFamily="34" charset="0"/>
              <a:buChar char="•"/>
            </a:pPr>
            <a:r>
              <a:rPr lang="es-ES" dirty="0"/>
              <a:t>Reducen la presión arterial.</a:t>
            </a:r>
          </a:p>
          <a:p>
            <a:pPr marL="285750" indent="-285750">
              <a:buFont typeface="Arial" panose="020B0604020202020204" pitchFamily="34" charset="0"/>
              <a:buChar char="•"/>
            </a:pPr>
            <a:r>
              <a:rPr lang="es-ES" dirty="0"/>
              <a:t>Reducen la post carga.</a:t>
            </a:r>
          </a:p>
          <a:p>
            <a:pPr marL="285750" indent="-285750">
              <a:buFont typeface="Arial" panose="020B0604020202020204" pitchFamily="34" charset="0"/>
              <a:buChar char="•"/>
            </a:pPr>
            <a:r>
              <a:rPr lang="es-ES" dirty="0"/>
              <a:t>Reducen el consumo de oxígeno.</a:t>
            </a:r>
          </a:p>
          <a:p>
            <a:pPr marL="285750" indent="-285750">
              <a:buFont typeface="Arial" panose="020B0604020202020204" pitchFamily="34" charset="0"/>
              <a:buChar char="•"/>
            </a:pPr>
            <a:r>
              <a:rPr lang="es-ES" dirty="0"/>
              <a:t>No afectan el lecho venoso.</a:t>
            </a:r>
          </a:p>
          <a:p>
            <a:endParaRPr lang="es-ES" sz="4800" b="1" dirty="0"/>
          </a:p>
          <a:p>
            <a:pPr lvl="0"/>
            <a:endParaRPr lang="es-ES" sz="4800" dirty="0"/>
          </a:p>
          <a:p>
            <a:endParaRPr lang="es-ES" sz="6400" dirty="0"/>
          </a:p>
        </p:txBody>
      </p:sp>
    </p:spTree>
    <p:extLst>
      <p:ext uri="{BB962C8B-B14F-4D97-AF65-F5344CB8AC3E}">
        <p14:creationId xmlns:p14="http://schemas.microsoft.com/office/powerpoint/2010/main" val="254757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4 CuadroTexto">
            <a:extLst>
              <a:ext uri="{FF2B5EF4-FFF2-40B4-BE49-F238E27FC236}">
                <a16:creationId xmlns:a16="http://schemas.microsoft.com/office/drawing/2014/main" id="{3F4EEDB9-72E2-476F-BC8D-4B2D3FB5DFCC}"/>
              </a:ext>
            </a:extLst>
          </p:cNvPr>
          <p:cNvSpPr txBox="1"/>
          <p:nvPr/>
        </p:nvSpPr>
        <p:spPr>
          <a:xfrm>
            <a:off x="3067322" y="2018806"/>
            <a:ext cx="6057355" cy="2985433"/>
          </a:xfrm>
          <a:prstGeom prst="rect">
            <a:avLst/>
          </a:prstGeom>
          <a:noFill/>
        </p:spPr>
        <p:txBody>
          <a:bodyPr wrap="square" rtlCol="0">
            <a:spAutoFit/>
          </a:bodyPr>
          <a:lstStyle/>
          <a:p>
            <a:r>
              <a:rPr lang="es-CL" sz="2800" b="1" dirty="0"/>
              <a:t>BLOQUEADORES DE CANAL DE CALCIO</a:t>
            </a:r>
            <a:endParaRPr lang="es-ES" dirty="0"/>
          </a:p>
          <a:p>
            <a:endParaRPr lang="es-ES" sz="4800" b="1" dirty="0"/>
          </a:p>
          <a:p>
            <a:pPr lvl="0"/>
            <a:endParaRPr lang="es-ES" sz="4800" dirty="0"/>
          </a:p>
          <a:p>
            <a:endParaRPr lang="es-ES" sz="6400" dirty="0"/>
          </a:p>
        </p:txBody>
      </p:sp>
      <p:sp>
        <p:nvSpPr>
          <p:cNvPr id="8" name="CuadroTexto 7">
            <a:extLst>
              <a:ext uri="{FF2B5EF4-FFF2-40B4-BE49-F238E27FC236}">
                <a16:creationId xmlns:a16="http://schemas.microsoft.com/office/drawing/2014/main" id="{358FBEC0-9C93-44B6-B9AD-96EDE201B0BC}"/>
              </a:ext>
            </a:extLst>
          </p:cNvPr>
          <p:cNvSpPr txBox="1"/>
          <p:nvPr/>
        </p:nvSpPr>
        <p:spPr>
          <a:xfrm>
            <a:off x="765990" y="2680526"/>
            <a:ext cx="9058764" cy="3662541"/>
          </a:xfrm>
          <a:prstGeom prst="rect">
            <a:avLst/>
          </a:prstGeom>
          <a:noFill/>
        </p:spPr>
        <p:txBody>
          <a:bodyPr wrap="square" rtlCol="0">
            <a:spAutoFit/>
          </a:bodyPr>
          <a:lstStyle/>
          <a:p>
            <a:pPr>
              <a:spcAft>
                <a:spcPts val="1200"/>
              </a:spcAft>
            </a:pPr>
            <a:r>
              <a:rPr lang="es-CL" sz="1600" b="1" dirty="0">
                <a:solidFill>
                  <a:srgbClr val="01437F"/>
                </a:solidFill>
              </a:rPr>
              <a:t>Efectos adversos:</a:t>
            </a:r>
            <a:endParaRPr lang="es-CL" sz="1600" dirty="0">
              <a:solidFill>
                <a:srgbClr val="01437F"/>
              </a:solidFill>
            </a:endParaRPr>
          </a:p>
          <a:p>
            <a:pPr>
              <a:spcAft>
                <a:spcPts val="1200"/>
              </a:spcAft>
            </a:pPr>
            <a:r>
              <a:rPr lang="es-CL" sz="1600" dirty="0"/>
              <a:t>Bochornos, rubor facial.</a:t>
            </a:r>
          </a:p>
          <a:p>
            <a:pPr>
              <a:spcAft>
                <a:spcPts val="1200"/>
              </a:spcAft>
            </a:pPr>
            <a:r>
              <a:rPr lang="es-CL" sz="1600" dirty="0"/>
              <a:t>Hipotensión ortostática.</a:t>
            </a:r>
          </a:p>
          <a:p>
            <a:pPr>
              <a:spcAft>
                <a:spcPts val="1200"/>
              </a:spcAft>
            </a:pPr>
            <a:r>
              <a:rPr lang="es-CL" sz="1600" dirty="0"/>
              <a:t>Cefalea, mareos, náuseas, fatiga.</a:t>
            </a:r>
          </a:p>
          <a:p>
            <a:pPr>
              <a:spcAft>
                <a:spcPts val="1200"/>
              </a:spcAft>
            </a:pPr>
            <a:r>
              <a:rPr lang="es-CL" sz="1600" dirty="0"/>
              <a:t>Edema en extremidades inferiores.</a:t>
            </a:r>
          </a:p>
          <a:p>
            <a:pPr>
              <a:spcAft>
                <a:spcPts val="1200"/>
              </a:spcAft>
            </a:pPr>
            <a:r>
              <a:rPr lang="es-CL" sz="1600" dirty="0"/>
              <a:t>Bradicardia.</a:t>
            </a:r>
          </a:p>
          <a:p>
            <a:pPr>
              <a:spcAft>
                <a:spcPts val="1200"/>
              </a:spcAft>
            </a:pPr>
            <a:r>
              <a:rPr lang="es-CL" sz="1600" dirty="0"/>
              <a:t>Constipación (verapamilo).</a:t>
            </a:r>
          </a:p>
          <a:p>
            <a:pPr>
              <a:spcAft>
                <a:spcPts val="1200"/>
              </a:spcAft>
            </a:pPr>
            <a:r>
              <a:rPr lang="es-CL" sz="1600" dirty="0"/>
              <a:t>Hiperplasia gingival (dihidropiridinas).</a:t>
            </a:r>
          </a:p>
          <a:p>
            <a:pPr>
              <a:spcAft>
                <a:spcPts val="1200"/>
              </a:spcAft>
            </a:pPr>
            <a:endParaRPr lang="es-CL" sz="2400" dirty="0"/>
          </a:p>
        </p:txBody>
      </p:sp>
      <p:sp>
        <p:nvSpPr>
          <p:cNvPr id="9" name="CuadroTexto 8">
            <a:extLst>
              <a:ext uri="{FF2B5EF4-FFF2-40B4-BE49-F238E27FC236}">
                <a16:creationId xmlns:a16="http://schemas.microsoft.com/office/drawing/2014/main" id="{CF21AB5F-8010-4F31-8C60-3CA044C3998B}"/>
              </a:ext>
            </a:extLst>
          </p:cNvPr>
          <p:cNvSpPr txBox="1"/>
          <p:nvPr/>
        </p:nvSpPr>
        <p:spPr>
          <a:xfrm>
            <a:off x="4487372" y="3634633"/>
            <a:ext cx="7235236" cy="1754326"/>
          </a:xfrm>
          <a:prstGeom prst="rect">
            <a:avLst/>
          </a:prstGeom>
          <a:noFill/>
        </p:spPr>
        <p:txBody>
          <a:bodyPr wrap="square" rtlCol="0">
            <a:spAutoFit/>
          </a:bodyPr>
          <a:lstStyle/>
          <a:p>
            <a:pPr algn="just">
              <a:spcAft>
                <a:spcPts val="1200"/>
              </a:spcAft>
            </a:pPr>
            <a:r>
              <a:rPr lang="es-CL" sz="3200" b="1" dirty="0">
                <a:solidFill>
                  <a:schemeClr val="accent6">
                    <a:lumMod val="75000"/>
                  </a:schemeClr>
                </a:solidFill>
              </a:rPr>
              <a:t>Contraindicaciones</a:t>
            </a:r>
            <a:r>
              <a:rPr lang="es-CL" sz="3200" dirty="0"/>
              <a:t>: </a:t>
            </a:r>
            <a:r>
              <a:rPr lang="es-CL" sz="3600" dirty="0"/>
              <a:t>insuficiencia cardiaca y arritmias asociadas a bradicardia.</a:t>
            </a:r>
          </a:p>
        </p:txBody>
      </p:sp>
    </p:spTree>
    <p:extLst>
      <p:ext uri="{BB962C8B-B14F-4D97-AF65-F5344CB8AC3E}">
        <p14:creationId xmlns:p14="http://schemas.microsoft.com/office/powerpoint/2010/main" val="147614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Obrazy (Nitrogliceryna) — zdjęcia ...">
            <a:extLst>
              <a:ext uri="{FF2B5EF4-FFF2-40B4-BE49-F238E27FC236}">
                <a16:creationId xmlns:a16="http://schemas.microsoft.com/office/drawing/2014/main" id="{6E3A3B41-4C5E-41BD-AFAC-5A3C44561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749" y="2805774"/>
            <a:ext cx="3950884" cy="2629134"/>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7">
            <a:extLst>
              <a:ext uri="{FF2B5EF4-FFF2-40B4-BE49-F238E27FC236}">
                <a16:creationId xmlns:a16="http://schemas.microsoft.com/office/drawing/2014/main" id="{FB9E4CF1-380E-4D60-8A68-DDE25FBA2135}"/>
              </a:ext>
            </a:extLst>
          </p:cNvPr>
          <p:cNvSpPr txBox="1">
            <a:spLocks/>
          </p:cNvSpPr>
          <p:nvPr/>
        </p:nvSpPr>
        <p:spPr>
          <a:xfrm>
            <a:off x="997869" y="2532894"/>
            <a:ext cx="5361367" cy="35310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s-ES" sz="2400" dirty="0"/>
              <a:t>Signos:  dolor acompañado de sensación de hormigueo, ahogo y presión en la región torácica. </a:t>
            </a:r>
            <a:endParaRPr lang="es-ES" sz="2400" dirty="0">
              <a:solidFill>
                <a:srgbClr val="FF0000"/>
              </a:solidFill>
            </a:endParaRPr>
          </a:p>
          <a:p>
            <a:r>
              <a:rPr lang="es-ES" sz="2400" dirty="0"/>
              <a:t>Puede o no irradiarse a la región del cuello, hombro, brazos</a:t>
            </a:r>
          </a:p>
          <a:p>
            <a:r>
              <a:rPr lang="es-ES" sz="2400" dirty="0"/>
              <a:t>Suele asociarse con isquemia miocardica</a:t>
            </a:r>
          </a:p>
          <a:p>
            <a:r>
              <a:rPr lang="es-ES" sz="2400" dirty="0"/>
              <a:t>Puede empeorar con ejercicio y aliviar con reposo</a:t>
            </a:r>
          </a:p>
        </p:txBody>
      </p:sp>
      <p:sp>
        <p:nvSpPr>
          <p:cNvPr id="3" name="CuadroTexto 2">
            <a:extLst>
              <a:ext uri="{FF2B5EF4-FFF2-40B4-BE49-F238E27FC236}">
                <a16:creationId xmlns:a16="http://schemas.microsoft.com/office/drawing/2014/main" id="{9B85A5EE-BEC8-4D48-81AD-14CA95C78C03}"/>
              </a:ext>
            </a:extLst>
          </p:cNvPr>
          <p:cNvSpPr txBox="1"/>
          <p:nvPr/>
        </p:nvSpPr>
        <p:spPr>
          <a:xfrm>
            <a:off x="2431472" y="2058002"/>
            <a:ext cx="3456710" cy="461665"/>
          </a:xfrm>
          <a:prstGeom prst="rect">
            <a:avLst/>
          </a:prstGeom>
          <a:noFill/>
        </p:spPr>
        <p:txBody>
          <a:bodyPr wrap="square" rtlCol="0">
            <a:spAutoFit/>
          </a:bodyPr>
          <a:lstStyle/>
          <a:p>
            <a:r>
              <a:rPr lang="es-ES" sz="2400" dirty="0"/>
              <a:t>ANGINA DE PECHO</a:t>
            </a:r>
            <a:endParaRPr lang="es-CL" sz="2400" dirty="0"/>
          </a:p>
        </p:txBody>
      </p:sp>
    </p:spTree>
    <p:extLst>
      <p:ext uri="{BB962C8B-B14F-4D97-AF65-F5344CB8AC3E}">
        <p14:creationId xmlns:p14="http://schemas.microsoft.com/office/powerpoint/2010/main" val="111919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9B85A5EE-BEC8-4D48-81AD-14CA95C78C03}"/>
              </a:ext>
            </a:extLst>
          </p:cNvPr>
          <p:cNvSpPr txBox="1"/>
          <p:nvPr/>
        </p:nvSpPr>
        <p:spPr>
          <a:xfrm>
            <a:off x="2431472" y="2058002"/>
            <a:ext cx="3456710" cy="461665"/>
          </a:xfrm>
          <a:prstGeom prst="rect">
            <a:avLst/>
          </a:prstGeom>
          <a:noFill/>
        </p:spPr>
        <p:txBody>
          <a:bodyPr wrap="square" rtlCol="0">
            <a:spAutoFit/>
          </a:bodyPr>
          <a:lstStyle/>
          <a:p>
            <a:r>
              <a:rPr lang="es-ES" sz="2400" dirty="0"/>
              <a:t>ANGINA DE PECHO</a:t>
            </a:r>
            <a:endParaRPr lang="es-CL" sz="2400" dirty="0"/>
          </a:p>
        </p:txBody>
      </p:sp>
      <p:sp>
        <p:nvSpPr>
          <p:cNvPr id="10" name="2 Marcador de contenido">
            <a:extLst>
              <a:ext uri="{FF2B5EF4-FFF2-40B4-BE49-F238E27FC236}">
                <a16:creationId xmlns:a16="http://schemas.microsoft.com/office/drawing/2014/main" id="{2EDA62FD-8BB1-448F-B913-9E14A84CD935}"/>
              </a:ext>
            </a:extLst>
          </p:cNvPr>
          <p:cNvSpPr>
            <a:spLocks noGrp="1"/>
          </p:cNvSpPr>
          <p:nvPr>
            <p:ph idx="1"/>
          </p:nvPr>
        </p:nvSpPr>
        <p:spPr>
          <a:xfrm>
            <a:off x="626850" y="2805774"/>
            <a:ext cx="8259257" cy="2943980"/>
          </a:xfrm>
        </p:spPr>
        <p:txBody>
          <a:bodyPr>
            <a:normAutofit/>
          </a:bodyPr>
          <a:lstStyle/>
          <a:p>
            <a:pPr algn="just">
              <a:lnSpc>
                <a:spcPct val="90000"/>
              </a:lnSpc>
            </a:pPr>
            <a:r>
              <a:rPr lang="es-PR" sz="1600" u="sng" dirty="0">
                <a:solidFill>
                  <a:schemeClr val="tx1"/>
                </a:solidFill>
                <a:latin typeface="Arial Rounded MT Bold" charset="0"/>
              </a:rPr>
              <a:t>Angina de esfuerzo</a:t>
            </a:r>
            <a:r>
              <a:rPr lang="es-PR" sz="1600" dirty="0">
                <a:solidFill>
                  <a:schemeClr val="tx1"/>
                </a:solidFill>
                <a:latin typeface="Arial Rounded MT Bold" charset="0"/>
              </a:rPr>
              <a:t>: el dolor se desencadena por ejercicios físicos, emociones, estrés, situaciones que aumentan la demanda de oxígeno del corazón.</a:t>
            </a:r>
          </a:p>
          <a:p>
            <a:pPr algn="just">
              <a:lnSpc>
                <a:spcPct val="90000"/>
              </a:lnSpc>
            </a:pPr>
            <a:endParaRPr lang="es-CL" sz="1600" dirty="0">
              <a:solidFill>
                <a:schemeClr val="tx1"/>
              </a:solidFill>
              <a:latin typeface="Arial Rounded MT Bold" charset="0"/>
            </a:endParaRPr>
          </a:p>
          <a:p>
            <a:pPr algn="just">
              <a:lnSpc>
                <a:spcPct val="90000"/>
              </a:lnSpc>
            </a:pPr>
            <a:r>
              <a:rPr lang="es-PR" sz="1600" u="sng" dirty="0">
                <a:solidFill>
                  <a:schemeClr val="tx1"/>
                </a:solidFill>
                <a:latin typeface="Arial Rounded MT Bold" charset="0"/>
              </a:rPr>
              <a:t>Angina de reposo</a:t>
            </a:r>
            <a:r>
              <a:rPr lang="es-PR" sz="1600" dirty="0">
                <a:solidFill>
                  <a:schemeClr val="tx1"/>
                </a:solidFill>
                <a:latin typeface="Arial Rounded MT Bold" charset="0"/>
              </a:rPr>
              <a:t>: se produce de forma espontánea, sin esfuerzo relacionado. Se debe a un vasoespasmo coronario que reduce el aporte de oxígeno al corazón.</a:t>
            </a:r>
          </a:p>
          <a:p>
            <a:pPr algn="just">
              <a:lnSpc>
                <a:spcPct val="90000"/>
              </a:lnSpc>
            </a:pPr>
            <a:endParaRPr lang="es-CL" sz="1600" dirty="0">
              <a:solidFill>
                <a:schemeClr val="tx1"/>
              </a:solidFill>
              <a:latin typeface="Arial Rounded MT Bold" charset="0"/>
            </a:endParaRPr>
          </a:p>
          <a:p>
            <a:pPr algn="just">
              <a:lnSpc>
                <a:spcPct val="90000"/>
              </a:lnSpc>
            </a:pPr>
            <a:r>
              <a:rPr lang="es-PR" sz="1600" u="sng" dirty="0">
                <a:solidFill>
                  <a:schemeClr val="tx1"/>
                </a:solidFill>
                <a:latin typeface="Arial Rounded MT Bold" charset="0"/>
              </a:rPr>
              <a:t>Angina mixta</a:t>
            </a:r>
            <a:r>
              <a:rPr lang="es-PR" sz="1600" dirty="0">
                <a:solidFill>
                  <a:schemeClr val="tx1"/>
                </a:solidFill>
                <a:latin typeface="Arial Rounded MT Bold" charset="0"/>
              </a:rPr>
              <a:t>: coexiste tanto angina de esfuerzo como de reposo.</a:t>
            </a:r>
            <a:endParaRPr lang="es-CL" sz="1600" dirty="0">
              <a:solidFill>
                <a:schemeClr val="tx1"/>
              </a:solidFill>
              <a:latin typeface="Arial Rounded MT Bold" charset="0"/>
            </a:endParaRPr>
          </a:p>
          <a:p>
            <a:pPr algn="just">
              <a:lnSpc>
                <a:spcPct val="90000"/>
              </a:lnSpc>
            </a:pPr>
            <a:endParaRPr lang="es-CL" sz="3400" dirty="0">
              <a:latin typeface="Trebuchet MS" charset="0"/>
            </a:endParaRPr>
          </a:p>
        </p:txBody>
      </p:sp>
      <p:pic>
        <p:nvPicPr>
          <p:cNvPr id="4" name="Imagen 3">
            <a:extLst>
              <a:ext uri="{FF2B5EF4-FFF2-40B4-BE49-F238E27FC236}">
                <a16:creationId xmlns:a16="http://schemas.microsoft.com/office/drawing/2014/main" id="{B5D0D075-2C60-42EC-9585-E5A8F45AC46A}"/>
              </a:ext>
            </a:extLst>
          </p:cNvPr>
          <p:cNvPicPr>
            <a:picLocks noChangeAspect="1"/>
          </p:cNvPicPr>
          <p:nvPr/>
        </p:nvPicPr>
        <p:blipFill>
          <a:blip r:embed="rId2"/>
          <a:stretch>
            <a:fillRect/>
          </a:stretch>
        </p:blipFill>
        <p:spPr>
          <a:xfrm>
            <a:off x="9346014" y="2748086"/>
            <a:ext cx="2219136" cy="2091109"/>
          </a:xfrm>
          <a:prstGeom prst="rect">
            <a:avLst/>
          </a:prstGeom>
        </p:spPr>
      </p:pic>
    </p:spTree>
    <p:extLst>
      <p:ext uri="{BB962C8B-B14F-4D97-AF65-F5344CB8AC3E}">
        <p14:creationId xmlns:p14="http://schemas.microsoft.com/office/powerpoint/2010/main" val="34950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9B85A5EE-BEC8-4D48-81AD-14CA95C78C03}"/>
              </a:ext>
            </a:extLst>
          </p:cNvPr>
          <p:cNvSpPr txBox="1"/>
          <p:nvPr/>
        </p:nvSpPr>
        <p:spPr>
          <a:xfrm>
            <a:off x="2431472" y="2058002"/>
            <a:ext cx="5638108" cy="461665"/>
          </a:xfrm>
          <a:prstGeom prst="rect">
            <a:avLst/>
          </a:prstGeom>
          <a:noFill/>
        </p:spPr>
        <p:txBody>
          <a:bodyPr wrap="square" rtlCol="0">
            <a:spAutoFit/>
          </a:bodyPr>
          <a:lstStyle/>
          <a:p>
            <a:r>
              <a:rPr lang="es-ES" sz="2400" dirty="0"/>
              <a:t>ANGINA DE PECHO:TRATAMIENTO</a:t>
            </a:r>
            <a:endParaRPr lang="es-CL" sz="2400" dirty="0"/>
          </a:p>
        </p:txBody>
      </p:sp>
      <p:graphicFrame>
        <p:nvGraphicFramePr>
          <p:cNvPr id="8" name="3 Marcador de contenido">
            <a:extLst>
              <a:ext uri="{FF2B5EF4-FFF2-40B4-BE49-F238E27FC236}">
                <a16:creationId xmlns:a16="http://schemas.microsoft.com/office/drawing/2014/main" id="{F60D33B7-F480-4A77-8636-5AF72EB1BFCF}"/>
              </a:ext>
            </a:extLst>
          </p:cNvPr>
          <p:cNvGraphicFramePr>
            <a:graphicFrameLocks noGrp="1"/>
          </p:cNvGraphicFramePr>
          <p:nvPr>
            <p:ph idx="1"/>
            <p:extLst>
              <p:ext uri="{D42A27DB-BD31-4B8C-83A1-F6EECF244321}">
                <p14:modId xmlns:p14="http://schemas.microsoft.com/office/powerpoint/2010/main" val="1941538383"/>
              </p:ext>
            </p:extLst>
          </p:nvPr>
        </p:nvGraphicFramePr>
        <p:xfrm>
          <a:off x="562842" y="1634807"/>
          <a:ext cx="10873740" cy="6423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50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Marcador de contenido 2">
            <a:extLst>
              <a:ext uri="{FF2B5EF4-FFF2-40B4-BE49-F238E27FC236}">
                <a16:creationId xmlns:a16="http://schemas.microsoft.com/office/drawing/2014/main" id="{45D29F8F-C30B-41D9-9490-C2C7FC7D18C7}"/>
              </a:ext>
            </a:extLst>
          </p:cNvPr>
          <p:cNvSpPr txBox="1">
            <a:spLocks/>
          </p:cNvSpPr>
          <p:nvPr/>
        </p:nvSpPr>
        <p:spPr>
          <a:xfrm>
            <a:off x="729623" y="2210821"/>
            <a:ext cx="9750808" cy="3853085"/>
          </a:xfrm>
          <a:prstGeom prst="rect">
            <a:avLst/>
          </a:prstGeom>
        </p:spPr>
        <p:txBody>
          <a:bodyPr vert="horz" lIns="182880" tIns="91440" rIns="182880" bIns="9144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just" defTabSz="1828800">
              <a:buClr>
                <a:srgbClr val="0F6FC6"/>
              </a:buClr>
              <a:buNone/>
              <a:defRPr/>
            </a:pPr>
            <a:r>
              <a:rPr lang="es-CL" sz="2400" dirty="0">
                <a:solidFill>
                  <a:sysClr val="windowText" lastClr="000000"/>
                </a:solidFill>
                <a:latin typeface="Calibri"/>
              </a:rPr>
              <a:t>Son fármacos que ajustan el volumen y/o la composición de los líquidos corporales aumentando el volumen urinario.</a:t>
            </a:r>
          </a:p>
          <a:p>
            <a:pPr marL="0" indent="0" algn="just" defTabSz="1828800">
              <a:buClr>
                <a:srgbClr val="0F6FC6"/>
              </a:buClr>
              <a:buNone/>
              <a:defRPr/>
            </a:pPr>
            <a:r>
              <a:rPr lang="es-CL" sz="2400" dirty="0">
                <a:solidFill>
                  <a:sysClr val="windowText" lastClr="000000"/>
                </a:solidFill>
                <a:latin typeface="Calibri"/>
              </a:rPr>
              <a:t>Disminuyen el riesgo CV, independiente del grupo poblacional.</a:t>
            </a:r>
          </a:p>
          <a:p>
            <a:pPr marL="0" indent="0" algn="just" defTabSz="1828800">
              <a:buClr>
                <a:srgbClr val="0F6FC6"/>
              </a:buClr>
              <a:buNone/>
              <a:defRPr/>
            </a:pPr>
            <a:r>
              <a:rPr lang="es-CL" sz="2400" dirty="0">
                <a:solidFill>
                  <a:sysClr val="windowText" lastClr="000000"/>
                </a:solidFill>
                <a:latin typeface="Calibri"/>
              </a:rPr>
              <a:t>Útiles en monoterapia o combinados</a:t>
            </a:r>
          </a:p>
          <a:p>
            <a:pPr marL="0" indent="0" algn="just" defTabSz="1828800">
              <a:buClr>
                <a:srgbClr val="0F6FC6"/>
              </a:buClr>
              <a:buNone/>
              <a:defRPr/>
            </a:pPr>
            <a:r>
              <a:rPr lang="es-CL" sz="2400" dirty="0">
                <a:solidFill>
                  <a:sysClr val="windowText" lastClr="000000"/>
                </a:solidFill>
                <a:latin typeface="Calibri"/>
              </a:rPr>
              <a:t>Son de bajo costo.</a:t>
            </a:r>
          </a:p>
          <a:p>
            <a:pPr marL="0" indent="0" algn="just" defTabSz="1828800">
              <a:buClr>
                <a:srgbClr val="0F6FC6"/>
              </a:buClr>
              <a:buNone/>
              <a:defRPr/>
            </a:pPr>
            <a:endParaRPr lang="es-CL" sz="1800" dirty="0">
              <a:solidFill>
                <a:sysClr val="windowText" lastClr="000000"/>
              </a:solidFill>
              <a:latin typeface="Calibri"/>
            </a:endParaRPr>
          </a:p>
          <a:p>
            <a:pPr marL="0" indent="0" algn="just" defTabSz="1828800">
              <a:buClr>
                <a:srgbClr val="0F6FC6"/>
              </a:buClr>
              <a:buNone/>
              <a:defRPr/>
            </a:pPr>
            <a:r>
              <a:rPr lang="es-CL" sz="1800" b="1" dirty="0">
                <a:solidFill>
                  <a:sysClr val="windowText" lastClr="000000"/>
                </a:solidFill>
                <a:latin typeface="Calibri"/>
              </a:rPr>
              <a:t>Son utilizados en:</a:t>
            </a:r>
          </a:p>
          <a:p>
            <a:pPr marL="285750" indent="-285750" algn="just" defTabSz="1828800">
              <a:buClr>
                <a:srgbClr val="0F6FC6"/>
              </a:buClr>
              <a:defRPr/>
            </a:pPr>
            <a:r>
              <a:rPr lang="es-CL" sz="1800" dirty="0">
                <a:solidFill>
                  <a:sysClr val="windowText" lastClr="000000"/>
                </a:solidFill>
                <a:latin typeface="Calibri"/>
              </a:rPr>
              <a:t>HTA.</a:t>
            </a:r>
          </a:p>
          <a:p>
            <a:pPr marL="285750" indent="-285750" algn="just" defTabSz="1828800">
              <a:buClr>
                <a:srgbClr val="0F6FC6"/>
              </a:buClr>
              <a:defRPr/>
            </a:pPr>
            <a:r>
              <a:rPr lang="es-CL" sz="1800" dirty="0">
                <a:solidFill>
                  <a:sysClr val="windowText" lastClr="000000"/>
                </a:solidFill>
                <a:latin typeface="Calibri"/>
              </a:rPr>
              <a:t>Insuficiencia cardíaca.</a:t>
            </a:r>
          </a:p>
          <a:p>
            <a:pPr marL="285750" indent="-285750" algn="just" defTabSz="1828800">
              <a:buClr>
                <a:srgbClr val="0F6FC6"/>
              </a:buClr>
              <a:defRPr/>
            </a:pPr>
            <a:r>
              <a:rPr lang="es-CL" sz="1800" dirty="0">
                <a:solidFill>
                  <a:sysClr val="windowText" lastClr="000000"/>
                </a:solidFill>
                <a:latin typeface="Calibri"/>
              </a:rPr>
              <a:t>Insuficiencia renal.</a:t>
            </a:r>
          </a:p>
          <a:p>
            <a:pPr marL="285750" indent="-285750" algn="just" defTabSz="1828800">
              <a:buClr>
                <a:srgbClr val="0F6FC6"/>
              </a:buClr>
              <a:defRPr/>
            </a:pPr>
            <a:r>
              <a:rPr lang="es-CL" sz="1800" dirty="0">
                <a:solidFill>
                  <a:sysClr val="windowText" lastClr="000000"/>
                </a:solidFill>
                <a:latin typeface="Calibri"/>
              </a:rPr>
              <a:t>Edema pulmonar.</a:t>
            </a:r>
          </a:p>
          <a:p>
            <a:pPr marL="0" indent="0" algn="just" defTabSz="1828800">
              <a:buClr>
                <a:srgbClr val="0F6FC6"/>
              </a:buClr>
              <a:buNone/>
              <a:defRPr/>
            </a:pPr>
            <a:endParaRPr lang="es-CL" sz="4400" dirty="0">
              <a:solidFill>
                <a:sysClr val="windowText" lastClr="000000"/>
              </a:solidFill>
              <a:latin typeface="Calibri"/>
            </a:endParaRPr>
          </a:p>
        </p:txBody>
      </p:sp>
      <p:pic>
        <p:nvPicPr>
          <p:cNvPr id="4" name="Imagen 3">
            <a:extLst>
              <a:ext uri="{FF2B5EF4-FFF2-40B4-BE49-F238E27FC236}">
                <a16:creationId xmlns:a16="http://schemas.microsoft.com/office/drawing/2014/main" id="{FA3D9038-6C1F-4EC9-908D-72E2389D3D2B}"/>
              </a:ext>
            </a:extLst>
          </p:cNvPr>
          <p:cNvPicPr>
            <a:picLocks noChangeAspect="1"/>
          </p:cNvPicPr>
          <p:nvPr/>
        </p:nvPicPr>
        <p:blipFill>
          <a:blip r:embed="rId2"/>
          <a:stretch>
            <a:fillRect/>
          </a:stretch>
        </p:blipFill>
        <p:spPr>
          <a:xfrm>
            <a:off x="6876903" y="3576805"/>
            <a:ext cx="3333750" cy="2495550"/>
          </a:xfrm>
          <a:prstGeom prst="rect">
            <a:avLst/>
          </a:prstGeom>
        </p:spPr>
      </p:pic>
      <p:sp>
        <p:nvSpPr>
          <p:cNvPr id="6" name="CuadroTexto 5">
            <a:extLst>
              <a:ext uri="{FF2B5EF4-FFF2-40B4-BE49-F238E27FC236}">
                <a16:creationId xmlns:a16="http://schemas.microsoft.com/office/drawing/2014/main" id="{1300D2F6-0B3D-4C02-9524-B577EBD5E49E}"/>
              </a:ext>
            </a:extLst>
          </p:cNvPr>
          <p:cNvSpPr txBox="1"/>
          <p:nvPr/>
        </p:nvSpPr>
        <p:spPr>
          <a:xfrm>
            <a:off x="6980975" y="880353"/>
            <a:ext cx="3629465" cy="646331"/>
          </a:xfrm>
          <a:prstGeom prst="rect">
            <a:avLst/>
          </a:prstGeom>
          <a:noFill/>
        </p:spPr>
        <p:txBody>
          <a:bodyPr wrap="square" rtlCol="0">
            <a:spAutoFit/>
          </a:bodyPr>
          <a:lstStyle/>
          <a:p>
            <a:r>
              <a:rPr lang="es-ES" sz="3600" b="1" dirty="0"/>
              <a:t>DIURÉTICOS</a:t>
            </a:r>
            <a:endParaRPr lang="es-CL" sz="3600" b="1" dirty="0"/>
          </a:p>
        </p:txBody>
      </p:sp>
    </p:spTree>
    <p:extLst>
      <p:ext uri="{BB962C8B-B14F-4D97-AF65-F5344CB8AC3E}">
        <p14:creationId xmlns:p14="http://schemas.microsoft.com/office/powerpoint/2010/main" val="348745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Diagrama 8">
            <a:extLst>
              <a:ext uri="{FF2B5EF4-FFF2-40B4-BE49-F238E27FC236}">
                <a16:creationId xmlns:a16="http://schemas.microsoft.com/office/drawing/2014/main" id="{4E676F94-A678-4739-B4DB-D962EBB28FE4}"/>
              </a:ext>
            </a:extLst>
          </p:cNvPr>
          <p:cNvGraphicFramePr/>
          <p:nvPr>
            <p:extLst>
              <p:ext uri="{D42A27DB-BD31-4B8C-83A1-F6EECF244321}">
                <p14:modId xmlns:p14="http://schemas.microsoft.com/office/powerpoint/2010/main" val="4228772427"/>
              </p:ext>
            </p:extLst>
          </p:nvPr>
        </p:nvGraphicFramePr>
        <p:xfrm>
          <a:off x="906779" y="438095"/>
          <a:ext cx="10378441" cy="6986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629465" cy="646331"/>
          </a:xfrm>
          <a:prstGeom prst="rect">
            <a:avLst/>
          </a:prstGeom>
          <a:noFill/>
        </p:spPr>
        <p:txBody>
          <a:bodyPr wrap="square" rtlCol="0">
            <a:spAutoFit/>
          </a:bodyPr>
          <a:lstStyle/>
          <a:p>
            <a:r>
              <a:rPr lang="es-ES" sz="3600" b="1" dirty="0"/>
              <a:t>DIURÉTICOS</a:t>
            </a:r>
            <a:endParaRPr lang="es-CL" sz="3600" b="1" dirty="0"/>
          </a:p>
        </p:txBody>
      </p:sp>
    </p:spTree>
    <p:extLst>
      <p:ext uri="{BB962C8B-B14F-4D97-AF65-F5344CB8AC3E}">
        <p14:creationId xmlns:p14="http://schemas.microsoft.com/office/powerpoint/2010/main" val="247383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629465" cy="646331"/>
          </a:xfrm>
          <a:prstGeom prst="rect">
            <a:avLst/>
          </a:prstGeom>
          <a:noFill/>
        </p:spPr>
        <p:txBody>
          <a:bodyPr wrap="square" rtlCol="0">
            <a:spAutoFit/>
          </a:bodyPr>
          <a:lstStyle/>
          <a:p>
            <a:r>
              <a:rPr lang="es-ES" sz="3600" b="1" dirty="0"/>
              <a:t>DIURÉTICOS</a:t>
            </a:r>
            <a:endParaRPr lang="es-CL" sz="3600" b="1" dirty="0"/>
          </a:p>
        </p:txBody>
      </p:sp>
      <p:sp>
        <p:nvSpPr>
          <p:cNvPr id="11" name="CuadroTexto 10">
            <a:extLst>
              <a:ext uri="{FF2B5EF4-FFF2-40B4-BE49-F238E27FC236}">
                <a16:creationId xmlns:a16="http://schemas.microsoft.com/office/drawing/2014/main" id="{9EF9B431-15F2-4617-B7CB-9971DD98B28A}"/>
              </a:ext>
            </a:extLst>
          </p:cNvPr>
          <p:cNvSpPr txBox="1"/>
          <p:nvPr/>
        </p:nvSpPr>
        <p:spPr>
          <a:xfrm>
            <a:off x="626850" y="2457370"/>
            <a:ext cx="6938772" cy="4124206"/>
          </a:xfrm>
          <a:prstGeom prst="rect">
            <a:avLst/>
          </a:prstGeom>
          <a:noFill/>
        </p:spPr>
        <p:txBody>
          <a:bodyPr wrap="square" rtlCol="0">
            <a:spAutoFit/>
          </a:bodyPr>
          <a:lstStyle/>
          <a:p>
            <a:pPr algn="just">
              <a:spcAft>
                <a:spcPts val="1200"/>
              </a:spcAft>
            </a:pPr>
            <a:r>
              <a:rPr lang="es-CL" sz="2800" b="1" dirty="0"/>
              <a:t>Furosemida</a:t>
            </a:r>
            <a:r>
              <a:rPr lang="es-CL" sz="2800" dirty="0"/>
              <a:t>.</a:t>
            </a:r>
          </a:p>
          <a:p>
            <a:pPr algn="just">
              <a:spcAft>
                <a:spcPts val="1200"/>
              </a:spcAft>
            </a:pPr>
            <a:r>
              <a:rPr lang="es-CL" sz="2800" b="1" dirty="0">
                <a:solidFill>
                  <a:srgbClr val="01437F"/>
                </a:solidFill>
              </a:rPr>
              <a:t>Mecanismo de acción</a:t>
            </a:r>
            <a:r>
              <a:rPr lang="es-CL" sz="2800" dirty="0">
                <a:solidFill>
                  <a:srgbClr val="01437F"/>
                </a:solidFill>
              </a:rPr>
              <a:t>: </a:t>
            </a:r>
            <a:r>
              <a:rPr lang="es-CL" sz="2800" dirty="0"/>
              <a:t>Bloquean la reabsorción de Na</a:t>
            </a:r>
            <a:r>
              <a:rPr lang="es-CL" sz="2800" baseline="30000" dirty="0"/>
              <a:t>+</a:t>
            </a:r>
            <a:r>
              <a:rPr lang="es-CL" sz="2800" dirty="0"/>
              <a:t>, Cl</a:t>
            </a:r>
            <a:r>
              <a:rPr lang="es-CL" sz="2800" baseline="30000" dirty="0"/>
              <a:t>-</a:t>
            </a:r>
            <a:r>
              <a:rPr lang="es-CL" sz="2800" dirty="0"/>
              <a:t>, K</a:t>
            </a:r>
            <a:r>
              <a:rPr lang="es-CL" sz="2800" baseline="30000" dirty="0"/>
              <a:t>+</a:t>
            </a:r>
            <a:r>
              <a:rPr lang="es-CL" sz="2800" dirty="0"/>
              <a:t> y  agua debido al bloqueo del cotransportado NKCC2 en la rama ascendente del Asa de Henle</a:t>
            </a:r>
          </a:p>
          <a:p>
            <a:pPr algn="just">
              <a:spcAft>
                <a:spcPts val="1200"/>
              </a:spcAft>
            </a:pPr>
            <a:r>
              <a:rPr lang="es-CL" sz="2800" dirty="0"/>
              <a:t>USOS:</a:t>
            </a:r>
          </a:p>
          <a:p>
            <a:endParaRPr lang="es-CL" sz="6400" dirty="0"/>
          </a:p>
        </p:txBody>
      </p:sp>
      <p:pic>
        <p:nvPicPr>
          <p:cNvPr id="3" name="Imagen 2">
            <a:extLst>
              <a:ext uri="{FF2B5EF4-FFF2-40B4-BE49-F238E27FC236}">
                <a16:creationId xmlns:a16="http://schemas.microsoft.com/office/drawing/2014/main" id="{19D727AE-DA21-4E6F-B254-B5653A057EF0}"/>
              </a:ext>
            </a:extLst>
          </p:cNvPr>
          <p:cNvPicPr>
            <a:picLocks noChangeAspect="1"/>
          </p:cNvPicPr>
          <p:nvPr/>
        </p:nvPicPr>
        <p:blipFill>
          <a:blip r:embed="rId2"/>
          <a:stretch>
            <a:fillRect/>
          </a:stretch>
        </p:blipFill>
        <p:spPr>
          <a:xfrm>
            <a:off x="7935711" y="2457370"/>
            <a:ext cx="3492410" cy="3286974"/>
          </a:xfrm>
          <a:prstGeom prst="rect">
            <a:avLst/>
          </a:prstGeom>
        </p:spPr>
      </p:pic>
    </p:spTree>
    <p:extLst>
      <p:ext uri="{BB962C8B-B14F-4D97-AF65-F5344CB8AC3E}">
        <p14:creationId xmlns:p14="http://schemas.microsoft.com/office/powerpoint/2010/main" val="225457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0160ADE0-AF75-4762-9DE6-8DDDB4157DFA}"/>
              </a:ext>
            </a:extLst>
          </p:cNvPr>
          <p:cNvSpPr txBox="1"/>
          <p:nvPr/>
        </p:nvSpPr>
        <p:spPr>
          <a:xfrm>
            <a:off x="1209822" y="2391508"/>
            <a:ext cx="6006904" cy="4308872"/>
          </a:xfrm>
          <a:prstGeom prst="rect">
            <a:avLst/>
          </a:prstGeom>
          <a:noFill/>
        </p:spPr>
        <p:txBody>
          <a:bodyPr wrap="square" rtlCol="0">
            <a:spAutoFit/>
          </a:bodyPr>
          <a:lstStyle/>
          <a:p>
            <a:r>
              <a:rPr lang="es-ES" dirty="0"/>
              <a:t> </a:t>
            </a:r>
            <a:r>
              <a:rPr lang="es-ES" sz="3200" b="1" dirty="0"/>
              <a:t>GRUPOS DE FÁRMACOS</a:t>
            </a:r>
          </a:p>
          <a:p>
            <a:endParaRPr lang="es-ES" sz="2800" dirty="0"/>
          </a:p>
          <a:p>
            <a:pPr marL="285750" indent="-285750">
              <a:buFont typeface="Wingdings" panose="05000000000000000000" pitchFamily="2" charset="2"/>
              <a:buChar char="q"/>
            </a:pPr>
            <a:r>
              <a:rPr lang="es-ES" sz="2800" dirty="0"/>
              <a:t> ANTIHIPERTENSIVOS Y VASODILATADORES</a:t>
            </a:r>
          </a:p>
          <a:p>
            <a:pPr marL="285750" indent="-285750">
              <a:buFont typeface="Wingdings" panose="05000000000000000000" pitchFamily="2" charset="2"/>
              <a:buChar char="q"/>
            </a:pPr>
            <a:r>
              <a:rPr lang="es-ES" sz="2800" dirty="0"/>
              <a:t> DIURÉTICOS</a:t>
            </a:r>
          </a:p>
          <a:p>
            <a:pPr marL="285750" indent="-285750">
              <a:buFont typeface="Wingdings" panose="05000000000000000000" pitchFamily="2" charset="2"/>
              <a:buChar char="q"/>
            </a:pPr>
            <a:r>
              <a:rPr lang="es-ES" sz="2800" dirty="0"/>
              <a:t>CARDIOTÓNICOS</a:t>
            </a:r>
          </a:p>
          <a:p>
            <a:pPr marL="285750" indent="-285750">
              <a:buFont typeface="Wingdings" panose="05000000000000000000" pitchFamily="2" charset="2"/>
              <a:buChar char="q"/>
            </a:pPr>
            <a:r>
              <a:rPr lang="es-ES" sz="2800" dirty="0"/>
              <a:t>ANTIARRÍTMICOS</a:t>
            </a:r>
          </a:p>
          <a:p>
            <a:pPr marL="285750" indent="-285750">
              <a:buFont typeface="Wingdings" panose="05000000000000000000" pitchFamily="2" charset="2"/>
              <a:buChar char="q"/>
            </a:pPr>
            <a:r>
              <a:rPr lang="es-ES" sz="2800" dirty="0"/>
              <a:t>HIPOLIPEMIANTES</a:t>
            </a:r>
          </a:p>
          <a:p>
            <a:pPr marL="285750" indent="-285750">
              <a:buFont typeface="Wingdings" panose="05000000000000000000" pitchFamily="2" charset="2"/>
              <a:buChar char="q"/>
            </a:pPr>
            <a:r>
              <a:rPr lang="es-ES" sz="2800" dirty="0"/>
              <a:t>ANTICOAGULANTES Y FIBRINOLITICOS</a:t>
            </a:r>
          </a:p>
          <a:p>
            <a:pPr marL="285750" indent="-285750">
              <a:buFont typeface="Wingdings" panose="05000000000000000000" pitchFamily="2" charset="2"/>
              <a:buChar char="q"/>
            </a:pPr>
            <a:endParaRPr lang="es-CL" dirty="0"/>
          </a:p>
        </p:txBody>
      </p:sp>
      <p:pic>
        <p:nvPicPr>
          <p:cNvPr id="4" name="Imagen 3">
            <a:extLst>
              <a:ext uri="{FF2B5EF4-FFF2-40B4-BE49-F238E27FC236}">
                <a16:creationId xmlns:a16="http://schemas.microsoft.com/office/drawing/2014/main" id="{A6E70EC2-EB48-4B53-A916-C803A561B682}"/>
              </a:ext>
            </a:extLst>
          </p:cNvPr>
          <p:cNvPicPr>
            <a:picLocks noChangeAspect="1"/>
          </p:cNvPicPr>
          <p:nvPr/>
        </p:nvPicPr>
        <p:blipFill>
          <a:blip r:embed="rId2"/>
          <a:stretch>
            <a:fillRect/>
          </a:stretch>
        </p:blipFill>
        <p:spPr>
          <a:xfrm>
            <a:off x="7657787" y="2496439"/>
            <a:ext cx="3670572" cy="3454656"/>
          </a:xfrm>
          <a:prstGeom prst="rect">
            <a:avLst/>
          </a:prstGeom>
        </p:spPr>
      </p:pic>
    </p:spTree>
    <p:extLst>
      <p:ext uri="{BB962C8B-B14F-4D97-AF65-F5344CB8AC3E}">
        <p14:creationId xmlns:p14="http://schemas.microsoft.com/office/powerpoint/2010/main" val="88659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629465" cy="646331"/>
          </a:xfrm>
          <a:prstGeom prst="rect">
            <a:avLst/>
          </a:prstGeom>
          <a:noFill/>
        </p:spPr>
        <p:txBody>
          <a:bodyPr wrap="square" rtlCol="0">
            <a:spAutoFit/>
          </a:bodyPr>
          <a:lstStyle/>
          <a:p>
            <a:r>
              <a:rPr lang="es-ES" sz="3600" b="1" dirty="0"/>
              <a:t>DIURÉTICOS</a:t>
            </a:r>
            <a:endParaRPr lang="es-CL" sz="3600" b="1" dirty="0"/>
          </a:p>
        </p:txBody>
      </p:sp>
      <p:sp>
        <p:nvSpPr>
          <p:cNvPr id="11" name="CuadroTexto 10">
            <a:extLst>
              <a:ext uri="{FF2B5EF4-FFF2-40B4-BE49-F238E27FC236}">
                <a16:creationId xmlns:a16="http://schemas.microsoft.com/office/drawing/2014/main" id="{9EF9B431-15F2-4617-B7CB-9971DD98B28A}"/>
              </a:ext>
            </a:extLst>
          </p:cNvPr>
          <p:cNvSpPr txBox="1"/>
          <p:nvPr/>
        </p:nvSpPr>
        <p:spPr>
          <a:xfrm>
            <a:off x="626850" y="2457370"/>
            <a:ext cx="6938772" cy="4708981"/>
          </a:xfrm>
          <a:prstGeom prst="rect">
            <a:avLst/>
          </a:prstGeom>
          <a:noFill/>
        </p:spPr>
        <p:txBody>
          <a:bodyPr wrap="square" rtlCol="0">
            <a:spAutoFit/>
          </a:bodyPr>
          <a:lstStyle/>
          <a:p>
            <a:pPr algn="just">
              <a:spcAft>
                <a:spcPts val="1200"/>
              </a:spcAft>
            </a:pPr>
            <a:r>
              <a:rPr lang="es-CL" sz="2800" b="1" dirty="0"/>
              <a:t>HIDROCLOROTIAZIDA</a:t>
            </a:r>
            <a:endParaRPr lang="es-CL" sz="2800" dirty="0"/>
          </a:p>
          <a:p>
            <a:pPr algn="just">
              <a:spcAft>
                <a:spcPts val="1200"/>
              </a:spcAft>
            </a:pPr>
            <a:r>
              <a:rPr lang="es-CL" sz="2800" b="1" dirty="0">
                <a:solidFill>
                  <a:srgbClr val="01437F"/>
                </a:solidFill>
              </a:rPr>
              <a:t>Mecanismo de acción</a:t>
            </a:r>
            <a:r>
              <a:rPr lang="es-CL" sz="2800" dirty="0">
                <a:solidFill>
                  <a:srgbClr val="01437F"/>
                </a:solidFill>
              </a:rPr>
              <a:t>: </a:t>
            </a:r>
            <a:r>
              <a:rPr lang="es-CL" sz="2800" dirty="0"/>
              <a:t>Bloquean la reabsorción de Na</a:t>
            </a:r>
            <a:r>
              <a:rPr lang="es-CL" sz="2800" baseline="30000" dirty="0"/>
              <a:t>+</a:t>
            </a:r>
            <a:r>
              <a:rPr lang="es-CL" sz="2800" dirty="0"/>
              <a:t>, Cl</a:t>
            </a:r>
            <a:r>
              <a:rPr lang="es-CL" sz="2800" baseline="30000" dirty="0"/>
              <a:t>- </a:t>
            </a:r>
            <a:r>
              <a:rPr lang="es-CL" sz="2800" dirty="0"/>
              <a:t> al bloquear transportador  Na+ / Cl- en el túbulo distal</a:t>
            </a:r>
          </a:p>
          <a:p>
            <a:pPr algn="just">
              <a:spcAft>
                <a:spcPts val="1200"/>
              </a:spcAft>
            </a:pPr>
            <a:endParaRPr lang="es-CL" sz="2800" dirty="0"/>
          </a:p>
          <a:p>
            <a:pPr algn="just">
              <a:spcAft>
                <a:spcPts val="1200"/>
              </a:spcAft>
            </a:pPr>
            <a:r>
              <a:rPr lang="es-CL" sz="2800" b="1" dirty="0"/>
              <a:t>USOS: </a:t>
            </a:r>
            <a:r>
              <a:rPr lang="es-CL" sz="2800" dirty="0"/>
              <a:t>control de la hipertension arterial + antihipertensivos </a:t>
            </a:r>
          </a:p>
          <a:p>
            <a:endParaRPr lang="es-CL" sz="6400" dirty="0"/>
          </a:p>
        </p:txBody>
      </p:sp>
      <p:pic>
        <p:nvPicPr>
          <p:cNvPr id="4" name="Imagen 3">
            <a:extLst>
              <a:ext uri="{FF2B5EF4-FFF2-40B4-BE49-F238E27FC236}">
                <a16:creationId xmlns:a16="http://schemas.microsoft.com/office/drawing/2014/main" id="{ACDE4CB5-484A-44FC-BF2A-32264E45D574}"/>
              </a:ext>
            </a:extLst>
          </p:cNvPr>
          <p:cNvPicPr>
            <a:picLocks noChangeAspect="1"/>
          </p:cNvPicPr>
          <p:nvPr/>
        </p:nvPicPr>
        <p:blipFill>
          <a:blip r:embed="rId2"/>
          <a:stretch>
            <a:fillRect/>
          </a:stretch>
        </p:blipFill>
        <p:spPr>
          <a:xfrm>
            <a:off x="8192471" y="2407036"/>
            <a:ext cx="3271823" cy="3079363"/>
          </a:xfrm>
          <a:prstGeom prst="rect">
            <a:avLst/>
          </a:prstGeom>
        </p:spPr>
      </p:pic>
    </p:spTree>
    <p:extLst>
      <p:ext uri="{BB962C8B-B14F-4D97-AF65-F5344CB8AC3E}">
        <p14:creationId xmlns:p14="http://schemas.microsoft.com/office/powerpoint/2010/main" val="6427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629465" cy="646331"/>
          </a:xfrm>
          <a:prstGeom prst="rect">
            <a:avLst/>
          </a:prstGeom>
          <a:noFill/>
        </p:spPr>
        <p:txBody>
          <a:bodyPr wrap="square" rtlCol="0">
            <a:spAutoFit/>
          </a:bodyPr>
          <a:lstStyle/>
          <a:p>
            <a:r>
              <a:rPr lang="es-ES" sz="3600" b="1" dirty="0"/>
              <a:t>DIURÉTICOS</a:t>
            </a:r>
            <a:endParaRPr lang="es-CL" sz="3600" b="1" dirty="0"/>
          </a:p>
        </p:txBody>
      </p:sp>
      <p:sp>
        <p:nvSpPr>
          <p:cNvPr id="11" name="CuadroTexto 10">
            <a:extLst>
              <a:ext uri="{FF2B5EF4-FFF2-40B4-BE49-F238E27FC236}">
                <a16:creationId xmlns:a16="http://schemas.microsoft.com/office/drawing/2014/main" id="{9EF9B431-15F2-4617-B7CB-9971DD98B28A}"/>
              </a:ext>
            </a:extLst>
          </p:cNvPr>
          <p:cNvSpPr txBox="1"/>
          <p:nvPr/>
        </p:nvSpPr>
        <p:spPr>
          <a:xfrm>
            <a:off x="626850" y="2457370"/>
            <a:ext cx="6938772" cy="5878532"/>
          </a:xfrm>
          <a:prstGeom prst="rect">
            <a:avLst/>
          </a:prstGeom>
          <a:noFill/>
        </p:spPr>
        <p:txBody>
          <a:bodyPr wrap="square" rtlCol="0">
            <a:spAutoFit/>
          </a:bodyPr>
          <a:lstStyle/>
          <a:p>
            <a:pPr algn="just">
              <a:spcAft>
                <a:spcPts val="1200"/>
              </a:spcAft>
            </a:pPr>
            <a:r>
              <a:rPr lang="es-CL" sz="2800" b="1" dirty="0"/>
              <a:t>ESPIRONOLACTONA</a:t>
            </a:r>
            <a:r>
              <a:rPr lang="es-CL" sz="2800" dirty="0"/>
              <a:t>.</a:t>
            </a:r>
          </a:p>
          <a:p>
            <a:pPr algn="just">
              <a:spcAft>
                <a:spcPts val="1200"/>
              </a:spcAft>
            </a:pPr>
            <a:r>
              <a:rPr lang="es-CL" sz="2800" b="1" dirty="0">
                <a:solidFill>
                  <a:srgbClr val="01437F"/>
                </a:solidFill>
              </a:rPr>
              <a:t>Mecanismo de acción</a:t>
            </a:r>
            <a:r>
              <a:rPr lang="es-CL" sz="2800" dirty="0">
                <a:solidFill>
                  <a:srgbClr val="01437F"/>
                </a:solidFill>
              </a:rPr>
              <a:t>: </a:t>
            </a:r>
            <a:r>
              <a:rPr lang="es-CL" sz="2800" dirty="0"/>
              <a:t>bloquea  receptores de la aldosterona  en los túbulos distales</a:t>
            </a:r>
          </a:p>
          <a:p>
            <a:pPr algn="just">
              <a:spcAft>
                <a:spcPts val="1200"/>
              </a:spcAft>
            </a:pPr>
            <a:r>
              <a:rPr lang="es-CL" sz="2800" b="1" dirty="0"/>
              <a:t>USOS: </a:t>
            </a:r>
          </a:p>
          <a:p>
            <a:pPr algn="just">
              <a:spcAft>
                <a:spcPts val="1200"/>
              </a:spcAft>
            </a:pPr>
            <a:r>
              <a:rPr lang="es-CL" sz="2800" dirty="0"/>
              <a:t>control de la presión arterial en algunos pacientes</a:t>
            </a:r>
          </a:p>
          <a:p>
            <a:pPr algn="just">
              <a:spcAft>
                <a:spcPts val="1200"/>
              </a:spcAft>
            </a:pPr>
            <a:r>
              <a:rPr lang="es-CL" sz="2800" dirty="0"/>
              <a:t>Tratamiento de la insuficiencia cardiaca congestiva ( juntoa otros fármacos) </a:t>
            </a:r>
          </a:p>
          <a:p>
            <a:pPr algn="just">
              <a:spcAft>
                <a:spcPts val="1200"/>
              </a:spcAft>
            </a:pPr>
            <a:endParaRPr lang="es-CL" sz="2800" dirty="0"/>
          </a:p>
          <a:p>
            <a:endParaRPr lang="es-CL" sz="6400" dirty="0"/>
          </a:p>
        </p:txBody>
      </p:sp>
      <p:pic>
        <p:nvPicPr>
          <p:cNvPr id="4" name="Imagen 3">
            <a:extLst>
              <a:ext uri="{FF2B5EF4-FFF2-40B4-BE49-F238E27FC236}">
                <a16:creationId xmlns:a16="http://schemas.microsoft.com/office/drawing/2014/main" id="{0C26C359-AD69-421B-8B23-4442E5988E00}"/>
              </a:ext>
            </a:extLst>
          </p:cNvPr>
          <p:cNvPicPr>
            <a:picLocks noChangeAspect="1"/>
          </p:cNvPicPr>
          <p:nvPr/>
        </p:nvPicPr>
        <p:blipFill>
          <a:blip r:embed="rId2"/>
          <a:stretch>
            <a:fillRect/>
          </a:stretch>
        </p:blipFill>
        <p:spPr>
          <a:xfrm>
            <a:off x="8667340" y="2609602"/>
            <a:ext cx="3036356" cy="2857747"/>
          </a:xfrm>
          <a:prstGeom prst="rect">
            <a:avLst/>
          </a:prstGeom>
        </p:spPr>
      </p:pic>
    </p:spTree>
    <p:extLst>
      <p:ext uri="{BB962C8B-B14F-4D97-AF65-F5344CB8AC3E}">
        <p14:creationId xmlns:p14="http://schemas.microsoft.com/office/powerpoint/2010/main" val="388253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629465" cy="646331"/>
          </a:xfrm>
          <a:prstGeom prst="rect">
            <a:avLst/>
          </a:prstGeom>
          <a:noFill/>
        </p:spPr>
        <p:txBody>
          <a:bodyPr wrap="square" rtlCol="0">
            <a:spAutoFit/>
          </a:bodyPr>
          <a:lstStyle/>
          <a:p>
            <a:r>
              <a:rPr lang="es-ES" sz="3600" b="1" dirty="0"/>
              <a:t>DIURÉTICOS</a:t>
            </a:r>
            <a:endParaRPr lang="es-CL" sz="3600" b="1" dirty="0"/>
          </a:p>
        </p:txBody>
      </p:sp>
      <p:sp>
        <p:nvSpPr>
          <p:cNvPr id="8" name="CuadroTexto 7">
            <a:extLst>
              <a:ext uri="{FF2B5EF4-FFF2-40B4-BE49-F238E27FC236}">
                <a16:creationId xmlns:a16="http://schemas.microsoft.com/office/drawing/2014/main" id="{00648344-0344-406D-89C7-EB700584C855}"/>
              </a:ext>
            </a:extLst>
          </p:cNvPr>
          <p:cNvSpPr txBox="1"/>
          <p:nvPr/>
        </p:nvSpPr>
        <p:spPr>
          <a:xfrm>
            <a:off x="1269492" y="2653981"/>
            <a:ext cx="6664686" cy="4093428"/>
          </a:xfrm>
          <a:prstGeom prst="rect">
            <a:avLst/>
          </a:prstGeom>
          <a:noFill/>
        </p:spPr>
        <p:txBody>
          <a:bodyPr wrap="square" rtlCol="0">
            <a:spAutoFit/>
          </a:bodyPr>
          <a:lstStyle/>
          <a:p>
            <a:r>
              <a:rPr lang="es-ES" dirty="0"/>
              <a:t>EFECTOS ADVERSOS:</a:t>
            </a:r>
          </a:p>
          <a:p>
            <a:endParaRPr lang="es-ES" dirty="0"/>
          </a:p>
          <a:p>
            <a:endParaRPr lang="es-ES" sz="2000" dirty="0"/>
          </a:p>
          <a:p>
            <a:pPr marL="285750" indent="-285750">
              <a:buFont typeface="Arial" panose="020B0604020202020204" pitchFamily="34" charset="0"/>
              <a:buChar char="•"/>
            </a:pPr>
            <a:r>
              <a:rPr lang="es-ES" sz="2000" dirty="0"/>
              <a:t>DESHIDRATACIOÓN</a:t>
            </a:r>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dirty="0"/>
              <a:t>PÉRDIDA DE IONES ( Na, K, Ca, Mg, Cl</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ALTERACIONES CARDIACAS Y MUSCULARES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ELEVACIÓN DE LA GLICEMIA ( FUROSEMIDA)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ELEVACIÓN DEL COLESTEROL (HIDROCLOROTIAZIDA)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L" dirty="0"/>
          </a:p>
        </p:txBody>
      </p:sp>
      <p:pic>
        <p:nvPicPr>
          <p:cNvPr id="3" name="Imagen 2">
            <a:extLst>
              <a:ext uri="{FF2B5EF4-FFF2-40B4-BE49-F238E27FC236}">
                <a16:creationId xmlns:a16="http://schemas.microsoft.com/office/drawing/2014/main" id="{62836EF2-9268-4FD3-8DD5-E9FB92F8AE3F}"/>
              </a:ext>
            </a:extLst>
          </p:cNvPr>
          <p:cNvPicPr>
            <a:picLocks noChangeAspect="1"/>
          </p:cNvPicPr>
          <p:nvPr/>
        </p:nvPicPr>
        <p:blipFill>
          <a:blip r:embed="rId2"/>
          <a:stretch>
            <a:fillRect/>
          </a:stretch>
        </p:blipFill>
        <p:spPr>
          <a:xfrm>
            <a:off x="6984375" y="2653981"/>
            <a:ext cx="3510123" cy="3510123"/>
          </a:xfrm>
          <a:prstGeom prst="rect">
            <a:avLst/>
          </a:prstGeom>
        </p:spPr>
      </p:pic>
    </p:spTree>
    <p:extLst>
      <p:ext uri="{BB962C8B-B14F-4D97-AF65-F5344CB8AC3E}">
        <p14:creationId xmlns:p14="http://schemas.microsoft.com/office/powerpoint/2010/main" val="381220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629465" cy="646331"/>
          </a:xfrm>
          <a:prstGeom prst="rect">
            <a:avLst/>
          </a:prstGeom>
          <a:noFill/>
        </p:spPr>
        <p:txBody>
          <a:bodyPr wrap="square" rtlCol="0">
            <a:spAutoFit/>
          </a:bodyPr>
          <a:lstStyle/>
          <a:p>
            <a:r>
              <a:rPr lang="es-ES" sz="3600" b="1" dirty="0"/>
              <a:t>CARDIOTÓNICOS</a:t>
            </a:r>
            <a:endParaRPr lang="es-CL" sz="3600" b="1" dirty="0"/>
          </a:p>
        </p:txBody>
      </p:sp>
      <p:sp>
        <p:nvSpPr>
          <p:cNvPr id="9" name="CuadroTexto 8">
            <a:extLst>
              <a:ext uri="{FF2B5EF4-FFF2-40B4-BE49-F238E27FC236}">
                <a16:creationId xmlns:a16="http://schemas.microsoft.com/office/drawing/2014/main" id="{2111792F-1402-4F38-B5CF-01B8C0C16EE2}"/>
              </a:ext>
            </a:extLst>
          </p:cNvPr>
          <p:cNvSpPr txBox="1"/>
          <p:nvPr/>
        </p:nvSpPr>
        <p:spPr>
          <a:xfrm>
            <a:off x="997868" y="2437517"/>
            <a:ext cx="9936831" cy="862800"/>
          </a:xfrm>
          <a:prstGeom prst="rect">
            <a:avLst/>
          </a:prstGeom>
          <a:noFill/>
        </p:spPr>
        <p:txBody>
          <a:bodyPr wrap="square">
            <a:spAutoFit/>
          </a:bodyPr>
          <a:lstStyle/>
          <a:p>
            <a:pPr algn="just">
              <a:lnSpc>
                <a:spcPct val="107000"/>
              </a:lnSpc>
              <a:spcAft>
                <a:spcPts val="800"/>
              </a:spcAft>
            </a:pPr>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Estos fármacos aumentan la  contractibilidad del miocardio (ionotropismo positivo) y lo logran mediante diferentes mecanismos:</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E94DDD97-7CC7-417C-BB08-F7218515B11A}"/>
              </a:ext>
            </a:extLst>
          </p:cNvPr>
          <p:cNvSpPr txBox="1"/>
          <p:nvPr/>
        </p:nvSpPr>
        <p:spPr>
          <a:xfrm>
            <a:off x="997868" y="3719028"/>
            <a:ext cx="9936831" cy="1631216"/>
          </a:xfrm>
          <a:prstGeom prst="rect">
            <a:avLst/>
          </a:prstGeom>
          <a:noFill/>
        </p:spPr>
        <p:txBody>
          <a:bodyPr wrap="square" rtlCol="0">
            <a:spAutoFit/>
          </a:bodyPr>
          <a:lstStyle/>
          <a:p>
            <a:pPr marL="285750" indent="-285750">
              <a:buFont typeface="Arial" panose="020B0604020202020204" pitchFamily="34" charset="0"/>
              <a:buChar char="•"/>
            </a:pPr>
            <a:r>
              <a:rPr lang="es-CL" sz="2000" kern="100" dirty="0">
                <a:latin typeface="Arial" panose="020B0604020202020204" pitchFamily="34" charset="0"/>
                <a:ea typeface="Times New Roman" panose="02020603050405020304" pitchFamily="18" charset="0"/>
                <a:cs typeface="Times New Roman" panose="02020603050405020304" pitchFamily="18" charset="0"/>
              </a:rPr>
              <a:t>D</a:t>
            </a:r>
            <a:r>
              <a:rPr lang="es-CL" sz="2000" kern="100" dirty="0">
                <a:effectLst/>
                <a:latin typeface="Arial" panose="020B0604020202020204" pitchFamily="34" charset="0"/>
                <a:ea typeface="Times New Roman" panose="02020603050405020304" pitchFamily="18" charset="0"/>
                <a:cs typeface="Times New Roman" panose="02020603050405020304" pitchFamily="18" charset="0"/>
              </a:rPr>
              <a:t>opamina y dobutamina (via endovenosa, IM), son agonistas adrenérgicos. </a:t>
            </a:r>
          </a:p>
          <a:p>
            <a:pPr marL="285750" indent="-285750">
              <a:buFont typeface="Arial" panose="020B0604020202020204" pitchFamily="34" charset="0"/>
              <a:buChar char="•"/>
            </a:pPr>
            <a:r>
              <a:rPr lang="es-CL" sz="2000" kern="100" dirty="0">
                <a:effectLst/>
                <a:latin typeface="Arial" panose="020B0604020202020204" pitchFamily="34" charset="0"/>
                <a:ea typeface="Times New Roman" panose="02020603050405020304" pitchFamily="18" charset="0"/>
                <a:cs typeface="Times New Roman" panose="02020603050405020304" pitchFamily="18" charset="0"/>
              </a:rPr>
              <a:t>Captopril (bloqueo en la  enzima ECA)</a:t>
            </a:r>
          </a:p>
          <a:p>
            <a:pPr marL="285750" indent="-285750">
              <a:buFont typeface="Arial" panose="020B0604020202020204" pitchFamily="34" charset="0"/>
              <a:buChar char="•"/>
            </a:pPr>
            <a:r>
              <a:rPr lang="es-CL" sz="2000" kern="100" dirty="0">
                <a:latin typeface="Arial" panose="020B0604020202020204" pitchFamily="34" charset="0"/>
                <a:ea typeface="Times New Roman" panose="02020603050405020304" pitchFamily="18" charset="0"/>
                <a:cs typeface="Times New Roman" panose="02020603050405020304" pitchFamily="18" charset="0"/>
              </a:rPr>
              <a:t>n</a:t>
            </a:r>
            <a:r>
              <a:rPr lang="es-CL" sz="2000" kern="100" dirty="0">
                <a:effectLst/>
                <a:latin typeface="Arial" panose="020B0604020202020204" pitchFamily="34" charset="0"/>
                <a:ea typeface="Times New Roman" panose="02020603050405020304" pitchFamily="18" charset="0"/>
                <a:cs typeface="Times New Roman" panose="02020603050405020304" pitchFamily="18" charset="0"/>
              </a:rPr>
              <a:t>evibolol, es un 	bloqueador de receptores β-adrenérgicos, </a:t>
            </a:r>
          </a:p>
          <a:p>
            <a:pPr marL="285750" indent="-285750">
              <a:buFont typeface="Arial" panose="020B0604020202020204" pitchFamily="34" charset="0"/>
              <a:buChar char="•"/>
            </a:pPr>
            <a:r>
              <a:rPr lang="es-CL" sz="2000" kern="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sz="20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ntagonistas de receptores de 	angiotensina II   	(ARA 2):valsartán, candesartán.</a:t>
            </a:r>
            <a:endParaRPr lang="es-CL" sz="2000" dirty="0"/>
          </a:p>
        </p:txBody>
      </p:sp>
    </p:spTree>
    <p:extLst>
      <p:ext uri="{BB962C8B-B14F-4D97-AF65-F5344CB8AC3E}">
        <p14:creationId xmlns:p14="http://schemas.microsoft.com/office/powerpoint/2010/main" val="3233662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953725" cy="646331"/>
          </a:xfrm>
          <a:prstGeom prst="rect">
            <a:avLst/>
          </a:prstGeom>
          <a:noFill/>
        </p:spPr>
        <p:txBody>
          <a:bodyPr wrap="square" rtlCol="0">
            <a:spAutoFit/>
          </a:bodyPr>
          <a:lstStyle/>
          <a:p>
            <a:r>
              <a:rPr lang="es-ES" sz="3600" b="1" dirty="0"/>
              <a:t>HIPOLIPEMIANTES</a:t>
            </a:r>
            <a:endParaRPr lang="es-CL" sz="3600" b="1" dirty="0"/>
          </a:p>
        </p:txBody>
      </p:sp>
      <p:sp>
        <p:nvSpPr>
          <p:cNvPr id="9" name="CuadroTexto 8">
            <a:extLst>
              <a:ext uri="{FF2B5EF4-FFF2-40B4-BE49-F238E27FC236}">
                <a16:creationId xmlns:a16="http://schemas.microsoft.com/office/drawing/2014/main" id="{1B38F587-6962-46C6-931A-709D0FECAA68}"/>
              </a:ext>
            </a:extLst>
          </p:cNvPr>
          <p:cNvSpPr txBox="1"/>
          <p:nvPr/>
        </p:nvSpPr>
        <p:spPr>
          <a:xfrm>
            <a:off x="626850" y="2095501"/>
            <a:ext cx="10307850" cy="3881062"/>
          </a:xfrm>
          <a:prstGeom prst="rect">
            <a:avLst/>
          </a:prstGeom>
          <a:noFill/>
        </p:spPr>
        <p:txBody>
          <a:bodyPr wrap="square">
            <a:spAutoFit/>
          </a:bodyPr>
          <a:lstStyle/>
          <a:p>
            <a:pPr>
              <a:lnSpc>
                <a:spcPct val="107000"/>
              </a:lnSpc>
              <a:spcAft>
                <a:spcPts val="800"/>
              </a:spcAft>
            </a:pPr>
            <a:r>
              <a:rPr lang="es-CL" sz="2000" b="1"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000" b="1" u="sng"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TRATAMIENTO DE LAS DISLIPIDEMIAS</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CL" sz="2000" b="1"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b="1" u="sng"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ESTATINAS</a:t>
            </a:r>
            <a:r>
              <a:rPr lang="es-CL" sz="2000" b="1" u="sng"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atorvatatina, fluvastatina, lovastatina, rosuvastatina,</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Propiedades farmacológicas.</a:t>
            </a:r>
            <a:r>
              <a:rPr lang="es-ES_tradnl" sz="1800" dirty="0">
                <a:solidFill>
                  <a:srgbClr val="000000"/>
                </a:solidFill>
                <a:effectLst/>
                <a:latin typeface="Arial" panose="020B0604020202020204" pitchFamily="34" charset="0"/>
                <a:ea typeface="Tahoma" panose="020B0604030504040204" pitchFamily="34" charset="0"/>
              </a:rPr>
              <a:t>Se indican para tratamiento de las hipercolesterolemias, reducen Col-total y LDL-col.</a:t>
            </a:r>
            <a:endParaRPr lang="es-CL" sz="1800" dirty="0">
              <a:effectLst/>
              <a:latin typeface="Tahoma" panose="020B0604030504040204" pitchFamily="34" charset="0"/>
              <a:ea typeface="Tahoma" panose="020B0604030504040204" pitchFamily="34"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Mecanismo de acción: </a:t>
            </a:r>
            <a:r>
              <a:rPr lang="es-ES_tradnl" sz="1800" dirty="0">
                <a:solidFill>
                  <a:srgbClr val="000000"/>
                </a:solidFill>
                <a:effectLst/>
                <a:latin typeface="Arial" panose="020B0604020202020204" pitchFamily="34" charset="0"/>
                <a:ea typeface="Tahoma" panose="020B0604030504040204" pitchFamily="34" charset="0"/>
              </a:rPr>
              <a:t>bloquean síntesis tisular de colesterol, bloqueo de enzima HMGCoA-reductasa.</a:t>
            </a:r>
            <a:endParaRPr lang="es-CL" sz="1800" dirty="0">
              <a:effectLst/>
              <a:latin typeface="Tahoma" panose="020B0604030504040204" pitchFamily="34" charset="0"/>
              <a:ea typeface="Tahoma" panose="020B0604030504040204" pitchFamily="34"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Efectos adversos:</a:t>
            </a:r>
            <a:r>
              <a:rPr lang="es-ES_tradnl" sz="1800" dirty="0">
                <a:solidFill>
                  <a:srgbClr val="000000"/>
                </a:solidFill>
                <a:effectLst/>
                <a:latin typeface="Arial" panose="020B0604020202020204" pitchFamily="34" charset="0"/>
                <a:ea typeface="Tahoma" panose="020B0604030504040204" pitchFamily="34" charset="0"/>
              </a:rPr>
              <a:t> dolor muscular, hepatotoxicidad.</a:t>
            </a:r>
            <a:endParaRPr lang="es-CL" sz="1800" dirty="0">
              <a:effectLst/>
              <a:latin typeface="Tahoma" panose="020B0604030504040204" pitchFamily="34" charset="0"/>
              <a:ea typeface="Tahoma" panose="020B0604030504040204" pitchFamily="34" charset="0"/>
            </a:endParaRPr>
          </a:p>
          <a:p>
            <a:pPr>
              <a:lnSpc>
                <a:spcPct val="107000"/>
              </a:lnSpc>
              <a:spcAft>
                <a:spcPts val="800"/>
              </a:spcAft>
            </a:pPr>
            <a:r>
              <a:rPr lang="es-CL" sz="1800" b="1"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b="1" u="sng"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FIBRATOS</a:t>
            </a:r>
            <a:r>
              <a:rPr lang="es-CL" sz="2000" b="1" u="sng"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clofibrato, fenofibrato, gemfibrozilo.</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Propiedades farmacológicas.</a:t>
            </a:r>
            <a:r>
              <a:rPr lang="es-ES_tradnl" sz="1800" dirty="0">
                <a:solidFill>
                  <a:srgbClr val="000000"/>
                </a:solidFill>
                <a:effectLst/>
                <a:latin typeface="Arial" panose="020B0604020202020204" pitchFamily="34" charset="0"/>
                <a:ea typeface="Tahoma" panose="020B0604030504040204" pitchFamily="34" charset="0"/>
              </a:rPr>
              <a:t>Se indican para tratamiento de las hipertrigliceridemias, reducen TAG-totales y lipoproteínas VLD.</a:t>
            </a:r>
            <a:endParaRPr lang="es-CL" sz="1800" dirty="0">
              <a:effectLst/>
              <a:latin typeface="Tahoma" panose="020B0604030504040204" pitchFamily="34" charset="0"/>
              <a:ea typeface="Tahoma" panose="020B0604030504040204" pitchFamily="34"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Mecanismo de acción: </a:t>
            </a:r>
            <a:r>
              <a:rPr lang="es-ES_tradnl" sz="1800" dirty="0">
                <a:solidFill>
                  <a:srgbClr val="000000"/>
                </a:solidFill>
                <a:effectLst/>
                <a:latin typeface="Arial" panose="020B0604020202020204" pitchFamily="34" charset="0"/>
                <a:ea typeface="Tahoma" panose="020B0604030504040204" pitchFamily="34" charset="0"/>
              </a:rPr>
              <a:t>Incrementa la acción de la lipoprotein lipasa hepática (LPL)</a:t>
            </a:r>
            <a:endParaRPr lang="es-CL" sz="1800" dirty="0">
              <a:effectLst/>
              <a:latin typeface="Tahoma" panose="020B0604030504040204" pitchFamily="34" charset="0"/>
              <a:ea typeface="Tahoma" panose="020B0604030504040204" pitchFamily="34"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Efectos adversos: </a:t>
            </a:r>
            <a:r>
              <a:rPr lang="es-ES_tradnl" sz="1800" dirty="0">
                <a:solidFill>
                  <a:srgbClr val="000000"/>
                </a:solidFill>
                <a:effectLst/>
                <a:latin typeface="Arial" panose="020B0604020202020204" pitchFamily="34" charset="0"/>
                <a:ea typeface="Tahoma" panose="020B0604030504040204" pitchFamily="34" charset="0"/>
              </a:rPr>
              <a:t>dolor muscular (síndrome miosítico).</a:t>
            </a:r>
            <a:endParaRPr lang="es-CL" dirty="0"/>
          </a:p>
        </p:txBody>
      </p:sp>
    </p:spTree>
    <p:extLst>
      <p:ext uri="{BB962C8B-B14F-4D97-AF65-F5344CB8AC3E}">
        <p14:creationId xmlns:p14="http://schemas.microsoft.com/office/powerpoint/2010/main" val="396771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4068025" cy="646331"/>
          </a:xfrm>
          <a:prstGeom prst="rect">
            <a:avLst/>
          </a:prstGeom>
          <a:noFill/>
        </p:spPr>
        <p:txBody>
          <a:bodyPr wrap="square" rtlCol="0">
            <a:spAutoFit/>
          </a:bodyPr>
          <a:lstStyle/>
          <a:p>
            <a:r>
              <a:rPr lang="es-ES" sz="3600" b="1" dirty="0"/>
              <a:t>ANTICOAGULANTES</a:t>
            </a:r>
            <a:endParaRPr lang="es-CL" sz="3600" b="1" dirty="0"/>
          </a:p>
        </p:txBody>
      </p:sp>
      <p:sp>
        <p:nvSpPr>
          <p:cNvPr id="9" name="CuadroTexto 8">
            <a:extLst>
              <a:ext uri="{FF2B5EF4-FFF2-40B4-BE49-F238E27FC236}">
                <a16:creationId xmlns:a16="http://schemas.microsoft.com/office/drawing/2014/main" id="{A67AD542-50CC-493B-84CD-66E124F3D89F}"/>
              </a:ext>
            </a:extLst>
          </p:cNvPr>
          <p:cNvSpPr txBox="1"/>
          <p:nvPr/>
        </p:nvSpPr>
        <p:spPr>
          <a:xfrm>
            <a:off x="1417202" y="2154118"/>
            <a:ext cx="8908483" cy="3909788"/>
          </a:xfrm>
          <a:prstGeom prst="rect">
            <a:avLst/>
          </a:prstGeom>
          <a:noFill/>
        </p:spPr>
        <p:txBody>
          <a:bodyPr wrap="square">
            <a:spAutoFit/>
          </a:bodyPr>
          <a:lstStyle/>
          <a:p>
            <a:pPr>
              <a:lnSpc>
                <a:spcPct val="107000"/>
              </a:lnSpc>
              <a:spcAft>
                <a:spcPts val="800"/>
              </a:spcAft>
            </a:pPr>
            <a:r>
              <a:rPr lang="es-CL" sz="2000" b="1" u="sng" kern="1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FÁRMACOS QUE ACTÚAN SOBRE LA COAGULACIÓN SANGUÍNEA</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s-ES" sz="1800" b="1" dirty="0">
                <a:solidFill>
                  <a:srgbClr val="000000"/>
                </a:solidFill>
                <a:effectLst/>
                <a:latin typeface="Arial" panose="020B0604020202020204" pitchFamily="34" charset="0"/>
                <a:ea typeface="Tahoma" panose="020B0604030504040204" pitchFamily="34" charset="0"/>
              </a:rPr>
              <a:t>Antiagregantes plaquetarios</a:t>
            </a:r>
            <a:r>
              <a:rPr lang="es-ES" sz="2000" dirty="0">
                <a:solidFill>
                  <a:srgbClr val="000000"/>
                </a:solidFill>
                <a:effectLst/>
                <a:latin typeface="Arial" panose="020B0604020202020204" pitchFamily="34" charset="0"/>
                <a:ea typeface="Tahoma" panose="020B0604030504040204" pitchFamily="34" charset="0"/>
              </a:rPr>
              <a:t>:</a:t>
            </a:r>
            <a:r>
              <a:rPr lang="es-ES" sz="1800" dirty="0">
                <a:solidFill>
                  <a:srgbClr val="000000"/>
                </a:solidFill>
                <a:effectLst/>
                <a:latin typeface="Arial" panose="020B0604020202020204" pitchFamily="34" charset="0"/>
                <a:ea typeface="Tahoma" panose="020B0604030504040204" pitchFamily="34" charset="0"/>
              </a:rPr>
              <a:t>Reducen la  agregación de las plaquetas ( aspirina  100 mg, clopidogrel,productos naturales),se indican para prevenir embolismo arterial y venoso.</a:t>
            </a:r>
            <a:endParaRPr lang="es-CL" sz="1800" dirty="0">
              <a:effectLst/>
              <a:latin typeface="Tahoma" panose="020B0604030504040204" pitchFamily="34" charset="0"/>
              <a:ea typeface="Tahoma" panose="020B0604030504040204" pitchFamily="34" charset="0"/>
            </a:endParaRPr>
          </a:p>
          <a:p>
            <a:pPr marL="342900" lvl="0" indent="-342900" algn="just">
              <a:buFont typeface="Courier New" panose="02070309020205020404" pitchFamily="49" charset="0"/>
              <a:buChar char="o"/>
            </a:pPr>
            <a:r>
              <a:rPr lang="es-ES" sz="1800" b="1" dirty="0">
                <a:solidFill>
                  <a:srgbClr val="000000"/>
                </a:solidFill>
                <a:effectLst/>
                <a:latin typeface="Arial" panose="020B0604020202020204" pitchFamily="34" charset="0"/>
                <a:ea typeface="Tahoma" panose="020B0604030504040204" pitchFamily="34" charset="0"/>
              </a:rPr>
              <a:t>Anticoagulantes orales:</a:t>
            </a:r>
            <a:r>
              <a:rPr lang="es-ES" sz="1800" dirty="0">
                <a:solidFill>
                  <a:srgbClr val="000000"/>
                </a:solidFill>
                <a:effectLst/>
                <a:latin typeface="Arial" panose="020B0604020202020204" pitchFamily="34" charset="0"/>
                <a:ea typeface="Tahoma" panose="020B0604030504040204" pitchFamily="34" charset="0"/>
              </a:rPr>
              <a:t> actúan sobre la coagulación sanguínea por diferentes mecanismos,se indican para tratmiento o prevención de embolismo arterial:TVP, TEP.</a:t>
            </a:r>
            <a:r>
              <a:rPr lang="es-ES" sz="1800" b="1" dirty="0">
                <a:solidFill>
                  <a:srgbClr val="000000"/>
                </a:solidFill>
                <a:effectLst/>
                <a:latin typeface="Arial" panose="020B0604020202020204" pitchFamily="34" charset="0"/>
                <a:ea typeface="Tahoma" panose="020B0604030504040204" pitchFamily="34" charset="0"/>
              </a:rPr>
              <a:t>ejemplos</a:t>
            </a:r>
            <a:r>
              <a:rPr lang="es-ES" sz="1800" dirty="0">
                <a:solidFill>
                  <a:srgbClr val="000000"/>
                </a:solidFill>
                <a:effectLst/>
                <a:latin typeface="Arial" panose="020B0604020202020204" pitchFamily="34" charset="0"/>
                <a:ea typeface="Tahoma" panose="020B0604030504040204" pitchFamily="34" charset="0"/>
              </a:rPr>
              <a:t>:warfarina sódica, apixabán, rivaroxabán..</a:t>
            </a:r>
            <a:endParaRPr lang="es-CL" sz="1800" dirty="0">
              <a:effectLst/>
              <a:latin typeface="Tahoma" panose="020B0604030504040204" pitchFamily="34" charset="0"/>
              <a:ea typeface="Tahoma" panose="020B0604030504040204" pitchFamily="34" charset="0"/>
            </a:endParaRPr>
          </a:p>
          <a:p>
            <a:pPr marL="342900" lvl="0" indent="-342900">
              <a:buFont typeface="Courier New" panose="02070309020205020404" pitchFamily="49" charset="0"/>
              <a:buChar char="o"/>
            </a:pPr>
            <a:r>
              <a:rPr lang="es-ES" sz="1800" b="1" dirty="0">
                <a:solidFill>
                  <a:srgbClr val="000000"/>
                </a:solidFill>
                <a:effectLst/>
                <a:latin typeface="Arial" panose="020B0604020202020204" pitchFamily="34" charset="0"/>
                <a:ea typeface="Tahoma" panose="020B0604030504040204" pitchFamily="34" charset="0"/>
              </a:rPr>
              <a:t>Anticoagulantes subcutáneos:</a:t>
            </a:r>
            <a:r>
              <a:rPr lang="es-ES" sz="1800" dirty="0">
                <a:solidFill>
                  <a:srgbClr val="000000"/>
                </a:solidFill>
                <a:effectLst/>
                <a:latin typeface="Arial" panose="020B0604020202020204" pitchFamily="34" charset="0"/>
                <a:ea typeface="Tahoma" panose="020B0604030504040204" pitchFamily="34" charset="0"/>
              </a:rPr>
              <a:t> actúan directamente sobre la coagulación sanguínea se indican para tratmiento o prevención de embolismo arterial:TVP, TEP.</a:t>
            </a:r>
            <a:r>
              <a:rPr lang="es-ES" sz="1800" b="1" dirty="0">
                <a:solidFill>
                  <a:srgbClr val="000000"/>
                </a:solidFill>
                <a:effectLst/>
                <a:latin typeface="Arial" panose="020B0604020202020204" pitchFamily="34" charset="0"/>
                <a:ea typeface="Tahoma" panose="020B0604030504040204" pitchFamily="34" charset="0"/>
              </a:rPr>
              <a:t>ejemplos</a:t>
            </a:r>
            <a:r>
              <a:rPr lang="es-ES" sz="1800" dirty="0">
                <a:solidFill>
                  <a:srgbClr val="000000"/>
                </a:solidFill>
                <a:effectLst/>
                <a:latin typeface="Arial" panose="020B0604020202020204" pitchFamily="34" charset="0"/>
                <a:ea typeface="Tahoma" panose="020B0604030504040204" pitchFamily="34" charset="0"/>
              </a:rPr>
              <a:t>: enoxaparina, dalteparina, heparina sódica.</a:t>
            </a:r>
            <a:endParaRPr lang="es-CL" sz="1800" dirty="0">
              <a:effectLst/>
              <a:latin typeface="Tahoma" panose="020B0604030504040204" pitchFamily="34" charset="0"/>
              <a:ea typeface="Tahoma" panose="020B0604030504040204" pitchFamily="34" charset="0"/>
            </a:endParaRPr>
          </a:p>
          <a:p>
            <a:pPr marL="342900" lvl="0" indent="-342900">
              <a:buFont typeface="Courier New" panose="02070309020205020404" pitchFamily="49" charset="0"/>
              <a:buChar char="o"/>
            </a:pPr>
            <a:r>
              <a:rPr lang="es-ES" sz="1800" b="1" dirty="0">
                <a:solidFill>
                  <a:srgbClr val="000000"/>
                </a:solidFill>
                <a:effectLst/>
                <a:latin typeface="Arial" panose="020B0604020202020204" pitchFamily="34" charset="0"/>
                <a:ea typeface="Tahoma" panose="020B0604030504040204" pitchFamily="34" charset="0"/>
              </a:rPr>
              <a:t>Fármacos fibrinolíticos:</a:t>
            </a:r>
            <a:r>
              <a:rPr lang="es-ES" sz="1800" dirty="0">
                <a:solidFill>
                  <a:srgbClr val="000000"/>
                </a:solidFill>
                <a:effectLst/>
                <a:latin typeface="Arial" panose="020B0604020202020204" pitchFamily="34" charset="0"/>
                <a:ea typeface="Tahoma" panose="020B0604030504040204" pitchFamily="34" charset="0"/>
              </a:rPr>
              <a:t> aumentan la  degradación de fibrina y rompen coágulos. se indican en urgencias  para pacientes con infarto agudo del miocardio. Uso endovenoso.</a:t>
            </a:r>
            <a:r>
              <a:rPr lang="es-ES" sz="1800" b="1" dirty="0">
                <a:solidFill>
                  <a:srgbClr val="000000"/>
                </a:solidFill>
                <a:effectLst/>
                <a:latin typeface="Arial" panose="020B0604020202020204" pitchFamily="34" charset="0"/>
                <a:ea typeface="Tahoma" panose="020B0604030504040204" pitchFamily="34" charset="0"/>
              </a:rPr>
              <a:t>ejemplos:</a:t>
            </a:r>
            <a:r>
              <a:rPr lang="es-ES" sz="1800" dirty="0">
                <a:solidFill>
                  <a:srgbClr val="000000"/>
                </a:solidFill>
                <a:effectLst/>
                <a:latin typeface="Arial" panose="020B0604020202020204" pitchFamily="34" charset="0"/>
                <a:ea typeface="Tahoma" panose="020B0604030504040204" pitchFamily="34" charset="0"/>
              </a:rPr>
              <a:t> Alteplasa,reteplasa, tecneplasa,estreptoquinasa.</a:t>
            </a:r>
            <a:r>
              <a:rPr lang="es-ES" sz="2000" b="1" dirty="0">
                <a:solidFill>
                  <a:srgbClr val="C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2258859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3629465" cy="646331"/>
          </a:xfrm>
          <a:prstGeom prst="rect">
            <a:avLst/>
          </a:prstGeom>
          <a:noFill/>
        </p:spPr>
        <p:txBody>
          <a:bodyPr wrap="square" rtlCol="0">
            <a:spAutoFit/>
          </a:bodyPr>
          <a:lstStyle/>
          <a:p>
            <a:r>
              <a:rPr lang="es-ES" sz="3600" b="1" dirty="0"/>
              <a:t>ANTIARRÍTMICOS</a:t>
            </a:r>
            <a:endParaRPr lang="es-CL" sz="3600" b="1" dirty="0"/>
          </a:p>
        </p:txBody>
      </p:sp>
      <p:pic>
        <p:nvPicPr>
          <p:cNvPr id="4" name="Imagen 3">
            <a:extLst>
              <a:ext uri="{FF2B5EF4-FFF2-40B4-BE49-F238E27FC236}">
                <a16:creationId xmlns:a16="http://schemas.microsoft.com/office/drawing/2014/main" id="{3E8F73EA-DC33-455F-BBE3-CF838F620D37}"/>
              </a:ext>
            </a:extLst>
          </p:cNvPr>
          <p:cNvPicPr>
            <a:picLocks noChangeAspect="1"/>
          </p:cNvPicPr>
          <p:nvPr/>
        </p:nvPicPr>
        <p:blipFill>
          <a:blip r:embed="rId2"/>
          <a:stretch>
            <a:fillRect/>
          </a:stretch>
        </p:blipFill>
        <p:spPr>
          <a:xfrm>
            <a:off x="7654422" y="1883357"/>
            <a:ext cx="3848589" cy="3622201"/>
          </a:xfrm>
          <a:prstGeom prst="rect">
            <a:avLst/>
          </a:prstGeom>
        </p:spPr>
      </p:pic>
      <p:sp>
        <p:nvSpPr>
          <p:cNvPr id="11" name="CuadroTexto 10">
            <a:extLst>
              <a:ext uri="{FF2B5EF4-FFF2-40B4-BE49-F238E27FC236}">
                <a16:creationId xmlns:a16="http://schemas.microsoft.com/office/drawing/2014/main" id="{84479497-899E-4920-8225-870EB86B1AF3}"/>
              </a:ext>
            </a:extLst>
          </p:cNvPr>
          <p:cNvSpPr txBox="1"/>
          <p:nvPr/>
        </p:nvSpPr>
        <p:spPr>
          <a:xfrm>
            <a:off x="882631" y="2493297"/>
            <a:ext cx="6098344" cy="3757311"/>
          </a:xfrm>
          <a:prstGeom prst="rect">
            <a:avLst/>
          </a:prstGeom>
          <a:noFill/>
        </p:spPr>
        <p:txBody>
          <a:bodyPr wrap="square">
            <a:spAutoFit/>
          </a:bodyPr>
          <a:lstStyle/>
          <a:p>
            <a:pPr algn="just">
              <a:lnSpc>
                <a:spcPct val="107000"/>
              </a:lnSpc>
              <a:spcAft>
                <a:spcPts val="800"/>
              </a:spcAft>
            </a:pPr>
            <a:r>
              <a:rPr lang="es-ES_tradnl" sz="2800"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Existen varias familias que se agrupan según su mecanismo: clase I (quinidina, 	lidocaína,flecainida),clase II propranolol, clase III:amiodarona, clase IV:verapamilo y 	diltiazem</a:t>
            </a:r>
            <a:r>
              <a:rPr lang="es-CL" sz="2800" kern="1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clase V: </a:t>
            </a:r>
            <a:r>
              <a:rPr lang="es-CL" sz="2800" u="sng"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tooltip="Adenosina"/>
              </a:rPr>
              <a:t>Adenosina</a:t>
            </a:r>
            <a:r>
              <a:rPr lang="es-CL" sz="2800" kern="1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sales de potasio y </a:t>
            </a:r>
            <a:r>
              <a:rPr lang="es-CL" sz="2800" u="sng"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tooltip="Magnesio"/>
              </a:rPr>
              <a:t>magnesio</a:t>
            </a:r>
            <a:endParaRPr lang="es-CL" sz="2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99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A31CAB69-80E6-4AC7-9A64-37DA32400E3D}"/>
              </a:ext>
            </a:extLst>
          </p:cNvPr>
          <p:cNvSpPr txBox="1"/>
          <p:nvPr/>
        </p:nvSpPr>
        <p:spPr>
          <a:xfrm>
            <a:off x="6980975" y="880353"/>
            <a:ext cx="4343517" cy="646331"/>
          </a:xfrm>
          <a:prstGeom prst="rect">
            <a:avLst/>
          </a:prstGeom>
          <a:noFill/>
        </p:spPr>
        <p:txBody>
          <a:bodyPr wrap="square" rtlCol="0">
            <a:spAutoFit/>
          </a:bodyPr>
          <a:lstStyle/>
          <a:p>
            <a:r>
              <a:rPr lang="es-ES" sz="3600" b="1" dirty="0"/>
              <a:t>ANTI HISTAMINICOS</a:t>
            </a:r>
            <a:endParaRPr lang="es-CL" sz="3600" b="1" dirty="0"/>
          </a:p>
        </p:txBody>
      </p:sp>
      <p:sp>
        <p:nvSpPr>
          <p:cNvPr id="11" name="CuadroTexto 10">
            <a:extLst>
              <a:ext uri="{FF2B5EF4-FFF2-40B4-BE49-F238E27FC236}">
                <a16:creationId xmlns:a16="http://schemas.microsoft.com/office/drawing/2014/main" id="{1AEC51F9-BE20-4CDF-AA05-1FA156F62D0C}"/>
              </a:ext>
            </a:extLst>
          </p:cNvPr>
          <p:cNvSpPr txBox="1"/>
          <p:nvPr/>
        </p:nvSpPr>
        <p:spPr>
          <a:xfrm>
            <a:off x="498833" y="2133302"/>
            <a:ext cx="10248883" cy="3477875"/>
          </a:xfrm>
          <a:prstGeom prst="rect">
            <a:avLst/>
          </a:prstGeom>
          <a:noFill/>
        </p:spPr>
        <p:txBody>
          <a:bodyPr wrap="square">
            <a:spAutoFit/>
          </a:bodyPr>
          <a:lstStyle/>
          <a:p>
            <a:pPr marL="342900" lvl="0" indent="-342900">
              <a:buFont typeface="Wingdings" panose="05000000000000000000" pitchFamily="2" charset="2"/>
              <a:buChar char=""/>
            </a:pPr>
            <a:r>
              <a:rPr lang="es-ES" sz="2000" b="1" u="sng" dirty="0">
                <a:solidFill>
                  <a:srgbClr val="1F3864"/>
                </a:solidFill>
                <a:effectLst/>
                <a:latin typeface="Arial" panose="020B0604020202020204" pitchFamily="34" charset="0"/>
                <a:ea typeface="Tahoma" panose="020B0604030504040204" pitchFamily="34" charset="0"/>
              </a:rPr>
              <a:t>Fármacos antihistaminicos (H1)</a:t>
            </a:r>
            <a:endParaRPr lang="es-CL" sz="1800" dirty="0">
              <a:effectLst/>
              <a:latin typeface="Tahoma" panose="020B0604030504040204" pitchFamily="34" charset="0"/>
              <a:ea typeface="Tahoma" panose="020B0604030504040204" pitchFamily="34" charset="0"/>
            </a:endParaRPr>
          </a:p>
          <a:p>
            <a:pPr marL="457200"/>
            <a:r>
              <a:rPr lang="es-ES" sz="2000" b="1" u="none" strike="noStrike" dirty="0">
                <a:solidFill>
                  <a:srgbClr val="1F3864"/>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marL="457200" algn="just"/>
            <a:r>
              <a:rPr lang="es-ES" sz="1800" dirty="0">
                <a:effectLst/>
                <a:latin typeface="Arial" panose="020B0604020202020204" pitchFamily="34" charset="0"/>
                <a:ea typeface="Tahoma" panose="020B0604030504040204" pitchFamily="34" charset="0"/>
              </a:rPr>
              <a:t>Estos fármacos se indican a los pacientes </a:t>
            </a:r>
            <a:r>
              <a:rPr lang="es-ES" sz="1800" dirty="0">
                <a:solidFill>
                  <a:srgbClr val="000000"/>
                </a:solidFill>
                <a:effectLst/>
                <a:latin typeface="Arial" panose="020B0604020202020204" pitchFamily="34" charset="0"/>
                <a:ea typeface="Tahoma" panose="020B0604030504040204" pitchFamily="34" charset="0"/>
              </a:rPr>
              <a:t>para aliviar los síntomas de las alergias encontramos los broncodilatadores, que son un grupo de fármacos que relajan la musculatura bronquial, que al estar contraída por las alergias provoca silbidos, dificultad respiratoria y ahogo. Además son utilizados para los síntomas de las reacciones alérgicas, como la urticaria, la rinitis alérgica y la conjuntivitis alérgica, alergias a alimentos y algunas picaduras de insectos.</a:t>
            </a:r>
            <a:endParaRPr lang="es-CL" sz="1800" dirty="0">
              <a:effectLst/>
              <a:latin typeface="Tahoma" panose="020B0604030504040204" pitchFamily="34" charset="0"/>
              <a:ea typeface="Tahoma" panose="020B0604030504040204" pitchFamily="34" charset="0"/>
            </a:endParaRPr>
          </a:p>
          <a:p>
            <a:pPr marL="457200" algn="just"/>
            <a:r>
              <a:rPr lang="es-ES" sz="1800"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a:p>
            <a:pPr marL="457200" algn="just"/>
            <a:r>
              <a:rPr lang="es-ES" sz="1800" dirty="0">
                <a:solidFill>
                  <a:srgbClr val="000000"/>
                </a:solidFill>
                <a:effectLst/>
                <a:latin typeface="Arial" panose="020B0604020202020204" pitchFamily="34" charset="0"/>
                <a:ea typeface="Tahoma" panose="020B0604030504040204" pitchFamily="34" charset="0"/>
              </a:rPr>
              <a:t>Existen varias generaciones, los de 2da y 3era  generan menos somnolencia y  sequedad bucal: Primera generación:fexofenadina,clorfenamina.Segunda generación:loratadina, cetirizina.Tercera generación:desloratadina, levocetirizina </a:t>
            </a:r>
            <a:endParaRPr lang="es-CL" sz="18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17080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7B78C4B1-8BA4-40F5-8E54-DC59AE993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69" y="2018806"/>
            <a:ext cx="10613040" cy="3866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97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3 Marcador de contenido">
            <a:extLst>
              <a:ext uri="{FF2B5EF4-FFF2-40B4-BE49-F238E27FC236}">
                <a16:creationId xmlns:a16="http://schemas.microsoft.com/office/drawing/2014/main" id="{AADE0291-EF14-44E2-B93C-AD5BC8AE1ABF}"/>
              </a:ext>
            </a:extLst>
          </p:cNvPr>
          <p:cNvGraphicFramePr>
            <a:graphicFrameLocks noGrp="1"/>
          </p:cNvGraphicFramePr>
          <p:nvPr>
            <p:ph idx="1"/>
            <p:extLst>
              <p:ext uri="{D42A27DB-BD31-4B8C-83A1-F6EECF244321}">
                <p14:modId xmlns:p14="http://schemas.microsoft.com/office/powerpoint/2010/main" val="1475519419"/>
              </p:ext>
            </p:extLst>
          </p:nvPr>
        </p:nvGraphicFramePr>
        <p:xfrm>
          <a:off x="1219200" y="2018806"/>
          <a:ext cx="9901084" cy="40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15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7A401CF9-68FB-4D57-9411-EF393A59259D}"/>
              </a:ext>
            </a:extLst>
          </p:cNvPr>
          <p:cNvSpPr txBox="1"/>
          <p:nvPr/>
        </p:nvSpPr>
        <p:spPr>
          <a:xfrm>
            <a:off x="997869" y="2194231"/>
            <a:ext cx="10394656" cy="2860976"/>
          </a:xfrm>
          <a:prstGeom prst="rect">
            <a:avLst/>
          </a:prstGeom>
          <a:noFill/>
        </p:spPr>
        <p:txBody>
          <a:bodyPr wrap="square">
            <a:spAutoFit/>
          </a:bodyPr>
          <a:lstStyle/>
          <a:p>
            <a:pPr algn="just">
              <a:lnSpc>
                <a:spcPct val="107000"/>
              </a:lnSpc>
              <a:spcAft>
                <a:spcPts val="800"/>
              </a:spcAft>
            </a:pPr>
            <a:r>
              <a:rPr lang="es-ES_tradnl" sz="1800" b="1"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Antihipertensivos:  </a:t>
            </a:r>
          </a:p>
          <a:p>
            <a:pPr algn="just">
              <a:lnSpc>
                <a:spcPct val="107000"/>
              </a:lnSpc>
              <a:spcAft>
                <a:spcPts val="800"/>
              </a:spcAft>
            </a:pPr>
            <a:r>
              <a:rPr lang="es-ES_tradnl" sz="2000" kern="0" dirty="0">
                <a:solidFill>
                  <a:srgbClr val="000000"/>
                </a:solidFill>
                <a:latin typeface="Arial" panose="020B0604020202020204" pitchFamily="34" charset="0"/>
                <a:ea typeface="Tahoma" panose="020B0604030504040204" pitchFamily="34" charset="0"/>
                <a:cs typeface="Times New Roman" panose="02020603050405020304" pitchFamily="18" charset="0"/>
              </a:rPr>
              <a:t>E</a:t>
            </a:r>
            <a:r>
              <a:rPr lang="es-ES_tradnl" sz="2000"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xisten varias familias que se agrupan según su mecanismo </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ES_tradnl" sz="2000"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a:t>
            </a:r>
            <a:r>
              <a:rPr lang="es-ES_tradnl" sz="2000" b="1"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IECAs</a:t>
            </a:r>
            <a:r>
              <a:rPr lang="es-ES_tradnl" sz="2000"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:enalapril,captopril, fosinopril y ARA2:losartán,valsartán y otros</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ES_tradnl" sz="2000" b="1"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Anticálcicos</a:t>
            </a:r>
            <a:r>
              <a:rPr lang="es-ES_tradnl" sz="2000"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:amlodipino,felodipino,nifedipino,diltiazem,verapamilo.</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ES_tradnl" sz="2000" b="1"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Betabloqueadores</a:t>
            </a:r>
            <a:r>
              <a:rPr lang="es-ES_tradnl" sz="2000"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 atenolol, propranolol,labetalol,carvedilol y otros.</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ES_tradnl" sz="2000" b="1"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Otros:</a:t>
            </a:r>
            <a:r>
              <a:rPr lang="es-ES_tradnl" sz="2000" kern="0" dirty="0">
                <a:solidFill>
                  <a:srgbClr val="000000"/>
                </a:solidFill>
                <a:effectLst/>
                <a:latin typeface="Arial" panose="020B0604020202020204" pitchFamily="34" charset="0"/>
                <a:ea typeface="Tahoma" panose="020B0604030504040204" pitchFamily="34" charset="0"/>
                <a:cs typeface="Times New Roman" panose="02020603050405020304" pitchFamily="18" charset="0"/>
              </a:rPr>
              <a:t>dihidralazina,nitroprusiato de sodio,metildopa. Nitroglicerina, derivados de nitritos (isosorbide mono, di o tri nitrato)</a:t>
            </a:r>
            <a:endParaRPr lang="es-CL" sz="2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A698DF98-F97F-4D1B-92AD-5021823EA1DC}"/>
              </a:ext>
            </a:extLst>
          </p:cNvPr>
          <p:cNvPicPr>
            <a:picLocks noChangeAspect="1"/>
          </p:cNvPicPr>
          <p:nvPr/>
        </p:nvPicPr>
        <p:blipFill>
          <a:blip r:embed="rId2"/>
          <a:stretch>
            <a:fillRect/>
          </a:stretch>
        </p:blipFill>
        <p:spPr>
          <a:xfrm>
            <a:off x="1736673" y="5032763"/>
            <a:ext cx="1943100" cy="1828800"/>
          </a:xfrm>
          <a:prstGeom prst="rect">
            <a:avLst/>
          </a:prstGeom>
        </p:spPr>
      </p:pic>
      <p:pic>
        <p:nvPicPr>
          <p:cNvPr id="5" name="Imagen 4">
            <a:extLst>
              <a:ext uri="{FF2B5EF4-FFF2-40B4-BE49-F238E27FC236}">
                <a16:creationId xmlns:a16="http://schemas.microsoft.com/office/drawing/2014/main" id="{9EE9FDB6-3DA6-4DC3-9C92-48EC412A1D09}"/>
              </a:ext>
            </a:extLst>
          </p:cNvPr>
          <p:cNvPicPr>
            <a:picLocks noChangeAspect="1"/>
          </p:cNvPicPr>
          <p:nvPr/>
        </p:nvPicPr>
        <p:blipFill>
          <a:blip r:embed="rId3"/>
          <a:stretch>
            <a:fillRect/>
          </a:stretch>
        </p:blipFill>
        <p:spPr>
          <a:xfrm>
            <a:off x="4552240" y="5116913"/>
            <a:ext cx="1943100" cy="1828800"/>
          </a:xfrm>
          <a:prstGeom prst="rect">
            <a:avLst/>
          </a:prstGeom>
        </p:spPr>
      </p:pic>
      <p:pic>
        <p:nvPicPr>
          <p:cNvPr id="6" name="Imagen 5">
            <a:extLst>
              <a:ext uri="{FF2B5EF4-FFF2-40B4-BE49-F238E27FC236}">
                <a16:creationId xmlns:a16="http://schemas.microsoft.com/office/drawing/2014/main" id="{375774FA-C56C-42CE-A458-42F5874D451C}"/>
              </a:ext>
            </a:extLst>
          </p:cNvPr>
          <p:cNvPicPr>
            <a:picLocks noChangeAspect="1"/>
          </p:cNvPicPr>
          <p:nvPr/>
        </p:nvPicPr>
        <p:blipFill>
          <a:blip r:embed="rId4"/>
          <a:stretch>
            <a:fillRect/>
          </a:stretch>
        </p:blipFill>
        <p:spPr>
          <a:xfrm>
            <a:off x="7367807" y="4906174"/>
            <a:ext cx="1943100" cy="1828800"/>
          </a:xfrm>
          <a:prstGeom prst="rect">
            <a:avLst/>
          </a:prstGeom>
        </p:spPr>
      </p:pic>
    </p:spTree>
    <p:extLst>
      <p:ext uri="{BB962C8B-B14F-4D97-AF65-F5344CB8AC3E}">
        <p14:creationId xmlns:p14="http://schemas.microsoft.com/office/powerpoint/2010/main" val="209555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9B5BEFD-5AE5-4D23-81C6-2F8AC916570C}"/>
              </a:ext>
            </a:extLst>
          </p:cNvPr>
          <p:cNvSpPr txBox="1"/>
          <p:nvPr/>
        </p:nvSpPr>
        <p:spPr>
          <a:xfrm>
            <a:off x="498834" y="2245686"/>
            <a:ext cx="9409664" cy="923330"/>
          </a:xfrm>
          <a:prstGeom prst="rect">
            <a:avLst/>
          </a:prstGeom>
          <a:noFill/>
        </p:spPr>
        <p:txBody>
          <a:bodyPr wrap="square">
            <a:spAutoFit/>
          </a:bodyPr>
          <a:lstStyle/>
          <a:p>
            <a:pPr marL="457200" algn="just"/>
            <a:r>
              <a:rPr lang="es-ES_tradnl" sz="1800" b="1" dirty="0">
                <a:solidFill>
                  <a:srgbClr val="000000"/>
                </a:solidFill>
                <a:effectLst/>
                <a:latin typeface="Arial" panose="020B0604020202020204" pitchFamily="34" charset="0"/>
                <a:ea typeface="Tahoma" panose="020B0604030504040204" pitchFamily="34" charset="0"/>
              </a:rPr>
              <a:t>IECAs-  enalapril, captopril, ramipril </a:t>
            </a:r>
          </a:p>
          <a:p>
            <a:pPr marL="457200" algn="just"/>
            <a:endParaRPr lang="es-ES_tradnl" b="1" dirty="0">
              <a:solidFill>
                <a:srgbClr val="000000"/>
              </a:solidFill>
              <a:latin typeface="Arial" panose="020B0604020202020204" pitchFamily="34" charset="0"/>
              <a:ea typeface="Tahoma" panose="020B0604030504040204" pitchFamily="34"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pic>
        <p:nvPicPr>
          <p:cNvPr id="4" name="Imagen 3">
            <a:extLst>
              <a:ext uri="{FF2B5EF4-FFF2-40B4-BE49-F238E27FC236}">
                <a16:creationId xmlns:a16="http://schemas.microsoft.com/office/drawing/2014/main" id="{7458E6E5-35A8-42C6-9A29-EDD6D726F75E}"/>
              </a:ext>
            </a:extLst>
          </p:cNvPr>
          <p:cNvPicPr>
            <a:picLocks noChangeAspect="1"/>
          </p:cNvPicPr>
          <p:nvPr/>
        </p:nvPicPr>
        <p:blipFill>
          <a:blip r:embed="rId2"/>
          <a:stretch>
            <a:fillRect/>
          </a:stretch>
        </p:blipFill>
        <p:spPr>
          <a:xfrm>
            <a:off x="9166841" y="4062481"/>
            <a:ext cx="2115242" cy="1990816"/>
          </a:xfrm>
          <a:prstGeom prst="rect">
            <a:avLst/>
          </a:prstGeom>
        </p:spPr>
      </p:pic>
      <p:sp>
        <p:nvSpPr>
          <p:cNvPr id="11" name="CuadroTexto 10">
            <a:extLst>
              <a:ext uri="{FF2B5EF4-FFF2-40B4-BE49-F238E27FC236}">
                <a16:creationId xmlns:a16="http://schemas.microsoft.com/office/drawing/2014/main" id="{DBCA2CDD-C890-4F62-BC6A-A38B9E920D9F}"/>
              </a:ext>
            </a:extLst>
          </p:cNvPr>
          <p:cNvSpPr txBox="1"/>
          <p:nvPr/>
        </p:nvSpPr>
        <p:spPr>
          <a:xfrm>
            <a:off x="997868" y="2735424"/>
            <a:ext cx="7593681" cy="1200329"/>
          </a:xfrm>
          <a:prstGeom prst="rect">
            <a:avLst/>
          </a:prstGeom>
          <a:noFill/>
        </p:spPr>
        <p:txBody>
          <a:bodyPr wrap="square">
            <a:spAutoFit/>
          </a:bodyPr>
          <a:lstStyle/>
          <a:p>
            <a:pPr algn="just">
              <a:spcAft>
                <a:spcPts val="1200"/>
              </a:spcAft>
            </a:pPr>
            <a:r>
              <a:rPr lang="es-CL" sz="2400" b="1" dirty="0">
                <a:solidFill>
                  <a:srgbClr val="01437F"/>
                </a:solidFill>
              </a:rPr>
              <a:t>Mecanismo de acción</a:t>
            </a:r>
            <a:r>
              <a:rPr lang="es-CL" sz="2400" dirty="0"/>
              <a:t>: Bloqueo de la enzima ECA (Convertidora de Angiotensina) y reducen la síntesis de Aldosterona en el riñón.</a:t>
            </a:r>
          </a:p>
        </p:txBody>
      </p:sp>
      <p:sp>
        <p:nvSpPr>
          <p:cNvPr id="6" name="CuadroTexto 5">
            <a:extLst>
              <a:ext uri="{FF2B5EF4-FFF2-40B4-BE49-F238E27FC236}">
                <a16:creationId xmlns:a16="http://schemas.microsoft.com/office/drawing/2014/main" id="{CFB2297A-9139-42B8-8B84-208C18A5AEAC}"/>
              </a:ext>
            </a:extLst>
          </p:cNvPr>
          <p:cNvSpPr txBox="1"/>
          <p:nvPr/>
        </p:nvSpPr>
        <p:spPr>
          <a:xfrm>
            <a:off x="909917" y="4258103"/>
            <a:ext cx="7117431" cy="2708434"/>
          </a:xfrm>
          <a:prstGeom prst="rect">
            <a:avLst/>
          </a:prstGeom>
          <a:noFill/>
        </p:spPr>
        <p:txBody>
          <a:bodyPr wrap="square" rtlCol="0">
            <a:spAutoFit/>
          </a:bodyPr>
          <a:lstStyle/>
          <a:p>
            <a:r>
              <a:rPr lang="es-ES" sz="3200" dirty="0"/>
              <a:t>Acciones farmacológicas</a:t>
            </a:r>
            <a:r>
              <a:rPr lang="es-ES" dirty="0"/>
              <a:t>:</a:t>
            </a:r>
          </a:p>
          <a:p>
            <a:endParaRPr lang="es-ES" dirty="0"/>
          </a:p>
          <a:p>
            <a:pPr marL="285750" indent="-285750">
              <a:buFont typeface="Arial" panose="020B0604020202020204" pitchFamily="34" charset="0"/>
              <a:buChar char="•"/>
            </a:pPr>
            <a:r>
              <a:rPr lang="es-ES" sz="2800" dirty="0"/>
              <a:t>Vasodilatación arterial y venosa.</a:t>
            </a:r>
          </a:p>
          <a:p>
            <a:pPr marL="285750" indent="-285750">
              <a:buFont typeface="Arial" panose="020B0604020202020204" pitchFamily="34" charset="0"/>
              <a:buChar char="•"/>
            </a:pPr>
            <a:r>
              <a:rPr lang="es-ES" sz="2800" dirty="0"/>
              <a:t>Elevan el potasio en la sangre</a:t>
            </a:r>
          </a:p>
          <a:p>
            <a:pPr marL="285750" indent="-285750">
              <a:buFont typeface="Arial" panose="020B0604020202020204" pitchFamily="34" charset="0"/>
              <a:buChar char="•"/>
            </a:pPr>
            <a:r>
              <a:rPr lang="es-ES" sz="2800" dirty="0"/>
              <a:t>Reducen la poscarga (acción cardiotónica)</a:t>
            </a:r>
          </a:p>
          <a:p>
            <a:pPr marL="285750" indent="-285750">
              <a:buFont typeface="Arial" panose="020B0604020202020204" pitchFamily="34" charset="0"/>
              <a:buChar char="•"/>
            </a:pPr>
            <a:endParaRPr lang="es-ES" dirty="0"/>
          </a:p>
          <a:p>
            <a:endParaRPr lang="es-CL" dirty="0"/>
          </a:p>
        </p:txBody>
      </p:sp>
    </p:spTree>
    <p:extLst>
      <p:ext uri="{BB962C8B-B14F-4D97-AF65-F5344CB8AC3E}">
        <p14:creationId xmlns:p14="http://schemas.microsoft.com/office/powerpoint/2010/main" val="197261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9B5BEFD-5AE5-4D23-81C6-2F8AC916570C}"/>
              </a:ext>
            </a:extLst>
          </p:cNvPr>
          <p:cNvSpPr txBox="1"/>
          <p:nvPr/>
        </p:nvSpPr>
        <p:spPr>
          <a:xfrm>
            <a:off x="5889205" y="1198374"/>
            <a:ext cx="9409664" cy="923330"/>
          </a:xfrm>
          <a:prstGeom prst="rect">
            <a:avLst/>
          </a:prstGeom>
          <a:noFill/>
        </p:spPr>
        <p:txBody>
          <a:bodyPr wrap="square">
            <a:spAutoFit/>
          </a:bodyPr>
          <a:lstStyle/>
          <a:p>
            <a:pPr marL="457200" algn="just"/>
            <a:r>
              <a:rPr lang="es-ES_tradnl" sz="1800" b="1" dirty="0">
                <a:solidFill>
                  <a:srgbClr val="000000"/>
                </a:solidFill>
                <a:effectLst/>
                <a:latin typeface="Arial" panose="020B0604020202020204" pitchFamily="34" charset="0"/>
                <a:ea typeface="Tahoma" panose="020B0604030504040204" pitchFamily="34" charset="0"/>
              </a:rPr>
              <a:t>IECAs-  enalapril, captopril, ramipril </a:t>
            </a:r>
          </a:p>
          <a:p>
            <a:pPr marL="457200" algn="just"/>
            <a:endParaRPr lang="es-ES_tradnl" b="1" dirty="0">
              <a:solidFill>
                <a:srgbClr val="000000"/>
              </a:solidFill>
              <a:latin typeface="Arial" panose="020B0604020202020204" pitchFamily="34" charset="0"/>
              <a:ea typeface="Tahoma" panose="020B0604030504040204" pitchFamily="34" charset="0"/>
            </a:endParaRPr>
          </a:p>
          <a:p>
            <a:pPr marL="457200" algn="just"/>
            <a:r>
              <a:rPr lang="es-ES_tradnl" sz="1800" b="1" dirty="0">
                <a:solidFill>
                  <a:srgbClr val="000000"/>
                </a:solidFill>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sp>
        <p:nvSpPr>
          <p:cNvPr id="12" name="CuadroTexto 11">
            <a:extLst>
              <a:ext uri="{FF2B5EF4-FFF2-40B4-BE49-F238E27FC236}">
                <a16:creationId xmlns:a16="http://schemas.microsoft.com/office/drawing/2014/main" id="{BAD14B8A-8DC5-43DF-9560-E552414F62C2}"/>
              </a:ext>
            </a:extLst>
          </p:cNvPr>
          <p:cNvSpPr txBox="1"/>
          <p:nvPr/>
        </p:nvSpPr>
        <p:spPr>
          <a:xfrm>
            <a:off x="997869" y="2204449"/>
            <a:ext cx="6722720" cy="5539978"/>
          </a:xfrm>
          <a:prstGeom prst="rect">
            <a:avLst/>
          </a:prstGeom>
          <a:noFill/>
        </p:spPr>
        <p:txBody>
          <a:bodyPr wrap="square" rtlCol="0">
            <a:spAutoFit/>
          </a:bodyPr>
          <a:lstStyle/>
          <a:p>
            <a:pPr>
              <a:spcAft>
                <a:spcPts val="1200"/>
              </a:spcAft>
            </a:pPr>
            <a:r>
              <a:rPr lang="es-CL" sz="2400" b="1" dirty="0">
                <a:solidFill>
                  <a:srgbClr val="01437F"/>
                </a:solidFill>
              </a:rPr>
              <a:t>Efectos adversos ( IECAs)</a:t>
            </a:r>
            <a:endParaRPr lang="es-CL" sz="2400" dirty="0">
              <a:solidFill>
                <a:srgbClr val="01437F"/>
              </a:solidFill>
            </a:endParaRPr>
          </a:p>
          <a:p>
            <a:pPr>
              <a:spcAft>
                <a:spcPts val="1200"/>
              </a:spcAft>
            </a:pPr>
            <a:r>
              <a:rPr lang="es-CL" sz="2400" dirty="0"/>
              <a:t>Tos seca.</a:t>
            </a:r>
          </a:p>
          <a:p>
            <a:pPr>
              <a:spcAft>
                <a:spcPts val="1200"/>
              </a:spcAft>
            </a:pPr>
            <a:r>
              <a:rPr lang="es-CL" sz="2400" dirty="0"/>
              <a:t>Hipotensión.</a:t>
            </a:r>
          </a:p>
          <a:p>
            <a:pPr>
              <a:spcAft>
                <a:spcPts val="1200"/>
              </a:spcAft>
            </a:pPr>
            <a:r>
              <a:rPr lang="es-CL" sz="2400" dirty="0"/>
              <a:t>Cefalea.</a:t>
            </a:r>
          </a:p>
          <a:p>
            <a:pPr>
              <a:spcAft>
                <a:spcPts val="1200"/>
              </a:spcAft>
            </a:pPr>
            <a:r>
              <a:rPr lang="es-CL" sz="2400" dirty="0"/>
              <a:t>Hiperpotasemia.</a:t>
            </a:r>
          </a:p>
          <a:p>
            <a:pPr>
              <a:spcAft>
                <a:spcPts val="1200"/>
              </a:spcAft>
            </a:pPr>
            <a:r>
              <a:rPr lang="es-CL" sz="2400" dirty="0" err="1"/>
              <a:t>Angioedema</a:t>
            </a:r>
            <a:r>
              <a:rPr lang="es-CL" sz="2400" dirty="0"/>
              <a:t>.</a:t>
            </a:r>
          </a:p>
          <a:p>
            <a:pPr>
              <a:spcAft>
                <a:spcPts val="1200"/>
              </a:spcAft>
            </a:pPr>
            <a:r>
              <a:rPr lang="es-CL" sz="2400" dirty="0"/>
              <a:t>Neutropenia o agranulocitosis.</a:t>
            </a:r>
          </a:p>
          <a:p>
            <a:pPr>
              <a:spcAft>
                <a:spcPts val="1200"/>
              </a:spcAft>
            </a:pPr>
            <a:r>
              <a:rPr lang="es-CL" sz="2400" dirty="0"/>
              <a:t>Urticaria</a:t>
            </a:r>
          </a:p>
          <a:p>
            <a:pPr>
              <a:spcAft>
                <a:spcPts val="1200"/>
              </a:spcAft>
            </a:pPr>
            <a:r>
              <a:rPr lang="es-CL" sz="2400" dirty="0"/>
              <a:t>Disgeusia</a:t>
            </a:r>
          </a:p>
          <a:p>
            <a:pPr>
              <a:spcAft>
                <a:spcPts val="1200"/>
              </a:spcAft>
            </a:pPr>
            <a:endParaRPr lang="es-CL" sz="4800" dirty="0"/>
          </a:p>
        </p:txBody>
      </p:sp>
      <p:pic>
        <p:nvPicPr>
          <p:cNvPr id="3" name="Imagen 2">
            <a:extLst>
              <a:ext uri="{FF2B5EF4-FFF2-40B4-BE49-F238E27FC236}">
                <a16:creationId xmlns:a16="http://schemas.microsoft.com/office/drawing/2014/main" id="{DE008BDC-71E7-47E6-9E24-18EC6ECD3948}"/>
              </a:ext>
            </a:extLst>
          </p:cNvPr>
          <p:cNvPicPr>
            <a:picLocks noChangeAspect="1"/>
          </p:cNvPicPr>
          <p:nvPr/>
        </p:nvPicPr>
        <p:blipFill>
          <a:blip r:embed="rId2"/>
          <a:stretch>
            <a:fillRect/>
          </a:stretch>
        </p:blipFill>
        <p:spPr>
          <a:xfrm>
            <a:off x="6698400" y="2018806"/>
            <a:ext cx="4698023" cy="4442696"/>
          </a:xfrm>
          <a:prstGeom prst="rect">
            <a:avLst/>
          </a:prstGeom>
        </p:spPr>
      </p:pic>
    </p:spTree>
    <p:extLst>
      <p:ext uri="{BB962C8B-B14F-4D97-AF65-F5344CB8AC3E}">
        <p14:creationId xmlns:p14="http://schemas.microsoft.com/office/powerpoint/2010/main" val="4149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603DF135-8175-4D19-85EE-890DA61ABF96}"/>
              </a:ext>
            </a:extLst>
          </p:cNvPr>
          <p:cNvSpPr txBox="1"/>
          <p:nvPr/>
        </p:nvSpPr>
        <p:spPr>
          <a:xfrm>
            <a:off x="626850" y="3429000"/>
            <a:ext cx="8980446" cy="2308324"/>
          </a:xfrm>
          <a:prstGeom prst="rect">
            <a:avLst/>
          </a:prstGeom>
          <a:noFill/>
        </p:spPr>
        <p:txBody>
          <a:bodyPr wrap="square" rtlCol="0">
            <a:spAutoFit/>
          </a:bodyPr>
          <a:lstStyle/>
          <a:p>
            <a:pPr algn="just"/>
            <a:r>
              <a:rPr lang="es-CL" sz="2400" b="1" dirty="0"/>
              <a:t>Acciones farmacológicas:</a:t>
            </a:r>
          </a:p>
          <a:p>
            <a:pPr marL="685800" indent="-685800" algn="just">
              <a:buFont typeface="Arial" panose="020B0604020202020204" pitchFamily="34" charset="0"/>
              <a:buChar char="•"/>
            </a:pPr>
            <a:r>
              <a:rPr lang="es-CL" sz="2400" dirty="0"/>
              <a:t>Inhiben la vasoconstricción arterio-venosa inducida por Anagiotensina II.</a:t>
            </a:r>
          </a:p>
          <a:p>
            <a:pPr marL="685800" indent="-685800" algn="just">
              <a:buFont typeface="Arial" panose="020B0604020202020204" pitchFamily="34" charset="0"/>
              <a:buChar char="•"/>
            </a:pPr>
            <a:r>
              <a:rPr lang="es-CL" sz="2400" dirty="0"/>
              <a:t>Disminuye el tono simpático.</a:t>
            </a:r>
          </a:p>
          <a:p>
            <a:pPr marL="685800" indent="-685800" algn="just">
              <a:buFont typeface="Arial" panose="020B0604020202020204" pitchFamily="34" charset="0"/>
              <a:buChar char="•"/>
            </a:pPr>
            <a:r>
              <a:rPr lang="es-CL" sz="2400" dirty="0"/>
              <a:t>Inhibe la secreción de vasopresina y aldosterona.</a:t>
            </a:r>
          </a:p>
          <a:p>
            <a:pPr marL="685800" indent="-685800" algn="just">
              <a:buFont typeface="Arial" panose="020B0604020202020204" pitchFamily="34" charset="0"/>
              <a:buChar char="•"/>
            </a:pPr>
            <a:r>
              <a:rPr lang="es-CL" sz="2400" dirty="0"/>
              <a:t>Son alternativa en pacientes que no toleran bien los </a:t>
            </a:r>
            <a:r>
              <a:rPr lang="es-CL" sz="2400" dirty="0" err="1"/>
              <a:t>iECA</a:t>
            </a:r>
            <a:r>
              <a:rPr lang="es-CL" sz="2400" dirty="0"/>
              <a:t>.</a:t>
            </a:r>
          </a:p>
        </p:txBody>
      </p:sp>
      <p:sp>
        <p:nvSpPr>
          <p:cNvPr id="8" name="CuadroTexto 7">
            <a:extLst>
              <a:ext uri="{FF2B5EF4-FFF2-40B4-BE49-F238E27FC236}">
                <a16:creationId xmlns:a16="http://schemas.microsoft.com/office/drawing/2014/main" id="{D1EA4891-284E-4AB5-9B0F-B2E23C6B4222}"/>
              </a:ext>
            </a:extLst>
          </p:cNvPr>
          <p:cNvSpPr txBox="1"/>
          <p:nvPr/>
        </p:nvSpPr>
        <p:spPr>
          <a:xfrm>
            <a:off x="626850" y="1992086"/>
            <a:ext cx="11167447" cy="2062103"/>
          </a:xfrm>
          <a:prstGeom prst="rect">
            <a:avLst/>
          </a:prstGeom>
          <a:noFill/>
        </p:spPr>
        <p:txBody>
          <a:bodyPr wrap="square" rtlCol="0">
            <a:spAutoFit/>
          </a:bodyPr>
          <a:lstStyle/>
          <a:p>
            <a:pPr algn="just">
              <a:spcAft>
                <a:spcPts val="1200"/>
              </a:spcAft>
            </a:pPr>
            <a:r>
              <a:rPr lang="es-CL" b="1" dirty="0" err="1"/>
              <a:t>Losartan</a:t>
            </a:r>
            <a:r>
              <a:rPr lang="es-CL" b="1" dirty="0"/>
              <a:t>, </a:t>
            </a:r>
            <a:r>
              <a:rPr lang="es-CL" b="1" dirty="0" err="1"/>
              <a:t>candesartan</a:t>
            </a:r>
            <a:r>
              <a:rPr lang="es-CL" b="1" dirty="0"/>
              <a:t>, </a:t>
            </a:r>
            <a:r>
              <a:rPr lang="es-CL" b="1" dirty="0" err="1"/>
              <a:t>valdesartan</a:t>
            </a:r>
            <a:r>
              <a:rPr lang="es-CL" b="1" dirty="0"/>
              <a:t>, </a:t>
            </a:r>
            <a:r>
              <a:rPr lang="es-CL" b="1" dirty="0" err="1"/>
              <a:t>ibesartan</a:t>
            </a:r>
            <a:r>
              <a:rPr lang="es-CL" b="1" dirty="0"/>
              <a:t>.</a:t>
            </a:r>
            <a:endParaRPr lang="es-CL" dirty="0"/>
          </a:p>
          <a:p>
            <a:pPr algn="just"/>
            <a:r>
              <a:rPr lang="es-CL" b="1" dirty="0">
                <a:solidFill>
                  <a:srgbClr val="01437F"/>
                </a:solidFill>
              </a:rPr>
              <a:t>Mecanismo de acción</a:t>
            </a:r>
            <a:r>
              <a:rPr lang="es-CL" dirty="0"/>
              <a:t>: Antagoniza de manera específica y selectiva los receptores de angiotensina II, los receptores (AT</a:t>
            </a:r>
            <a:r>
              <a:rPr lang="es-CL" baseline="-25000" dirty="0"/>
              <a:t>1</a:t>
            </a:r>
            <a:r>
              <a:rPr lang="es-CL" dirty="0"/>
              <a:t>).</a:t>
            </a:r>
          </a:p>
          <a:p>
            <a:endParaRPr lang="es-CL" sz="6400" dirty="0"/>
          </a:p>
        </p:txBody>
      </p:sp>
      <p:pic>
        <p:nvPicPr>
          <p:cNvPr id="3" name="Imagen 2">
            <a:extLst>
              <a:ext uri="{FF2B5EF4-FFF2-40B4-BE49-F238E27FC236}">
                <a16:creationId xmlns:a16="http://schemas.microsoft.com/office/drawing/2014/main" id="{BDBAD15B-CF7B-4DEA-952B-2A02E4AFE088}"/>
              </a:ext>
            </a:extLst>
          </p:cNvPr>
          <p:cNvPicPr>
            <a:picLocks noChangeAspect="1"/>
          </p:cNvPicPr>
          <p:nvPr/>
        </p:nvPicPr>
        <p:blipFill>
          <a:blip r:embed="rId2"/>
          <a:stretch>
            <a:fillRect/>
          </a:stretch>
        </p:blipFill>
        <p:spPr>
          <a:xfrm>
            <a:off x="9262595" y="4180412"/>
            <a:ext cx="2531701" cy="2382777"/>
          </a:xfrm>
          <a:prstGeom prst="rect">
            <a:avLst/>
          </a:prstGeom>
        </p:spPr>
      </p:pic>
    </p:spTree>
    <p:extLst>
      <p:ext uri="{BB962C8B-B14F-4D97-AF65-F5344CB8AC3E}">
        <p14:creationId xmlns:p14="http://schemas.microsoft.com/office/powerpoint/2010/main" val="395794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997869" y="794094"/>
            <a:ext cx="4460395" cy="81885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chor="ctr">
            <a:normAutofit/>
          </a:bodyPr>
          <a:lstStyle/>
          <a:p>
            <a:r>
              <a:rPr lang="en-US" sz="2400" b="1" dirty="0"/>
              <a:t> FÁRMACOS CARDIOVASCULARES </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A202146-48FE-4AB5-A5D8-C1F04C96B924}"/>
              </a:ext>
            </a:extLst>
          </p:cNvPr>
          <p:cNvSpPr txBox="1"/>
          <p:nvPr/>
        </p:nvSpPr>
        <p:spPr>
          <a:xfrm>
            <a:off x="891364" y="2011680"/>
            <a:ext cx="10409271" cy="6186309"/>
          </a:xfrm>
          <a:prstGeom prst="rect">
            <a:avLst/>
          </a:prstGeom>
          <a:noFill/>
        </p:spPr>
        <p:txBody>
          <a:bodyPr wrap="square" rtlCol="0">
            <a:spAutoFit/>
          </a:bodyPr>
          <a:lstStyle/>
          <a:p>
            <a:pPr algn="just">
              <a:spcAft>
                <a:spcPts val="1200"/>
              </a:spcAft>
            </a:pPr>
            <a:r>
              <a:rPr lang="es-CL" sz="2800" b="1" dirty="0"/>
              <a:t>BETA BLOQUEADORES: atenolol, carvedilol,nevibolol, carvedilol.</a:t>
            </a:r>
          </a:p>
          <a:p>
            <a:pPr algn="just">
              <a:spcAft>
                <a:spcPts val="1200"/>
              </a:spcAft>
            </a:pPr>
            <a:endParaRPr lang="es-CL" sz="2800" b="1" dirty="0"/>
          </a:p>
          <a:p>
            <a:pPr algn="just">
              <a:spcAft>
                <a:spcPts val="1200"/>
              </a:spcAft>
            </a:pPr>
            <a:r>
              <a:rPr lang="es-CL" sz="2800" b="1" dirty="0">
                <a:solidFill>
                  <a:srgbClr val="01437F"/>
                </a:solidFill>
              </a:rPr>
              <a:t>Mecanismo de acción</a:t>
            </a:r>
            <a:r>
              <a:rPr lang="es-CL" sz="2800" dirty="0"/>
              <a:t>: Bloqueo selectivo (</a:t>
            </a:r>
            <a:r>
              <a:rPr lang="el-GR" sz="2800" dirty="0"/>
              <a:t>β</a:t>
            </a:r>
            <a:r>
              <a:rPr lang="es-CL" sz="2800" baseline="-25000" dirty="0"/>
              <a:t>1</a:t>
            </a:r>
            <a:r>
              <a:rPr lang="es-CL" sz="2800" dirty="0"/>
              <a:t>) y no selectivo (</a:t>
            </a:r>
            <a:r>
              <a:rPr lang="el-GR" sz="2800" dirty="0"/>
              <a:t>β</a:t>
            </a:r>
            <a:r>
              <a:rPr lang="es-CL" sz="2800" baseline="-25000" dirty="0"/>
              <a:t>1</a:t>
            </a:r>
            <a:r>
              <a:rPr lang="es-CL" sz="2800" dirty="0"/>
              <a:t>/</a:t>
            </a:r>
            <a:r>
              <a:rPr lang="el-GR" sz="2800" dirty="0"/>
              <a:t>β</a:t>
            </a:r>
            <a:r>
              <a:rPr lang="es-CL" sz="2800" baseline="-25000" dirty="0"/>
              <a:t>2</a:t>
            </a:r>
            <a:r>
              <a:rPr lang="es-CL" sz="2800" dirty="0"/>
              <a:t>) de receptores adrenérgicos. Fármacos de “tercera generación presentan propiedades adicionales. </a:t>
            </a:r>
          </a:p>
          <a:p>
            <a:pPr algn="just">
              <a:spcAft>
                <a:spcPts val="1200"/>
              </a:spcAft>
            </a:pPr>
            <a:endParaRPr lang="es-CL" sz="2800" dirty="0"/>
          </a:p>
          <a:p>
            <a:pPr algn="just">
              <a:spcAft>
                <a:spcPts val="1200"/>
              </a:spcAft>
            </a:pPr>
            <a:r>
              <a:rPr lang="es-CL" sz="2800" dirty="0"/>
              <a:t>Estos fármacos disminuyen: La fuerza contráctil del miocardio, la frecuencia cardiaca y la liberación de renina.</a:t>
            </a:r>
          </a:p>
          <a:p>
            <a:pPr algn="just">
              <a:spcAft>
                <a:spcPts val="1200"/>
              </a:spcAft>
            </a:pPr>
            <a:endParaRPr lang="es-CL" sz="4800" dirty="0"/>
          </a:p>
          <a:p>
            <a:pPr algn="just">
              <a:spcAft>
                <a:spcPts val="1200"/>
              </a:spcAft>
            </a:pPr>
            <a:endParaRPr lang="es-CL" sz="6400" dirty="0"/>
          </a:p>
        </p:txBody>
      </p:sp>
    </p:spTree>
    <p:extLst>
      <p:ext uri="{BB962C8B-B14F-4D97-AF65-F5344CB8AC3E}">
        <p14:creationId xmlns:p14="http://schemas.microsoft.com/office/powerpoint/2010/main" val="4813066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3722</TotalTime>
  <Words>1459</Words>
  <Application>Microsoft Office PowerPoint</Application>
  <PresentationFormat>Panorámica</PresentationFormat>
  <Paragraphs>218</Paragraphs>
  <Slides>27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Arial</vt:lpstr>
      <vt:lpstr>Arial Rounded MT Bold</vt:lpstr>
      <vt:lpstr>Calibri</vt:lpstr>
      <vt:lpstr>Calibri Light</vt:lpstr>
      <vt:lpstr>Courier New</vt:lpstr>
      <vt:lpstr>Open Sans</vt:lpstr>
      <vt:lpstr>Tahoma</vt:lpstr>
      <vt:lpstr>Trebuchet MS</vt:lpstr>
      <vt:lpstr>Wingdings</vt:lpstr>
      <vt:lpstr>Tema de Office</vt:lpstr>
      <vt:lpstr>CLASE 11 MODULO III FÁRMACOS CARDIOVASCULARES Y ANTIHISTAMÍNICOS</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lpstr> FÁRMACOS CARDIOVASCULARES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 PRESENTACIÓN</dc:title>
  <dc:creator>JORGE JESUS VELOZ PEREZ</dc:creator>
  <cp:lastModifiedBy>JORGE JESUS VELOZ PEREZ</cp:lastModifiedBy>
  <cp:revision>191</cp:revision>
  <dcterms:created xsi:type="dcterms:W3CDTF">2024-05-08T16:25:42Z</dcterms:created>
  <dcterms:modified xsi:type="dcterms:W3CDTF">2024-07-01T20:54:39Z</dcterms:modified>
</cp:coreProperties>
</file>