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73" r:id="rId9"/>
    <p:sldId id="268" r:id="rId10"/>
    <p:sldId id="269" r:id="rId11"/>
    <p:sldId id="270" r:id="rId12"/>
    <p:sldId id="271" r:id="rId13"/>
    <p:sldId id="272" r:id="rId14"/>
    <p:sldId id="266" r:id="rId15"/>
    <p:sldId id="274" r:id="rId16"/>
    <p:sldId id="275" r:id="rId17"/>
    <p:sldId id="276" r:id="rId18"/>
    <p:sldId id="277" r:id="rId19"/>
    <p:sldId id="267" r:id="rId20"/>
    <p:sldId id="281" r:id="rId21"/>
    <p:sldId id="282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F5B6C-14A1-4133-8354-0382BBAF4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59623-9FD0-45C1-90E2-28AD22E38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90181-5628-4EC3-AED2-8CB78160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CCE4-14B3-469A-8D47-953BC2C3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72476A-6A87-4CDE-9797-9F72B697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29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1DCA8-B490-4287-AA8A-4B9139F4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CA075B-4A6B-4AF1-A4CE-E5FBDE3A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DE35D-D41B-40E4-90B9-6AB780C8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7139A-3DC5-490C-A6FF-17C0EEA9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927D0-CC23-40FA-8472-E2D02916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6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A95206-95D4-4482-A59F-DDF41DF7D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D83171-0EE8-437D-8065-BC228D652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B94A65-E3FF-4275-86CB-0B9D10C0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58FB0-443A-4D95-B462-ED23B130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969EB-1EFE-4CB9-BA17-1E6ED50D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7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FD4A5-D7DC-4339-B41D-74661761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37659-BD8E-4BAA-B7A4-C9D21147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CC9FF-7ED6-437E-81B4-26B27B8E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9F18E-CAA2-45A5-80B2-92D90E5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9F3E6-DB97-4F51-A60B-8AB99447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19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CF72C-1C1D-4F2C-93A6-A436D369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A860-3B9A-460E-A3B9-4297E242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DA3EE-2492-40F1-9900-E4A7DC8C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8ADAB-2652-4D80-A02C-A7658EB2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DACD3-FE7E-43B4-A6D3-173E41FF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2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EC41E-0305-4F8C-827B-DAFB21A8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406B8-8566-4705-88D8-596711D1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55B1D-7186-4A34-ABBD-D0C2029C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7E482F-57E1-459E-A831-7B3EF64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7B1CB-1ED5-47DD-A479-051F69E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159936-088A-4B72-83F5-0096EFE5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2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44A3-4048-461F-8910-B5087084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601111-345C-4818-A8A7-6D2C2102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484D4F-92AB-43B6-975A-882EC5006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612557-3B49-4C2C-A161-AADDCE8A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1FBCEE-4D54-44AF-8E2B-AB2315077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1CFCCA-B884-446C-B820-E006B939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B3E3F1-2CCC-44FE-866B-22751E0D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F1437B-33E5-46AD-B8EF-885A6409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D22F6-C88C-4899-8893-A7E8BDCF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08849C-079E-439D-8F98-55D016C2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CA239-A76C-473D-B4C9-E80656C3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E81D35-DF98-4733-B138-D2D5C92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5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E3D3EE-2550-4B67-894C-D39B00FF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CD252-40A3-4A91-BCC8-C9D65D37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2232F1-B0B9-4F42-BA79-A9656EBC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87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6579D-2B67-478A-A4F7-90222EF6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8B759-E4A0-45BD-87D0-EFA4C374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6AC1B9-87FB-4911-ACB7-08571DAB1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26B80D-3BE8-4420-A456-BEF85E23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5F157-4C36-4DD9-818A-1D6E0321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AE3B8-D442-4B05-BD33-B0CD8E37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603C5-369F-4473-B154-013D273A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45E5B9-B022-45C8-B210-7E007B926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C8DECF-0E37-48F2-9F67-30E4382B4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5E72C-A2A7-48C9-8914-C993E5CD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55E5B-6236-4220-BF83-50BEBF8B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44147C-809E-4C5C-8D12-DD1BB7D6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33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9F02F9-148B-4834-9591-7B5A4172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862B1-3CB3-407E-8804-9A720DA7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8887D-50A5-423B-9409-E310624EB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8B9B-B646-4840-90BA-9498986B91F2}" type="datetimeFigureOut">
              <a:rPr lang="es-CL" smtClean="0"/>
              <a:t>03-07-2024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91C83-957B-4B57-A862-B457E31C6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6987C-0B17-4181-ACFB-3131855A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9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AB6D7AF-734C-43E5-AE74-E8EC5D46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79116-C497-41C6-A458-D041FE67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82" y="762000"/>
            <a:ext cx="5333999" cy="926123"/>
          </a:xfrm>
        </p:spPr>
        <p:txBody>
          <a:bodyPr anchor="t">
            <a:noAutofit/>
          </a:bodyPr>
          <a:lstStyle/>
          <a:p>
            <a:r>
              <a:rPr lang="es-ES" sz="2400" b="1" dirty="0"/>
              <a:t>CLASE 12 MODULO III</a:t>
            </a:r>
            <a:br>
              <a:rPr lang="es-ES" sz="2400" b="1" dirty="0"/>
            </a:br>
            <a:r>
              <a:rPr lang="es-ES" sz="2400" b="1" dirty="0"/>
              <a:t>FÁRMACOS ENDOCRINOS RESPIRATORIOS Y DIGESTIVOS</a:t>
            </a:r>
            <a:endParaRPr lang="es-CL" sz="2400" b="1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830A5B-65B2-40C0-80F8-67EFC8A6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0"/>
            <a:ext cx="5410196" cy="6862190"/>
          </a:xfrm>
          <a:prstGeom prst="rect">
            <a:avLst/>
          </a:prstGeom>
          <a:ln>
            <a:noFill/>
          </a:ln>
          <a:effectLst>
            <a:outerShdw blurRad="317500" dist="2540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9E015A-0275-4FA3-9D11-E7BD5FAB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481" y="714028"/>
            <a:ext cx="4033895" cy="974095"/>
          </a:xfrm>
        </p:spPr>
        <p:txBody>
          <a:bodyPr anchor="t">
            <a:norm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CURSO DE  AUXILIAR EN FARMACIA</a:t>
            </a:r>
          </a:p>
          <a:p>
            <a:pPr algn="l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68DD54-03CA-4708-8EDA-C3A851E1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0" y="3136773"/>
            <a:ext cx="5226961" cy="1991223"/>
          </a:xfrm>
          <a:prstGeom prst="rect">
            <a:avLst/>
          </a:prstGeom>
        </p:spPr>
      </p:pic>
      <p:pic>
        <p:nvPicPr>
          <p:cNvPr id="4" name="Imagen 3" descr="Imagen que contiene firmar, dibujo, señal, cuarto&#10;&#10;Descripción generada automáticamente">
            <a:extLst>
              <a:ext uri="{FF2B5EF4-FFF2-40B4-BE49-F238E27FC236}">
                <a16:creationId xmlns:a16="http://schemas.microsoft.com/office/drawing/2014/main" id="{B8FB4F42-61E6-49B8-9A8D-C87814530C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8838" y="2708448"/>
            <a:ext cx="3801353" cy="34212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EFF35B-306B-48CC-9E4E-5127818A46F1}"/>
              </a:ext>
            </a:extLst>
          </p:cNvPr>
          <p:cNvSpPr txBox="1"/>
          <p:nvPr/>
        </p:nvSpPr>
        <p:spPr>
          <a:xfrm>
            <a:off x="1111976" y="5288988"/>
            <a:ext cx="35725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PERFECCIONAT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www.perfeccionat.cl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+569 780 02 980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contacto@perfeccionat.cl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Av. Irarrázaval 2401 oficina 512</a:t>
            </a:r>
          </a:p>
        </p:txBody>
      </p:sp>
    </p:spTree>
    <p:extLst>
      <p:ext uri="{BB962C8B-B14F-4D97-AF65-F5344CB8AC3E}">
        <p14:creationId xmlns:p14="http://schemas.microsoft.com/office/powerpoint/2010/main" val="236084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06A40B-5685-4654-9789-0B95F8FE02EB}"/>
              </a:ext>
            </a:extLst>
          </p:cNvPr>
          <p:cNvSpPr txBox="1"/>
          <p:nvPr/>
        </p:nvSpPr>
        <p:spPr>
          <a:xfrm>
            <a:off x="2915892" y="1315492"/>
            <a:ext cx="5710089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" sz="2800" b="1" dirty="0"/>
              <a:t>SULFAS HIPOGLICEMIANTES ORALES </a:t>
            </a:r>
            <a:r>
              <a:rPr lang="es-ES" dirty="0"/>
              <a:t> </a:t>
            </a:r>
            <a:endParaRPr lang="es-CL" dirty="0"/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6CB01E08-9AB6-4ED6-974B-8FD129C56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244738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CL" sz="2800" dirty="0"/>
              <a:t>Bloquean canales de K</a:t>
            </a:r>
            <a:r>
              <a:rPr lang="es-CL" sz="2800" baseline="30000" dirty="0"/>
              <a:t>+</a:t>
            </a:r>
            <a:r>
              <a:rPr lang="es-CL" sz="2800" dirty="0"/>
              <a:t> dependientes de ATP</a:t>
            </a:r>
          </a:p>
          <a:p>
            <a:pPr lvl="1" algn="just"/>
            <a:r>
              <a:rPr lang="es-CL" sz="2400" dirty="0"/>
              <a:t>Estimulan la liberación de insulina desde las células pancreáticas</a:t>
            </a:r>
          </a:p>
          <a:p>
            <a:pPr algn="just"/>
            <a:endParaRPr lang="es-CL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7D04C1-14B3-47DA-B93A-206BE8442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39" y="3545495"/>
            <a:ext cx="5259479" cy="30171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11DF42F-60BB-45EE-8106-A7EEAE62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58" y="3694898"/>
            <a:ext cx="3395811" cy="27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5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06A40B-5685-4654-9789-0B95F8FE02EB}"/>
              </a:ext>
            </a:extLst>
          </p:cNvPr>
          <p:cNvSpPr txBox="1"/>
          <p:nvPr/>
        </p:nvSpPr>
        <p:spPr>
          <a:xfrm>
            <a:off x="2915892" y="1315492"/>
            <a:ext cx="4459298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" sz="2800" b="1" dirty="0"/>
              <a:t>SULFAS EFECTOS ADVERSOS </a:t>
            </a:r>
            <a:r>
              <a:rPr lang="es-ES" dirty="0"/>
              <a:t> </a:t>
            </a:r>
            <a:endParaRPr lang="es-CL" dirty="0"/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70EB9540-3D85-4782-98CE-9C9ED001B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788" y="241852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CL" sz="2800" dirty="0"/>
              <a:t>Hipoglicemia</a:t>
            </a:r>
          </a:p>
          <a:p>
            <a:pPr algn="just"/>
            <a:r>
              <a:rPr lang="es-CL" sz="2800" dirty="0"/>
              <a:t>Aumento de peso</a:t>
            </a:r>
          </a:p>
          <a:p>
            <a:pPr algn="just"/>
            <a:r>
              <a:rPr lang="es-CL" sz="2800" dirty="0"/>
              <a:t>Náuseas, vómitos, flatulencia, diarrea, </a:t>
            </a:r>
            <a:r>
              <a:rPr lang="es-CL" sz="2800" dirty="0" err="1"/>
              <a:t>etc</a:t>
            </a:r>
            <a:endParaRPr lang="es-CL" sz="2800" dirty="0"/>
          </a:p>
          <a:p>
            <a:pPr algn="just"/>
            <a:r>
              <a:rPr lang="es-CL" sz="2800" dirty="0"/>
              <a:t>Hipersensibilidad</a:t>
            </a:r>
          </a:p>
          <a:p>
            <a:pPr lvl="1" algn="just"/>
            <a:r>
              <a:rPr lang="es-CL" sz="2400" dirty="0"/>
              <a:t>Eritema</a:t>
            </a:r>
          </a:p>
          <a:p>
            <a:pPr lvl="1" algn="just"/>
            <a:r>
              <a:rPr lang="es-CL" sz="2400" dirty="0" err="1"/>
              <a:t>Fotosensibilidad</a:t>
            </a:r>
            <a:endParaRPr lang="es-CL" sz="2400" dirty="0"/>
          </a:p>
          <a:p>
            <a:pPr lvl="1" algn="just"/>
            <a:r>
              <a:rPr lang="es-CL" sz="2400" dirty="0"/>
              <a:t>Leucopenia transitoria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9BAEAD-CB03-4B24-963C-20E8E151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018" y="2684071"/>
            <a:ext cx="4126590" cy="27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06A40B-5685-4654-9789-0B95F8FE02EB}"/>
              </a:ext>
            </a:extLst>
          </p:cNvPr>
          <p:cNvSpPr txBox="1"/>
          <p:nvPr/>
        </p:nvSpPr>
        <p:spPr>
          <a:xfrm>
            <a:off x="2915892" y="1315492"/>
            <a:ext cx="4539384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" sz="2800" b="1" dirty="0"/>
              <a:t>HIPOGLICEMIANTES ORALES </a:t>
            </a:r>
            <a:r>
              <a:rPr lang="es-ES" dirty="0"/>
              <a:t> </a:t>
            </a:r>
            <a:endParaRPr lang="es-CL" dirty="0"/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7A32F4DF-F73C-4203-9266-461AFDB88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1937" y="2488652"/>
            <a:ext cx="4038600" cy="4525963"/>
          </a:xfrm>
        </p:spPr>
        <p:txBody>
          <a:bodyPr>
            <a:normAutofit/>
          </a:bodyPr>
          <a:lstStyle/>
          <a:p>
            <a:r>
              <a:rPr lang="es-CL" dirty="0"/>
              <a:t>Inhibidores del SGLT-2</a:t>
            </a:r>
          </a:p>
          <a:p>
            <a:pPr lvl="1"/>
            <a:r>
              <a:rPr lang="es-CL" b="1" dirty="0" err="1"/>
              <a:t>Dapagliflozin</a:t>
            </a:r>
            <a:endParaRPr lang="es-CL" b="1" dirty="0"/>
          </a:p>
          <a:p>
            <a:pPr lvl="2"/>
            <a:r>
              <a:rPr lang="es-CL" dirty="0"/>
              <a:t>Actúan a nivel renal</a:t>
            </a:r>
          </a:p>
          <a:p>
            <a:pPr lvl="2"/>
            <a:r>
              <a:rPr lang="es-CL" dirty="0"/>
              <a:t>Favorecen excreción urinaria de glucosa</a:t>
            </a:r>
          </a:p>
          <a:p>
            <a:pPr lvl="2"/>
            <a:endParaRPr lang="es-CL" dirty="0"/>
          </a:p>
          <a:p>
            <a:pPr lvl="1"/>
            <a:r>
              <a:rPr lang="es-CL" dirty="0" err="1"/>
              <a:t>RAMs</a:t>
            </a:r>
            <a:endParaRPr lang="es-CL" dirty="0"/>
          </a:p>
          <a:p>
            <a:pPr lvl="2"/>
            <a:r>
              <a:rPr lang="es-CL" dirty="0"/>
              <a:t>Hipoglicemia (bajo riesgo)</a:t>
            </a:r>
          </a:p>
          <a:p>
            <a:pPr lvl="2"/>
            <a:r>
              <a:rPr lang="es-CL" dirty="0"/>
              <a:t>Infecciones genitales</a:t>
            </a:r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AE45BA-C2FB-49C0-9E98-A389C149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01" y="2289406"/>
            <a:ext cx="3186801" cy="17905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1C69FA6-2E7B-4004-ABEA-23A9E63BC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422" y="3305866"/>
            <a:ext cx="3294095" cy="32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8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06A40B-5685-4654-9789-0B95F8FE02EB}"/>
              </a:ext>
            </a:extLst>
          </p:cNvPr>
          <p:cNvSpPr txBox="1"/>
          <p:nvPr/>
        </p:nvSpPr>
        <p:spPr>
          <a:xfrm>
            <a:off x="2915892" y="1315492"/>
            <a:ext cx="4539384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" sz="2800" b="1" dirty="0"/>
              <a:t>HIPOGLICEMIANTES ORALES </a:t>
            </a:r>
            <a:r>
              <a:rPr lang="es-ES" dirty="0"/>
              <a:t> </a:t>
            </a:r>
            <a:endParaRPr lang="es-CL" dirty="0"/>
          </a:p>
        </p:txBody>
      </p:sp>
      <p:pic>
        <p:nvPicPr>
          <p:cNvPr id="8" name="Picture 2" descr="https://upload.wikimedia.org/wikipedia/commons/thumb/6/64/Incretins_and_DPP_4_inhibitors.svg/450px-Incretins_and_DPP_4_inhibitors.svg.png">
            <a:extLst>
              <a:ext uri="{FF2B5EF4-FFF2-40B4-BE49-F238E27FC236}">
                <a16:creationId xmlns:a16="http://schemas.microsoft.com/office/drawing/2014/main" id="{CC89EE98-999F-4F9C-B344-4CD894D7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4" y="2121297"/>
            <a:ext cx="6924561" cy="420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E048AC7-F2E4-4B2F-9EA2-078CBE5E2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986" y="1668443"/>
            <a:ext cx="4182218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2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B2135D-9C3D-41A1-8126-8A0EEFFEF226}"/>
              </a:ext>
            </a:extLst>
          </p:cNvPr>
          <p:cNvSpPr txBox="1"/>
          <p:nvPr/>
        </p:nvSpPr>
        <p:spPr>
          <a:xfrm>
            <a:off x="849705" y="1289455"/>
            <a:ext cx="10211586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	FÁRMACOS  HIPOGLICEMIANTES ANALGOS DE INCRETINAS</a:t>
            </a:r>
            <a:endParaRPr lang="es-CL" dirty="0"/>
          </a:p>
        </p:txBody>
      </p:sp>
      <p:pic>
        <p:nvPicPr>
          <p:cNvPr id="3074" name="Picture 2" descr="SEMAGLUTIDA (Ozempic y Wegovy) | Para qué sirve y dosis">
            <a:extLst>
              <a:ext uri="{FF2B5EF4-FFF2-40B4-BE49-F238E27FC236}">
                <a16:creationId xmlns:a16="http://schemas.microsoft.com/office/drawing/2014/main" id="{FD76F00A-F0F0-45C1-A444-1FD8F546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32" y="2314118"/>
            <a:ext cx="4387184" cy="41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7C4552-224D-4593-900C-5902C542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341" y="2341208"/>
            <a:ext cx="4221480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67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B2135D-9C3D-41A1-8126-8A0EEFFEF226}"/>
              </a:ext>
            </a:extLst>
          </p:cNvPr>
          <p:cNvSpPr txBox="1"/>
          <p:nvPr/>
        </p:nvSpPr>
        <p:spPr>
          <a:xfrm>
            <a:off x="1983545" y="1395290"/>
            <a:ext cx="8018272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	FÁRMACOS TIROIDEOS Y ANTITOROIDEOS</a:t>
            </a:r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DCC8E3-31FA-4212-AEEB-C7148165473D}"/>
              </a:ext>
            </a:extLst>
          </p:cNvPr>
          <p:cNvSpPr txBox="1"/>
          <p:nvPr/>
        </p:nvSpPr>
        <p:spPr>
          <a:xfrm>
            <a:off x="654986" y="2314118"/>
            <a:ext cx="1003646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s-ES" sz="2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TRATAMIENTO DEL HIPERTIROIDISMO: </a:t>
            </a:r>
            <a:r>
              <a:rPr lang="es-ES" sz="2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Estos fármacos pueden reducir la hiperfunción de las tiroides (uso en hipertiroidsmo como el metamizol, propiltiuracilo, propranolol)</a:t>
            </a:r>
          </a:p>
          <a:p>
            <a:pPr marL="457200" algn="just"/>
            <a:endParaRPr lang="es-ES" sz="2800" b="1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2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MANEJO DEL HIPOTIROIDISMO: </a:t>
            </a:r>
            <a:r>
              <a:rPr lang="es-ES" sz="2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pacientes con hipotiroidsimo se indica terapia sustitutiva d e la hormona (hormona t4 -levotiroxina sódica).</a:t>
            </a:r>
            <a:endParaRPr lang="es-CL" sz="2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3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B2135D-9C3D-41A1-8126-8A0EEFFEF226}"/>
              </a:ext>
            </a:extLst>
          </p:cNvPr>
          <p:cNvSpPr txBox="1"/>
          <p:nvPr/>
        </p:nvSpPr>
        <p:spPr>
          <a:xfrm>
            <a:off x="6026015" y="1230413"/>
            <a:ext cx="3798745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HORMONAS SEXUALES 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DA535B-79CD-4F20-B133-B93E12B0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88" y="1645810"/>
            <a:ext cx="3516654" cy="46855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A907217-0175-41D1-BD24-8A0123D843A0}"/>
              </a:ext>
            </a:extLst>
          </p:cNvPr>
          <p:cNvSpPr txBox="1"/>
          <p:nvPr/>
        </p:nvSpPr>
        <p:spPr>
          <a:xfrm>
            <a:off x="5285502" y="2231075"/>
            <a:ext cx="6670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HORMONAS SECUALES MASCULINAS: En el varón  estas  hormonas </a:t>
            </a:r>
            <a:r>
              <a:rPr lang="es-CL" b="0" i="0" dirty="0">
                <a:solidFill>
                  <a:srgbClr val="202124"/>
                </a:solidFill>
                <a:effectLst/>
                <a:latin typeface="Google Sans"/>
              </a:rPr>
              <a:t>desarrollan y mantienen las características sexuales masculinas y participan en la producción de espermatozoides en los testículos.</a:t>
            </a:r>
          </a:p>
          <a:p>
            <a:r>
              <a:rPr lang="es-CL" dirty="0">
                <a:solidFill>
                  <a:srgbClr val="202124"/>
                </a:solidFill>
                <a:latin typeface="Google Sans"/>
              </a:rPr>
              <a:t>Tambien favorecen la síntesis de proteinas e incremento de la mass  muscular.</a:t>
            </a:r>
            <a:endParaRPr lang="es-ES" dirty="0"/>
          </a:p>
          <a:p>
            <a:endParaRPr lang="es-ES" dirty="0"/>
          </a:p>
          <a:p>
            <a:pPr algn="just"/>
            <a:r>
              <a:rPr lang="es-ES" dirty="0"/>
              <a:t>HORMONAS SEXUALES FEMENINAS:</a:t>
            </a:r>
            <a:r>
              <a:rPr lang="es-CL" dirty="0">
                <a:solidFill>
                  <a:srgbClr val="202124"/>
                </a:solidFill>
                <a:latin typeface="Google Sans"/>
              </a:rPr>
              <a:t> Permiten en la mujer el</a:t>
            </a:r>
            <a:r>
              <a:rPr lang="es-CL" b="0" i="0" dirty="0">
                <a:solidFill>
                  <a:srgbClr val="202124"/>
                </a:solidFill>
                <a:effectLst/>
                <a:latin typeface="Google Sans"/>
              </a:rPr>
              <a:t> desarrollo sexual y de preparar la pared uterina cada mes para que pueda albergar y alimentar a un óvulo fecundado durante el embarazo.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8C4772-ED89-418E-8A7A-2752B3C3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207" y="5258597"/>
            <a:ext cx="1206474" cy="14342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4AD16A-B300-4F59-9671-92562679A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890" y="5258597"/>
            <a:ext cx="2143125" cy="14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3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B2135D-9C3D-41A1-8126-8A0EEFFEF226}"/>
              </a:ext>
            </a:extLst>
          </p:cNvPr>
          <p:cNvSpPr txBox="1"/>
          <p:nvPr/>
        </p:nvSpPr>
        <p:spPr>
          <a:xfrm>
            <a:off x="2023169" y="1350498"/>
            <a:ext cx="7343335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	HORMONAS SEXUALES</a:t>
            </a:r>
          </a:p>
          <a:p>
            <a:r>
              <a:rPr lang="es-ES" sz="2800" b="1" dirty="0"/>
              <a:t>          remplazo hormonal en la menospausia 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7588E3-675A-4AD3-B4E9-EA0AA0AB3527}"/>
              </a:ext>
            </a:extLst>
          </p:cNvPr>
          <p:cNvSpPr txBox="1"/>
          <p:nvPr/>
        </p:nvSpPr>
        <p:spPr>
          <a:xfrm>
            <a:off x="626850" y="2591743"/>
            <a:ext cx="104631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 mujeres  mayores de 55 años pueden comenzar a manifestar sintomas como </a:t>
            </a:r>
            <a:r>
              <a:rPr lang="es-CL" sz="2400" b="0" i="0" dirty="0">
                <a:solidFill>
                  <a:srgbClr val="141414"/>
                </a:solidFill>
                <a:effectLst/>
              </a:rPr>
              <a:t>sofocos, sudores nocturnos, ansiedad y dolor en las articulaciones esto se debe a que se reducen los niveles de estrógeno producidos.</a:t>
            </a:r>
          </a:p>
          <a:p>
            <a:endParaRPr lang="es-CL" sz="2400" dirty="0">
              <a:solidFill>
                <a:srgbClr val="141414"/>
              </a:solidFill>
            </a:endParaRPr>
          </a:p>
          <a:p>
            <a:r>
              <a:rPr lang="es-CL" sz="2400" b="0" i="0" dirty="0">
                <a:solidFill>
                  <a:srgbClr val="141414"/>
                </a:solidFill>
                <a:effectLst/>
              </a:rPr>
              <a:t>La terapia hormonal </a:t>
            </a:r>
            <a:r>
              <a:rPr lang="es-CL" sz="2400" b="1" i="0" dirty="0">
                <a:solidFill>
                  <a:srgbClr val="141414"/>
                </a:solidFill>
                <a:effectLst/>
              </a:rPr>
              <a:t>aumenta los niveles de estrógeno</a:t>
            </a:r>
            <a:r>
              <a:rPr lang="es-CL" sz="2400" b="0" i="0" dirty="0">
                <a:solidFill>
                  <a:srgbClr val="141414"/>
                </a:solidFill>
                <a:effectLst/>
              </a:rPr>
              <a:t> en el cuerpo de una mujer y puede ayudar a aliviar estos síntomas.</a:t>
            </a:r>
          </a:p>
          <a:p>
            <a:pPr algn="l" rtl="0"/>
            <a:endParaRPr lang="es-CL" b="0" i="0" dirty="0">
              <a:solidFill>
                <a:srgbClr val="141414"/>
              </a:solidFill>
              <a:effectLst/>
            </a:endParaRPr>
          </a:p>
          <a:p>
            <a:pPr algn="just" rtl="0"/>
            <a:r>
              <a:rPr lang="es-CL" sz="2400" b="0" i="0" dirty="0">
                <a:solidFill>
                  <a:srgbClr val="141414"/>
                </a:solidFill>
                <a:effectLst/>
              </a:rPr>
              <a:t>La terapia hormonal sustitutiva también puede tener algunos beneficios adicionales, como ayudar a </a:t>
            </a:r>
            <a:r>
              <a:rPr lang="es-CL" sz="2400" b="1" i="0" dirty="0">
                <a:solidFill>
                  <a:srgbClr val="141414"/>
                </a:solidFill>
                <a:effectLst/>
              </a:rPr>
              <a:t>prevenir la pérdida ósea y las fracturas</a:t>
            </a:r>
            <a:r>
              <a:rPr lang="es-CL" sz="2400" b="0" i="0" dirty="0">
                <a:solidFill>
                  <a:srgbClr val="141414"/>
                </a:solidFill>
                <a:effectLst/>
              </a:rPr>
              <a:t>. Para las mujeres menores de 60 años, también puede ofrecer cierta protección contra las </a:t>
            </a:r>
            <a:r>
              <a:rPr lang="es-CL" sz="2400" b="1" i="0" dirty="0">
                <a:solidFill>
                  <a:srgbClr val="141414"/>
                </a:solidFill>
                <a:effectLst/>
              </a:rPr>
              <a:t>enfermedades cardíacas.</a:t>
            </a:r>
            <a:endParaRPr lang="es-CL" sz="2400" b="0" i="0" dirty="0">
              <a:solidFill>
                <a:srgbClr val="141414"/>
              </a:solidFill>
              <a:effectLst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921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B2135D-9C3D-41A1-8126-8A0EEFFEF226}"/>
              </a:ext>
            </a:extLst>
          </p:cNvPr>
          <p:cNvSpPr txBox="1"/>
          <p:nvPr/>
        </p:nvSpPr>
        <p:spPr>
          <a:xfrm>
            <a:off x="2981882" y="1474887"/>
            <a:ext cx="5078437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	HORMONAS SEXUALES </a:t>
            </a:r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9BD6DE-B1CB-45A6-821B-CACC78664F9B}"/>
              </a:ext>
            </a:extLst>
          </p:cNvPr>
          <p:cNvSpPr txBox="1"/>
          <p:nvPr/>
        </p:nvSpPr>
        <p:spPr>
          <a:xfrm>
            <a:off x="498833" y="2782479"/>
            <a:ext cx="10610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Estos fármacos contienen hormonas femeninas, los anticonceptivos orales anovulatorios contienen una progestina (puede ser gestodeno, clomadinona,etonorgestrel) + un estrógeno (etinil estradiol). Evitar el uso de estrógenos en mujeres que fuman o presentan reisgo de embolismo arterial- uso de minipildoras con progestinas.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221CF11-9502-4BAD-BB0B-0CFA19997D59}"/>
              </a:ext>
            </a:extLst>
          </p:cNvPr>
          <p:cNvSpPr txBox="1"/>
          <p:nvPr/>
        </p:nvSpPr>
        <p:spPr>
          <a:xfrm>
            <a:off x="498833" y="4846321"/>
            <a:ext cx="11167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Efectos adversos: progestinas: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sangrado miometrial, aparición de vello facial, acné. </a:t>
            </a:r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estrógenos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: riesgo de embolismo arterial y edema en las piernas.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5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1C5F5BE-6574-479B-A71E-B7DCEC2DEEDF}"/>
              </a:ext>
            </a:extLst>
          </p:cNvPr>
          <p:cNvSpPr txBox="1"/>
          <p:nvPr/>
        </p:nvSpPr>
        <p:spPr>
          <a:xfrm>
            <a:off x="2981881" y="1474887"/>
            <a:ext cx="6105847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     </a:t>
            </a:r>
            <a:r>
              <a:rPr lang="es-ES" b="1" dirty="0"/>
              <a:t>HORMONAS SEXUALES-ANTICONCEPTIVOS ORALES </a:t>
            </a:r>
            <a:endParaRPr lang="es-CL" dirty="0"/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F64E2AAD-6BD8-448B-9B0B-D5295B07CE57}"/>
              </a:ext>
            </a:extLst>
          </p:cNvPr>
          <p:cNvSpPr txBox="1">
            <a:spLocks/>
          </p:cNvSpPr>
          <p:nvPr/>
        </p:nvSpPr>
        <p:spPr>
          <a:xfrm>
            <a:off x="1011937" y="2735093"/>
            <a:ext cx="4037620" cy="13878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Combinados</a:t>
            </a:r>
            <a:r>
              <a: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Preparados de un componente </a:t>
            </a:r>
            <a:r>
              <a:rPr lang="es-C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estrogénico</a:t>
            </a:r>
            <a:r>
              <a: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progestágeno.</a:t>
            </a: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440432F6-917C-4ADE-9740-B12B7E4269B9}"/>
              </a:ext>
            </a:extLst>
          </p:cNvPr>
          <p:cNvSpPr txBox="1">
            <a:spLocks/>
          </p:cNvSpPr>
          <p:nvPr/>
        </p:nvSpPr>
        <p:spPr>
          <a:xfrm>
            <a:off x="6555308" y="2712918"/>
            <a:ext cx="3897550" cy="14829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Gestágenos</a:t>
            </a:r>
            <a:r>
              <a: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Preparados que solo contienen un compuesto del tipo progestágeno.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5F2D79-A90D-4029-B063-E8B6A38D3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385" y="4046602"/>
            <a:ext cx="3354781" cy="25160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0E7D4E-BE1D-4976-BC64-B6FE67356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85" y="3948127"/>
            <a:ext cx="3354780" cy="24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5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059" y="770799"/>
            <a:ext cx="10308245" cy="11565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34F27F-6312-421F-B051-08B3162C3303}"/>
              </a:ext>
            </a:extLst>
          </p:cNvPr>
          <p:cNvSpPr txBox="1"/>
          <p:nvPr/>
        </p:nvSpPr>
        <p:spPr>
          <a:xfrm>
            <a:off x="800169" y="2782479"/>
            <a:ext cx="6639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 </a:t>
            </a:r>
            <a:r>
              <a:rPr lang="es-ES" sz="2400" b="1" dirty="0"/>
              <a:t>HIPOGLICEMIANTES ORALES Y  PARENTERALES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dirty="0"/>
              <a:t> FÁRMACOS TIROIDEOS Y ANTITIROIDEOS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dirty="0"/>
              <a:t> HORMONAS SEXUALES Y ANTICONCEPTIVOS ORALES.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D7948D-72E1-42D5-9A8F-75D6E219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374" y="4819978"/>
            <a:ext cx="2619375" cy="14031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DC9BD4-3882-4DAF-9D90-53927E3B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12" y="4679135"/>
            <a:ext cx="2857500" cy="15144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01D894-917E-4EDB-A5EC-3FB26ECCF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343" y="4708689"/>
            <a:ext cx="3009900" cy="15144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2B3A3FD-24C1-4588-BB39-022703056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245" y="230210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9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1C5F5BE-6574-479B-A71E-B7DCEC2DEEDF}"/>
              </a:ext>
            </a:extLst>
          </p:cNvPr>
          <p:cNvSpPr txBox="1"/>
          <p:nvPr/>
        </p:nvSpPr>
        <p:spPr>
          <a:xfrm>
            <a:off x="2358510" y="1326342"/>
            <a:ext cx="6105847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     </a:t>
            </a:r>
            <a:r>
              <a:rPr lang="es-ES" b="1" dirty="0"/>
              <a:t>HORMONAS SEXUALES-ANTICONCEPTIVOS ORALES </a:t>
            </a:r>
            <a:endParaRPr lang="es-CL" dirty="0"/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B0890ED7-A157-4944-9D9A-1342E4A33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55087"/>
              </p:ext>
            </p:extLst>
          </p:nvPr>
        </p:nvGraphicFramePr>
        <p:xfrm>
          <a:off x="1494631" y="2285873"/>
          <a:ext cx="5886513" cy="4156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2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37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IOS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CR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IS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0</a:t>
                      </a:r>
                      <a:endParaRPr sz="1200" b="1" dirty="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NU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100" spc="0" dirty="0">
                          <a:latin typeface="Batang"/>
                          <a:cs typeface="Batang"/>
                        </a:rPr>
                        <a:t>0</a:t>
                      </a:r>
                      <a:endParaRPr sz="11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NU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C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.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0</a:t>
                      </a:r>
                      <a:endParaRPr sz="1200" b="1" dirty="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NU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.</a:t>
                      </a:r>
                      <a:endParaRPr sz="12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0</a:t>
                      </a:r>
                      <a:endParaRPr sz="1200" b="1" dirty="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100" spc="0" dirty="0">
                          <a:latin typeface="Batang"/>
                          <a:cs typeface="Batang"/>
                        </a:rPr>
                        <a:t>0</a:t>
                      </a:r>
                      <a:endParaRPr sz="11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42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NN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100" spc="0" dirty="0">
                          <a:latin typeface="Batang"/>
                          <a:cs typeface="Batang"/>
                        </a:rPr>
                        <a:t>0</a:t>
                      </a:r>
                      <a:endParaRPr sz="11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CR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OG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CR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OG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100" spc="-20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-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30</a:t>
                      </a:r>
                      <a:endParaRPr sz="11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100" spc="0" dirty="0">
                          <a:latin typeface="Batang"/>
                          <a:cs typeface="Batang"/>
                        </a:rPr>
                        <a:t>0</a:t>
                      </a:r>
                      <a:endParaRPr sz="11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30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TT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100" spc="0" dirty="0">
                          <a:latin typeface="Batang"/>
                          <a:cs typeface="Batang"/>
                        </a:rPr>
                        <a:t>0</a:t>
                      </a:r>
                      <a:endParaRPr sz="11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IOL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100" spc="0" dirty="0">
                          <a:latin typeface="Batang"/>
                          <a:cs typeface="Batang"/>
                        </a:rPr>
                        <a:t>0</a:t>
                      </a:r>
                      <a:endParaRPr sz="11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42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100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100" spc="-25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100" spc="0" dirty="0">
                          <a:latin typeface="Batang"/>
                          <a:cs typeface="Batang"/>
                        </a:rPr>
                        <a:t>0</a:t>
                      </a:r>
                      <a:endParaRPr sz="11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C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D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0</a:t>
                      </a:r>
                      <a:endParaRPr sz="1200" b="1" dirty="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3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-20</a:t>
                      </a:r>
                      <a:endParaRPr sz="12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Batang"/>
                          <a:cs typeface="Batang"/>
                        </a:rPr>
                        <a:t>1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0</a:t>
                      </a:r>
                      <a:endParaRPr sz="1200" b="1" dirty="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27837">
                <a:tc>
                  <a:txBody>
                    <a:bodyPr/>
                    <a:lstStyle/>
                    <a:p>
                      <a:pPr marL="50800" marR="1568450">
                        <a:lnSpc>
                          <a:spcPct val="100099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fá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ic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OLIT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IOL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IQ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0" dirty="0">
                          <a:latin typeface="Arial"/>
                          <a:cs typeface="Arial"/>
                        </a:rPr>
                        <a:t>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Batang"/>
                          <a:cs typeface="Batang"/>
                        </a:rPr>
                        <a:t>6</a:t>
                      </a:r>
                      <a:r>
                        <a:rPr sz="1200" b="1" spc="-3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GR</a:t>
                      </a:r>
                      <a:r>
                        <a:rPr sz="1200" b="1" spc="-15" dirty="0">
                          <a:latin typeface="Batang"/>
                          <a:cs typeface="Batang"/>
                        </a:rPr>
                        <a:t>AG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E</a:t>
                      </a:r>
                      <a:r>
                        <a:rPr sz="1200" b="1" spc="-1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S</a:t>
                      </a:r>
                      <a:r>
                        <a:rPr sz="1200" b="1" spc="-6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(5</a:t>
                      </a:r>
                      <a:r>
                        <a:rPr sz="1200" b="1" spc="-1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200" b="1" spc="-2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30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)</a:t>
                      </a:r>
                      <a:endParaRPr sz="1200" b="1" dirty="0">
                        <a:latin typeface="Batang"/>
                        <a:cs typeface="Batang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b="1" spc="-3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GR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b="1" spc="-15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E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S</a:t>
                      </a:r>
                      <a:r>
                        <a:rPr sz="1200" b="1" spc="-6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(7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b="1" spc="-2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40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)</a:t>
                      </a:r>
                      <a:endParaRPr sz="1200" b="1" dirty="0">
                        <a:latin typeface="Batang"/>
                        <a:cs typeface="Batang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Batang"/>
                          <a:cs typeface="Batang"/>
                        </a:rPr>
                        <a:t>10</a:t>
                      </a:r>
                      <a:r>
                        <a:rPr sz="1200" b="1" spc="-5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GR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b="1" spc="-15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E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S</a:t>
                      </a:r>
                      <a:r>
                        <a:rPr sz="1200" b="1" spc="-6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(1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b="1" spc="-2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200" b="1" spc="-10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200" b="1" spc="-2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200" b="1" spc="0" dirty="0">
                          <a:latin typeface="Batang"/>
                          <a:cs typeface="Batang"/>
                        </a:rPr>
                        <a:t>)</a:t>
                      </a:r>
                      <a:endParaRPr sz="1200" b="1" dirty="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AAB373B-131B-4246-AE5E-CE52F091B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433" y="2961481"/>
            <a:ext cx="2395936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3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17117D8C-60C7-45F1-96BF-637A9ADA8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99409"/>
              </p:ext>
            </p:extLst>
          </p:nvPr>
        </p:nvGraphicFramePr>
        <p:xfrm>
          <a:off x="1451927" y="1474887"/>
          <a:ext cx="5761037" cy="541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70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CAREZA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86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24</a:t>
                      </a:r>
                      <a:r>
                        <a:rPr sz="1200" spc="-5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r</a:t>
                      </a:r>
                      <a:r>
                        <a:rPr sz="1200" spc="-1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e</a:t>
                      </a:r>
                      <a:r>
                        <a:rPr sz="1200" spc="-1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s</a:t>
                      </a:r>
                      <a:r>
                        <a:rPr sz="1200" spc="-6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6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0/1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spc="-7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+</a:t>
                      </a:r>
                      <a:r>
                        <a:rPr sz="1200" spc="-3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4</a:t>
                      </a:r>
                      <a:r>
                        <a:rPr sz="1200" spc="-4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pl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ce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b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o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4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CICLOMEX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200" spc="-5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0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42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CIC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OMEX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CD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400" b="1" spc="-10" dirty="0">
                          <a:latin typeface="Batang"/>
                          <a:cs typeface="Batang"/>
                        </a:rPr>
                        <a:t>5/</a:t>
                      </a:r>
                      <a:r>
                        <a:rPr sz="1400" b="1" spc="-20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400" b="1" spc="0" dirty="0">
                          <a:latin typeface="Batang"/>
                          <a:cs typeface="Batang"/>
                        </a:rPr>
                        <a:t>0</a:t>
                      </a:r>
                      <a:endParaRPr sz="1400" b="1" dirty="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4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CIC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OME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86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24</a:t>
                      </a:r>
                      <a:r>
                        <a:rPr sz="1200" spc="-5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r</a:t>
                      </a:r>
                      <a:r>
                        <a:rPr sz="1200" spc="-1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e</a:t>
                      </a:r>
                      <a:r>
                        <a:rPr sz="1200" spc="-1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s</a:t>
                      </a:r>
                      <a:r>
                        <a:rPr sz="1200" spc="-6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6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0/1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spc="-7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+</a:t>
                      </a:r>
                      <a:r>
                        <a:rPr sz="1200" spc="-3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4</a:t>
                      </a:r>
                      <a:r>
                        <a:rPr sz="1200" spc="-4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pl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ce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b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o</a:t>
                      </a:r>
                      <a:endParaRPr sz="1200" dirty="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442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CIC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OME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5/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0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44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CIC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OME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CD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400" b="1" spc="-10" dirty="0">
                          <a:latin typeface="Batang"/>
                          <a:cs typeface="Batang"/>
                        </a:rPr>
                        <a:t>5/</a:t>
                      </a:r>
                      <a:r>
                        <a:rPr sz="1400" b="1" spc="-20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400" b="1" spc="0" dirty="0">
                          <a:latin typeface="Batang"/>
                          <a:cs typeface="Batang"/>
                        </a:rPr>
                        <a:t>0</a:t>
                      </a:r>
                      <a:endParaRPr sz="1400" b="1" dirty="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FEMINOL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86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24</a:t>
                      </a:r>
                      <a:r>
                        <a:rPr sz="1200" spc="-5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r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ag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e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s</a:t>
                      </a:r>
                      <a:r>
                        <a:rPr sz="1200" spc="-6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6</a:t>
                      </a:r>
                      <a:r>
                        <a:rPr sz="1200" spc="-5" dirty="0">
                          <a:latin typeface="Batang"/>
                          <a:cs typeface="Batang"/>
                        </a:rPr>
                        <a:t>0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/1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spc="-7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+</a:t>
                      </a:r>
                      <a:r>
                        <a:rPr sz="1200" spc="-3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4</a:t>
                      </a:r>
                      <a:r>
                        <a:rPr sz="1200" spc="-4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p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l</a:t>
                      </a:r>
                      <a:r>
                        <a:rPr sz="1200" spc="-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c</a:t>
                      </a:r>
                      <a:r>
                        <a:rPr sz="1200" spc="-25" dirty="0">
                          <a:latin typeface="Batang"/>
                          <a:cs typeface="Batang"/>
                        </a:rPr>
                        <a:t>e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b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o</a:t>
                      </a:r>
                      <a:endParaRPr sz="1200" dirty="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442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MINOL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5/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0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442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MINOL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5/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0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44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NERA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5/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0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44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NERA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75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5/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0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442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HARMONET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5/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0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44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MICROGEN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5/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0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MIN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SSE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86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24</a:t>
                      </a:r>
                      <a:r>
                        <a:rPr sz="1200" spc="-5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r</a:t>
                      </a:r>
                      <a:r>
                        <a:rPr sz="1200" spc="-1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e</a:t>
                      </a:r>
                      <a:r>
                        <a:rPr sz="1200" spc="-1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s</a:t>
                      </a:r>
                      <a:r>
                        <a:rPr sz="1200" spc="-6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6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0/1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spc="-7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+</a:t>
                      </a:r>
                      <a:r>
                        <a:rPr sz="1200" spc="-3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4</a:t>
                      </a:r>
                      <a:r>
                        <a:rPr sz="1200" spc="-4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pl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ce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b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o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44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MINIGEST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200" spc="-5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/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0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5322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MINIGES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86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24</a:t>
                      </a:r>
                      <a:r>
                        <a:rPr sz="1200" spc="-5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r</a:t>
                      </a:r>
                      <a:r>
                        <a:rPr sz="1200" spc="-1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e</a:t>
                      </a:r>
                      <a:r>
                        <a:rPr sz="1200" spc="-1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s</a:t>
                      </a:r>
                      <a:r>
                        <a:rPr sz="1200" spc="-6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6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0/1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spc="-7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+</a:t>
                      </a:r>
                      <a:r>
                        <a:rPr sz="1200" spc="-3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4</a:t>
                      </a:r>
                      <a:r>
                        <a:rPr sz="1200" spc="-4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pl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ce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b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o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44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MINIGES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5/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2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0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468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MINU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ET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7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5/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3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0</a:t>
                      </a:r>
                      <a:endParaRPr sz="120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531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MIR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ELL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86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Batang"/>
                          <a:cs typeface="Batang"/>
                        </a:rPr>
                        <a:t>24</a:t>
                      </a:r>
                      <a:r>
                        <a:rPr sz="1200" spc="-5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r</a:t>
                      </a:r>
                      <a:r>
                        <a:rPr sz="1200" spc="-1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g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e</a:t>
                      </a:r>
                      <a:r>
                        <a:rPr sz="1200" spc="-15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s</a:t>
                      </a:r>
                      <a:r>
                        <a:rPr sz="1200" spc="-6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6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0/1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5</a:t>
                      </a:r>
                      <a:r>
                        <a:rPr sz="1200" spc="-7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+</a:t>
                      </a:r>
                      <a:r>
                        <a:rPr sz="1200" spc="-3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4</a:t>
                      </a:r>
                      <a:r>
                        <a:rPr sz="1200" spc="-4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200" spc="5" dirty="0">
                          <a:latin typeface="Batang"/>
                          <a:cs typeface="Batang"/>
                        </a:rPr>
                        <a:t>pl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a</a:t>
                      </a:r>
                      <a:r>
                        <a:rPr sz="1200" spc="-20" dirty="0">
                          <a:latin typeface="Batang"/>
                          <a:cs typeface="Batang"/>
                        </a:rPr>
                        <a:t>ce</a:t>
                      </a:r>
                      <a:r>
                        <a:rPr sz="1200" spc="-10" dirty="0">
                          <a:latin typeface="Batang"/>
                          <a:cs typeface="Batang"/>
                        </a:rPr>
                        <a:t>b</a:t>
                      </a:r>
                      <a:r>
                        <a:rPr sz="1200" spc="0" dirty="0">
                          <a:latin typeface="Batang"/>
                          <a:cs typeface="Batang"/>
                        </a:rPr>
                        <a:t>o</a:t>
                      </a:r>
                      <a:endParaRPr sz="1200" dirty="0">
                        <a:latin typeface="Batang"/>
                        <a:cs typeface="Batang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757048B8-64F6-4598-868F-864A789B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721" y="1579486"/>
            <a:ext cx="2408129" cy="14692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F3EB53A-7547-4659-8E51-56A05F9A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040" y="3586918"/>
            <a:ext cx="3395459" cy="25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9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768" y="2373813"/>
            <a:ext cx="9018328" cy="24653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FÁRMACOS CON ACCIÓN SOBRE EL SISTEMA RESPIRATORIO</a:t>
            </a:r>
            <a:r>
              <a:rPr lang="en-US" sz="2400" b="1" dirty="0"/>
              <a:t>: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-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FÁRMACOS  BRONCODILATADORES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 FÁRMACOS  MUCOLÍTICOS Y EXPECTORANTES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 CORTICOIDES INHALADOS PARA USO EN ASMA</a:t>
            </a:r>
            <a:r>
              <a:rPr lang="en-US" sz="2400" b="1" dirty="0"/>
              <a:t>.</a:t>
            </a:r>
            <a:br>
              <a:rPr lang="en-US" sz="2400" b="1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444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D51701-188D-447E-8FF9-A9E622FDD202}"/>
              </a:ext>
            </a:extLst>
          </p:cNvPr>
          <p:cNvSpPr txBox="1"/>
          <p:nvPr/>
        </p:nvSpPr>
        <p:spPr>
          <a:xfrm>
            <a:off x="362241" y="2530073"/>
            <a:ext cx="9541413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s-CL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s-ES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Agonistas de receptores β2-adrenérgicos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Salbutamol:</a:t>
            </a:r>
            <a:r>
              <a:rPr lang="es-ES_tradnl" sz="24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Alivio sintomático del broncoespasmo, en pacientes con enfermedades obstructivas reversibles de las vías respiratorias. Asma bronquial; bronquitis crónica; enfisema pulmonar. Es el fármaco de elección en pacientes con crisis de asma y baja saturación de oxígeno en sangre.</a:t>
            </a:r>
          </a:p>
          <a:p>
            <a:pPr marL="457200" algn="just"/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Salmeterol: </a:t>
            </a:r>
            <a:r>
              <a:rPr lang="es-ES_tradnl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Alivio del asma bronquial severo (persistente), tratamiento de la enfermedad pulmonar obstructivo cronica (EPOC).</a:t>
            </a:r>
          </a:p>
          <a:p>
            <a:pPr marL="457200" algn="just"/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Efectos adversos: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taquicardia, temblores musculares,aumento del potasio plasmático.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D72435-9838-4A9A-B2AD-A659CCE13B43}"/>
              </a:ext>
            </a:extLst>
          </p:cNvPr>
          <p:cNvSpPr txBox="1"/>
          <p:nvPr/>
        </p:nvSpPr>
        <p:spPr>
          <a:xfrm>
            <a:off x="2023169" y="1350498"/>
            <a:ext cx="382899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 BRONCODILATADORES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D1099B-DD95-4BBC-9AA0-E9EE51C9A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265" y="3751092"/>
            <a:ext cx="1808477" cy="17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3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9BD6DE-B1CB-45A6-821B-CACC78664F9B}"/>
              </a:ext>
            </a:extLst>
          </p:cNvPr>
          <p:cNvSpPr txBox="1"/>
          <p:nvPr/>
        </p:nvSpPr>
        <p:spPr>
          <a:xfrm>
            <a:off x="626850" y="2384861"/>
            <a:ext cx="106106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s-ES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Antagonistas de receptores muscarínicos (acetilcolina)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Ipratropio: </a:t>
            </a:r>
            <a:r>
              <a:rPr lang="es-ES_tradnl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Alivio del asma bronquial severo (persistente), tratamiento de la enfermedad pulmonar obstructivo cronica (EPOC), otras patologias pulmonares  restrictivas.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Tiotropio, umeclidinio:</a:t>
            </a:r>
            <a:r>
              <a:rPr lang="es-ES_tradnl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Tratamiento de la enfermedad pulmonar obstructivo cronica (EPOC), psoeen acción prolongada.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es-ES_tradnl" sz="18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_tradnl" b="1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s-ES_tradnl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Efectos adversos:</a:t>
            </a:r>
            <a:r>
              <a:rPr lang="es-ES_tradn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sequedad bucal, estreñimiento, visión borrosa</a:t>
            </a:r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63CE51-2F9C-42DC-8F47-1C8A08A14692}"/>
              </a:ext>
            </a:extLst>
          </p:cNvPr>
          <p:cNvSpPr txBox="1"/>
          <p:nvPr/>
        </p:nvSpPr>
        <p:spPr>
          <a:xfrm>
            <a:off x="3889665" y="1329675"/>
            <a:ext cx="382899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 BRONCODILATADORES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D9B2FB-F4C0-48BE-9673-729517A5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104" y="4445391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2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63CE51-2F9C-42DC-8F47-1C8A08A14692}"/>
              </a:ext>
            </a:extLst>
          </p:cNvPr>
          <p:cNvSpPr txBox="1"/>
          <p:nvPr/>
        </p:nvSpPr>
        <p:spPr>
          <a:xfrm>
            <a:off x="2806452" y="1364565"/>
            <a:ext cx="688618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 EFECTOS ADVERSOS DE  SALBUTAMOL</a:t>
            </a: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ECA59EFE-F76E-4842-ABF2-AE7ED0D4EA7E}"/>
              </a:ext>
            </a:extLst>
          </p:cNvPr>
          <p:cNvSpPr>
            <a:spLocks noGrp="1"/>
          </p:cNvSpPr>
          <p:nvPr/>
        </p:nvSpPr>
        <p:spPr>
          <a:xfrm>
            <a:off x="1209822" y="228785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Broncodilatadores</a:t>
            </a:r>
          </a:p>
          <a:p>
            <a:pPr lvl="1"/>
            <a:r>
              <a:rPr lang="es-MX" dirty="0"/>
              <a:t>Vida media corta</a:t>
            </a:r>
          </a:p>
          <a:p>
            <a:pPr lvl="2"/>
            <a:r>
              <a:rPr lang="es-MX" dirty="0"/>
              <a:t>Salbutamol</a:t>
            </a:r>
          </a:p>
          <a:p>
            <a:pPr lvl="1"/>
            <a:r>
              <a:rPr lang="es-MX" dirty="0"/>
              <a:t>Vida media prolongada</a:t>
            </a:r>
          </a:p>
          <a:p>
            <a:pPr lvl="2"/>
            <a:r>
              <a:rPr lang="es-MX" dirty="0" err="1"/>
              <a:t>Salmeterol</a:t>
            </a:r>
            <a:endParaRPr lang="es-MX" dirty="0"/>
          </a:p>
          <a:p>
            <a:pPr lvl="2"/>
            <a:endParaRPr lang="es-MX" dirty="0"/>
          </a:p>
          <a:p>
            <a:r>
              <a:rPr lang="es-MX" dirty="0"/>
              <a:t>Efectos adversos</a:t>
            </a:r>
          </a:p>
          <a:p>
            <a:pPr lvl="1"/>
            <a:r>
              <a:rPr lang="es-MX" dirty="0"/>
              <a:t>Cardíacos</a:t>
            </a:r>
          </a:p>
          <a:p>
            <a:pPr lvl="2"/>
            <a:r>
              <a:rPr lang="es-MX" dirty="0"/>
              <a:t>Taquicardia, Palpitaciones</a:t>
            </a:r>
          </a:p>
          <a:p>
            <a:pPr lvl="1"/>
            <a:r>
              <a:rPr lang="es-MX" dirty="0" err="1"/>
              <a:t>Hipokalemia</a:t>
            </a:r>
            <a:endParaRPr lang="es-MX" dirty="0"/>
          </a:p>
          <a:p>
            <a:pPr lvl="1"/>
            <a:r>
              <a:rPr lang="es-MX" dirty="0"/>
              <a:t>Calambres</a:t>
            </a:r>
          </a:p>
          <a:p>
            <a:pPr lvl="1"/>
            <a:r>
              <a:rPr lang="es-MX" dirty="0"/>
              <a:t>Temblor muscular</a:t>
            </a:r>
          </a:p>
          <a:p>
            <a:endParaRPr lang="es-MX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268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63CE51-2F9C-42DC-8F47-1C8A08A14692}"/>
              </a:ext>
            </a:extLst>
          </p:cNvPr>
          <p:cNvSpPr txBox="1"/>
          <p:nvPr/>
        </p:nvSpPr>
        <p:spPr>
          <a:xfrm>
            <a:off x="2806453" y="1364565"/>
            <a:ext cx="576077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 EXPECTORANTES Y ANTITUSIVOS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F5327C-B7C0-4C2E-AD99-D00104745618}"/>
              </a:ext>
            </a:extLst>
          </p:cNvPr>
          <p:cNvSpPr txBox="1"/>
          <p:nvPr/>
        </p:nvSpPr>
        <p:spPr>
          <a:xfrm>
            <a:off x="1178168" y="2544822"/>
            <a:ext cx="996344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s-ES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ANTITUSÍGENOS Y FLUIDIFICANTES</a:t>
            </a:r>
            <a:r>
              <a:rPr lang="es-ES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:</a:t>
            </a:r>
          </a:p>
          <a:p>
            <a:pPr marL="457200"/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Estos fármacos  se indican para reducir las molestias asociadas a la tos ( ya sea seca o tos productiva-acompañada de flemas) ejemplos:oxolamina.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AA190C-7660-4DFD-9A6A-AD9B284D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76" y="3951079"/>
            <a:ext cx="2589554" cy="24372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7D95A47-001A-472F-8A09-69B5AB12B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230" y="4098350"/>
            <a:ext cx="2589554" cy="24372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308FAC-BA92-4D15-A8CA-53F7AD6BE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375" y="3792229"/>
            <a:ext cx="3114071" cy="27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35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63CE51-2F9C-42DC-8F47-1C8A08A14692}"/>
              </a:ext>
            </a:extLst>
          </p:cNvPr>
          <p:cNvSpPr txBox="1"/>
          <p:nvPr/>
        </p:nvSpPr>
        <p:spPr>
          <a:xfrm>
            <a:off x="2806453" y="1364565"/>
            <a:ext cx="4860439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2800" b="1" dirty="0"/>
              <a:t> CORTICOIDES INHALADOS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47B3A1-4A95-4F03-83DB-6A6573A2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84" y="2314118"/>
            <a:ext cx="2511200" cy="23634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76898AB-A604-4E54-BDE4-3BCEB5522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453" y="4583531"/>
            <a:ext cx="2511201" cy="236348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70D4B15-7CF8-4FC8-98B7-13142A7D95D8}"/>
              </a:ext>
            </a:extLst>
          </p:cNvPr>
          <p:cNvSpPr txBox="1"/>
          <p:nvPr/>
        </p:nvSpPr>
        <p:spPr>
          <a:xfrm>
            <a:off x="5236672" y="2196835"/>
            <a:ext cx="609834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s-ES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CORTICOIDES INHALADOS</a:t>
            </a:r>
            <a:r>
              <a:rPr lang="es-ES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: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Estos fármacos  se administran en las intercrisis de asma, para prevenir la  aparición de eventos de asma y al mismo tiempo reducir la inflamación del árbol bronquial. Fármacos:Beclometazona, fluticasona, budesonida.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Efectos adversos: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alteraciones en el tono de voz o disfonía, faringitis y posible infección por Cándidas spp.( hongos)en la cavidad oral.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3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768" y="595250"/>
            <a:ext cx="9018328" cy="1055186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DIGESTIVO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59297B-D386-4BEA-B5E9-345F3F96D1CA}"/>
              </a:ext>
            </a:extLst>
          </p:cNvPr>
          <p:cNvSpPr txBox="1"/>
          <p:nvPr/>
        </p:nvSpPr>
        <p:spPr>
          <a:xfrm>
            <a:off x="1220372" y="2095950"/>
            <a:ext cx="9569548" cy="4590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s-ES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ANTILUCEROSOS</a:t>
            </a:r>
            <a:r>
              <a:rPr lang="es-ES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: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20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-Inhibidores de bomba de protones (omeprazol, lansoprazol)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Indicaciones: 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Gastritis y úlcera gastroduodenal originada por Antinflamatorios (más eficaces que antisecretores H2, como ranitidina). 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Se administran Síndromes hipersecretores de la mucosa gástrica (Síndrome de Zollinger- Ellison).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Infección por helicobacter pylori (el omeprazol reduce la acidez gástrica) se asocia con antibióticos.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Reflujo gastroesofágico (ERGE) también puede mejorar su sintomatología.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RAM: </a:t>
            </a:r>
            <a:r>
              <a:rPr lang="es-C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dolor abdominal estreñimiento, flatulencia (meteorismo), sensación de repletez o 		plenitud.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282539-1697-4CC5-B06B-C744B819A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0" y="2245686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32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768" y="595250"/>
            <a:ext cx="9018328" cy="1055186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DIGESTIVO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2804AB-1ED6-4AC9-B91D-9FD5FF815EA2}"/>
              </a:ext>
            </a:extLst>
          </p:cNvPr>
          <p:cNvSpPr txBox="1"/>
          <p:nvPr/>
        </p:nvSpPr>
        <p:spPr>
          <a:xfrm>
            <a:off x="498834" y="2123022"/>
            <a:ext cx="871550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s-ES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PROCINÉTICOS Y ANTIESPASMÓDICO</a:t>
            </a:r>
            <a:r>
              <a:rPr lang="es-ES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: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Procinéticos: 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aumentan la motilidad del tubo digestivo y el avance de los alimentos: domperidona, metocloparmida.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Antiespasmódicos: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relajan la contracción excesiva de la musculatura lisa intestinal y reducen cólicos asociados a diarreas:pargeverina. Componente del VIADIL ®..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Efectos adversos: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Estreñimiento.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2000" b="1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 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/>
            <a:r>
              <a:rPr lang="es-ES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ANTIEMÉTICOS</a:t>
            </a:r>
            <a:r>
              <a:rPr lang="es-ES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: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Estos fármacos antagonizan vómitos de diferentes tipos: posteriores a radio o quimioterapia, posteriores a tratamiento con opioides o con anestésicos generales. Ejemplo:ondastretrón.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es-ES_tradnl" sz="18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_tradnl" sz="1600" b="1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lang="es-ES_tradnl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Efectos adversos:</a:t>
            </a:r>
            <a:r>
              <a:rPr lang="es-ES_tradnl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domperidona y metoclopramida pueden generar rigidez muscular</a:t>
            </a:r>
            <a:endParaRPr lang="es-CL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46769D-C819-4B71-9EDD-39AEB26A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796" y="2323853"/>
            <a:ext cx="2514600" cy="14097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9A32F3-E965-4D07-87CC-350F228CF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680" y="3974288"/>
            <a:ext cx="2381236" cy="228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9E35A162-43B6-463F-BB4E-9809D6663E73}"/>
              </a:ext>
            </a:extLst>
          </p:cNvPr>
          <p:cNvSpPr>
            <a:spLocks noGrp="1"/>
          </p:cNvSpPr>
          <p:nvPr/>
        </p:nvSpPr>
        <p:spPr>
          <a:xfrm>
            <a:off x="827649" y="2306992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L" dirty="0"/>
              <a:t>La diabetes mellitus (DM) es un desorden metabólico crónico en el cual existe hiperglicemia.</a:t>
            </a:r>
          </a:p>
          <a:p>
            <a:pPr>
              <a:defRPr/>
            </a:pPr>
            <a:endParaRPr lang="es-CL" dirty="0"/>
          </a:p>
          <a:p>
            <a:pPr>
              <a:defRPr/>
            </a:pPr>
            <a:r>
              <a:rPr lang="es-CL" dirty="0"/>
              <a:t>Existen distintos tipos de diabetes:</a:t>
            </a:r>
          </a:p>
          <a:p>
            <a:pPr lvl="1">
              <a:defRPr/>
            </a:pPr>
            <a:r>
              <a:rPr lang="es-CL" dirty="0"/>
              <a:t>Diabetes tipo 1: Diabetes </a:t>
            </a:r>
            <a:r>
              <a:rPr lang="es-CL" dirty="0" err="1"/>
              <a:t>insulino</a:t>
            </a:r>
            <a:r>
              <a:rPr lang="es-CL" dirty="0"/>
              <a:t>-dependiente con una deficiencia absoluta de insulina</a:t>
            </a:r>
          </a:p>
          <a:p>
            <a:pPr lvl="1">
              <a:defRPr/>
            </a:pPr>
            <a:r>
              <a:rPr lang="es-CL" dirty="0"/>
              <a:t>Diabetes tipo 2: Con deficiencia relativa en la síntesis de insulina y una sensibilidad reducida a su presencia (resistencia a la insulina)</a:t>
            </a:r>
          </a:p>
          <a:p>
            <a:pPr lvl="1">
              <a:defRPr/>
            </a:pPr>
            <a:r>
              <a:rPr lang="es-CL" dirty="0"/>
              <a:t>Diabetes gestacional: se manfiesta durante el embarazo.</a:t>
            </a:r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1CCEBB-85CE-43D9-8EA1-D3E6CD285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72" y="2018806"/>
            <a:ext cx="4359018" cy="45723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8EC71DD-8437-4E8B-8239-AB130DC68590}"/>
              </a:ext>
            </a:extLst>
          </p:cNvPr>
          <p:cNvSpPr txBox="1"/>
          <p:nvPr/>
        </p:nvSpPr>
        <p:spPr>
          <a:xfrm>
            <a:off x="3910884" y="1350498"/>
            <a:ext cx="3220433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" sz="2800" b="1" dirty="0"/>
              <a:t>HIPOGLICEMIANTES</a:t>
            </a:r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00986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768" y="595250"/>
            <a:ext cx="9018328" cy="1055186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DIGESTIVO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55658C-FA67-4D04-9F05-74660977CD43}"/>
              </a:ext>
            </a:extLst>
          </p:cNvPr>
          <p:cNvSpPr txBox="1"/>
          <p:nvPr/>
        </p:nvSpPr>
        <p:spPr>
          <a:xfrm>
            <a:off x="626850" y="2352962"/>
            <a:ext cx="10024246" cy="3355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s-ES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LAXANTES</a:t>
            </a:r>
            <a:r>
              <a:rPr lang="es-ES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: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Estos fármacos se agrupan según su mecanismo de acción: laxantes de volumen (fibra vegetal), laxantes osmóticos (atraen agua al intestino, ejemplo lactulosa- uso en estreñimiento ocasional),laxantes mecánicos como vaselina medicada. Laxantes irritantes como las hojas del Sen.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Efectos adversos: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diarreas.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es-ES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FÁRMACOS ANTIDIARREICOS</a:t>
            </a:r>
            <a:r>
              <a:rPr lang="es-ES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: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Loperamida (es un derivado de los analgésicos opioides, se indica en diarreas no infecciosas)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algn="just"/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Efectos adversos: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Estreñimiento.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1C685B-1676-45EB-B3F0-9D14D61B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316" y="5318074"/>
            <a:ext cx="16573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DC124B-6F95-4118-A938-A3CA2DCD0B16}"/>
              </a:ext>
            </a:extLst>
          </p:cNvPr>
          <p:cNvSpPr txBox="1"/>
          <p:nvPr/>
        </p:nvSpPr>
        <p:spPr>
          <a:xfrm>
            <a:off x="3565277" y="1350498"/>
            <a:ext cx="3911648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" sz="2800" b="1" dirty="0"/>
              <a:t>TIPOS DE LAS INSULINAS</a:t>
            </a:r>
            <a:r>
              <a:rPr lang="es-ES" dirty="0"/>
              <a:t> </a:t>
            </a:r>
            <a:endParaRPr lang="es-CL" dirty="0"/>
          </a:p>
        </p:txBody>
      </p:sp>
      <p:pic>
        <p:nvPicPr>
          <p:cNvPr id="1026" name="Picture 2" descr="ZONA DE SALUD DE OFRA: (OSU) Optimizar ...">
            <a:extLst>
              <a:ext uri="{FF2B5EF4-FFF2-40B4-BE49-F238E27FC236}">
                <a16:creationId xmlns:a16="http://schemas.microsoft.com/office/drawing/2014/main" id="{E85742B0-9A5D-48AC-A0AB-62B45F296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10" y="1982941"/>
            <a:ext cx="7611933" cy="49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0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9B0732E-B854-4913-A664-440D8FB5D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63" y="2245410"/>
            <a:ext cx="6309360" cy="4525963"/>
          </a:xfrm>
        </p:spPr>
        <p:txBody>
          <a:bodyPr>
            <a:normAutofit/>
          </a:bodyPr>
          <a:lstStyle/>
          <a:p>
            <a:r>
              <a:rPr lang="es-CL" dirty="0"/>
              <a:t>Pacientes con Diabetes Mellitus Tipo I</a:t>
            </a:r>
          </a:p>
          <a:p>
            <a:r>
              <a:rPr lang="es-CL" dirty="0"/>
              <a:t>Paciente con Diabetes Mellitus Tipo II de difícil manejo</a:t>
            </a:r>
          </a:p>
          <a:p>
            <a:r>
              <a:rPr lang="es-CL" dirty="0"/>
              <a:t>Diabetes gestacional</a:t>
            </a:r>
          </a:p>
          <a:p>
            <a:r>
              <a:rPr lang="es-CL" dirty="0"/>
              <a:t>Para uso intrahospitalario: Complicaciones de la diabetes</a:t>
            </a:r>
          </a:p>
          <a:p>
            <a:pPr lvl="1"/>
            <a:r>
              <a:rPr lang="es-CL" dirty="0" err="1"/>
              <a:t>Cetoacidosis</a:t>
            </a:r>
            <a:r>
              <a:rPr lang="es-CL" dirty="0"/>
              <a:t> diabética</a:t>
            </a:r>
          </a:p>
          <a:p>
            <a:pPr lvl="1"/>
            <a:r>
              <a:rPr lang="es-CL" dirty="0"/>
              <a:t>Síndrome </a:t>
            </a:r>
            <a:r>
              <a:rPr lang="es-CL" dirty="0" err="1"/>
              <a:t>hiperosmolar-hiperglicémico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872E62-54F5-415C-B336-59AEB2F0C62B}"/>
              </a:ext>
            </a:extLst>
          </p:cNvPr>
          <p:cNvSpPr txBox="1"/>
          <p:nvPr/>
        </p:nvSpPr>
        <p:spPr>
          <a:xfrm>
            <a:off x="2915892" y="1315492"/>
            <a:ext cx="6178871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" sz="2800" b="1" dirty="0"/>
              <a:t>USOS TERAPÉUTICOS DE LAS INSULINAS</a:t>
            </a:r>
            <a:r>
              <a:rPr lang="es-ES" dirty="0"/>
              <a:t> 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FCFEC0-AC58-4228-A081-2B7FF09F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428" y="3279526"/>
            <a:ext cx="5347457" cy="22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2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9DF60A-9620-42FF-A462-9CA72F10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37" y="2727373"/>
            <a:ext cx="4801229" cy="2688688"/>
          </a:xfrm>
          <a:prstGeom prst="rect">
            <a:avLst/>
          </a:prstGeom>
        </p:spPr>
      </p:pic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21088642-7F54-4A2B-902C-85C44632F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697710"/>
            <a:ext cx="5575811" cy="2688688"/>
          </a:xfrm>
        </p:spPr>
        <p:txBody>
          <a:bodyPr>
            <a:normAutofit/>
          </a:bodyPr>
          <a:lstStyle/>
          <a:p>
            <a:r>
              <a:rPr lang="es-CL" altLang="es-CL" sz="2400" b="1" dirty="0">
                <a:ea typeface="ＭＳ Ｐゴシック" panose="020B0600070205080204" pitchFamily="34" charset="-128"/>
              </a:rPr>
              <a:t>hipoglicemia dosis dependiente</a:t>
            </a:r>
          </a:p>
          <a:p>
            <a:r>
              <a:rPr lang="es-CL" altLang="es-CL" sz="2400" b="1" dirty="0">
                <a:ea typeface="ＭＳ Ｐゴシック" panose="020B0600070205080204" pitchFamily="34" charset="-128"/>
              </a:rPr>
              <a:t>Incremento  de peso coproral ( a largo plazo)</a:t>
            </a:r>
          </a:p>
          <a:p>
            <a:r>
              <a:rPr lang="es-CL" altLang="es-CL" sz="2400" b="1" dirty="0">
                <a:ea typeface="ＭＳ Ｐゴシック" panose="020B0600070205080204" pitchFamily="34" charset="-128"/>
              </a:rPr>
              <a:t>Lipodistrofica (en zona de inyección)</a:t>
            </a:r>
          </a:p>
          <a:p>
            <a:r>
              <a:rPr lang="es-CL" altLang="es-CL" sz="2400" b="1" dirty="0">
                <a:ea typeface="ＭＳ Ｐゴシック" panose="020B0600070205080204" pitchFamily="34" charset="-128"/>
              </a:rPr>
              <a:t>Cambios de refracción del crsitalino</a:t>
            </a:r>
          </a:p>
          <a:p>
            <a:r>
              <a:rPr lang="es-CL" altLang="es-CL" sz="2400" b="1" dirty="0">
                <a:ea typeface="ＭＳ Ｐゴシック" panose="020B0600070205080204" pitchFamily="34" charset="-128"/>
              </a:rPr>
              <a:t>Edema insulínico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D03700-A5DC-4EB4-AE63-83C7A7D37671}"/>
              </a:ext>
            </a:extLst>
          </p:cNvPr>
          <p:cNvSpPr txBox="1"/>
          <p:nvPr/>
        </p:nvSpPr>
        <p:spPr>
          <a:xfrm>
            <a:off x="2915892" y="1315492"/>
            <a:ext cx="600408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" sz="2800" b="1" dirty="0"/>
              <a:t>EFECTOS ADVERSOS DE LAS INSULINAS</a:t>
            </a:r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3235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06A40B-5685-4654-9789-0B95F8FE02EB}"/>
              </a:ext>
            </a:extLst>
          </p:cNvPr>
          <p:cNvSpPr txBox="1"/>
          <p:nvPr/>
        </p:nvSpPr>
        <p:spPr>
          <a:xfrm>
            <a:off x="2010063" y="1557441"/>
            <a:ext cx="6788974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" sz="2800" b="1" dirty="0"/>
              <a:t>HIPOGLICEMIANTES ORALES-METFORMINA </a:t>
            </a:r>
            <a:r>
              <a:rPr lang="es-ES" dirty="0"/>
              <a:t> </a:t>
            </a:r>
            <a:endParaRPr lang="es-CL" dirty="0"/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9087A58F-5522-4877-9EFE-F311A017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7" y="2539480"/>
            <a:ext cx="10488033" cy="442199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/>
              <a:t>Mecanismo de acción:</a:t>
            </a:r>
            <a:endParaRPr lang="es-CL" sz="2800" dirty="0"/>
          </a:p>
          <a:p>
            <a:pPr lvl="1" algn="just"/>
            <a:r>
              <a:rPr lang="es-CL" sz="3200" dirty="0"/>
              <a:t>Reduce la gluconeogénesis hepática y la glucogenolisis</a:t>
            </a:r>
          </a:p>
          <a:p>
            <a:pPr lvl="1" algn="just"/>
            <a:r>
              <a:rPr lang="es-CL" sz="3200" dirty="0"/>
              <a:t>Aumenta la sensibilidad de los tejidos (muscular y adiposo) por la insulina</a:t>
            </a:r>
          </a:p>
          <a:p>
            <a:pPr lvl="1" algn="just"/>
            <a:r>
              <a:rPr lang="es-CL" sz="3200" dirty="0"/>
              <a:t>Potencia la utilización de la glucosa en tejidos periféricos</a:t>
            </a:r>
          </a:p>
          <a:p>
            <a:pPr lvl="1" algn="just"/>
            <a:r>
              <a:rPr lang="es-CL" sz="3200" dirty="0"/>
              <a:t>Reduce la absorción intestinal de carbohidratos</a:t>
            </a:r>
          </a:p>
          <a:p>
            <a:pPr lvl="1"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3419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06A40B-5685-4654-9789-0B95F8FE02EB}"/>
              </a:ext>
            </a:extLst>
          </p:cNvPr>
          <p:cNvSpPr txBox="1"/>
          <p:nvPr/>
        </p:nvSpPr>
        <p:spPr>
          <a:xfrm>
            <a:off x="2010063" y="1557441"/>
            <a:ext cx="6788974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" sz="2800" b="1" dirty="0"/>
              <a:t>HIPOGLICEMIANTES ORALES-METFORMINA </a:t>
            </a:r>
            <a:r>
              <a:rPr lang="es-ES" dirty="0"/>
              <a:t> </a:t>
            </a:r>
            <a:endParaRPr lang="es-CL" dirty="0"/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9087A58F-5522-4877-9EFE-F311A017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193" y="2522679"/>
            <a:ext cx="6066089" cy="31106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800" dirty="0"/>
              <a:t>Acciones farmacológicas</a:t>
            </a:r>
          </a:p>
          <a:p>
            <a:pPr lvl="1" algn="just"/>
            <a:r>
              <a:rPr lang="es-CL" sz="2400" dirty="0"/>
              <a:t>Potencian la utilización de la glucosa en tejidos periféricos</a:t>
            </a:r>
          </a:p>
          <a:p>
            <a:pPr lvl="1" algn="just"/>
            <a:r>
              <a:rPr lang="es-CL" sz="2400" dirty="0"/>
              <a:t>Incrementa la oxidación de ácidos grasos en el endotelio vascular.</a:t>
            </a:r>
          </a:p>
          <a:p>
            <a:pPr lvl="1" algn="just"/>
            <a:r>
              <a:rPr lang="es-CL" sz="2400" dirty="0"/>
              <a:t>Reduce los niveles de LDL y VLDL, beneficios en en diabéticos con sobrepeso.</a:t>
            </a:r>
          </a:p>
          <a:p>
            <a:pPr lvl="1" algn="just"/>
            <a:endParaRPr lang="es-CL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B54457-63BC-47ED-9AD2-ACF47FA8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020" y="2284643"/>
            <a:ext cx="4188588" cy="35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7" y="295312"/>
            <a:ext cx="9018328" cy="1055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 GRUPOS DE FÁRMACOS  CON ACTIVIDAD SOBRE SISTEMA ENDOCRINO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06A40B-5685-4654-9789-0B95F8FE02EB}"/>
              </a:ext>
            </a:extLst>
          </p:cNvPr>
          <p:cNvSpPr txBox="1"/>
          <p:nvPr/>
        </p:nvSpPr>
        <p:spPr>
          <a:xfrm>
            <a:off x="2404120" y="1499149"/>
            <a:ext cx="5857181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S" sz="2800" b="1" dirty="0"/>
              <a:t>EFECTOS ADVERSOS DE METFORMINA</a:t>
            </a:r>
            <a:endParaRPr lang="es-CL" dirty="0"/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753429FA-AE21-4FCC-B995-72C4EB4A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910" y="2306992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/>
              <a:t>Gastrointestinales</a:t>
            </a:r>
          </a:p>
          <a:p>
            <a:pPr lvl="1"/>
            <a:r>
              <a:rPr lang="es-CL" dirty="0"/>
              <a:t>Dolor abdominal</a:t>
            </a:r>
          </a:p>
          <a:p>
            <a:pPr lvl="1"/>
            <a:r>
              <a:rPr lang="es-CL" dirty="0"/>
              <a:t>Anorexia</a:t>
            </a:r>
          </a:p>
          <a:p>
            <a:pPr lvl="1"/>
            <a:r>
              <a:rPr lang="es-CL" dirty="0"/>
              <a:t>Náuseas</a:t>
            </a:r>
          </a:p>
          <a:p>
            <a:pPr lvl="1"/>
            <a:r>
              <a:rPr lang="es-CL" dirty="0"/>
              <a:t>Diarrea</a:t>
            </a:r>
          </a:p>
          <a:p>
            <a:r>
              <a:rPr lang="es-CL" dirty="0"/>
              <a:t>Sabor metálico</a:t>
            </a:r>
          </a:p>
          <a:p>
            <a:r>
              <a:rPr lang="es-CL" dirty="0"/>
              <a:t>Cansancio</a:t>
            </a:r>
          </a:p>
          <a:p>
            <a:r>
              <a:rPr lang="es-CL" dirty="0"/>
              <a:t>Acidosis láctica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AAF417-8E05-4F80-8206-9640C22AF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898" y="2454578"/>
            <a:ext cx="2928591" cy="19488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53CEAD-2A7F-49FA-B8C8-4234C0DF2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136" y="4255910"/>
            <a:ext cx="3274476" cy="21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39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1686</Words>
  <Application>Microsoft Office PowerPoint</Application>
  <PresentationFormat>Panorámica</PresentationFormat>
  <Paragraphs>262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Batang</vt:lpstr>
      <vt:lpstr>Arial</vt:lpstr>
      <vt:lpstr>Calibri</vt:lpstr>
      <vt:lpstr>Calibri Light</vt:lpstr>
      <vt:lpstr>Google Sans</vt:lpstr>
      <vt:lpstr>Open Sans</vt:lpstr>
      <vt:lpstr>Symbol</vt:lpstr>
      <vt:lpstr>Tahoma</vt:lpstr>
      <vt:lpstr>Wingdings</vt:lpstr>
      <vt:lpstr>Tema de Office</vt:lpstr>
      <vt:lpstr>CLASE 12 MODULO III FÁRMACOS ENDOCRINOS RESPIRATORIOS Y DIGESTIVOS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FÁRMACOS CON ACCIÓN SOBRE EL SISTEMA RESPIRATORIO:  - FÁRMACOS  BRONCODILATADORES  - FÁRMACOS  MUCOLÍTICOS Y EXPECTORANTES  - CORTICOIDES INHALADOS PARA USO EN ASMA.   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ENDOCRINO</vt:lpstr>
      <vt:lpstr> GRUPOS DE FÁRMACOS  CON ACTIVIDAD SOBRE SISTEMA DIGESTIVO</vt:lpstr>
      <vt:lpstr> GRUPOS DE FÁRMACOS  CON ACTIVIDAD SOBRE SISTEMA DIGESTIVO</vt:lpstr>
      <vt:lpstr> GRUPOS DE FÁRMACOS  CON ACTIVIDAD SOBRE SISTEMA DIGESTIVO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 PRESENTACIÓN</dc:title>
  <dc:creator>JORGE JESUS VELOZ PEREZ</dc:creator>
  <cp:lastModifiedBy>JORGE JESUS VELOZ PEREZ</cp:lastModifiedBy>
  <cp:revision>206</cp:revision>
  <dcterms:created xsi:type="dcterms:W3CDTF">2024-05-08T16:25:42Z</dcterms:created>
  <dcterms:modified xsi:type="dcterms:W3CDTF">2024-07-03T21:56:31Z</dcterms:modified>
</cp:coreProperties>
</file>