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0" r:id="rId3"/>
    <p:sldId id="324" r:id="rId4"/>
    <p:sldId id="318" r:id="rId5"/>
    <p:sldId id="319" r:id="rId6"/>
    <p:sldId id="323" r:id="rId7"/>
    <p:sldId id="317" r:id="rId8"/>
    <p:sldId id="320" r:id="rId9"/>
    <p:sldId id="321" r:id="rId10"/>
    <p:sldId id="322" r:id="rId11"/>
    <p:sldId id="330" r:id="rId12"/>
    <p:sldId id="325" r:id="rId13"/>
    <p:sldId id="326" r:id="rId14"/>
    <p:sldId id="327" r:id="rId15"/>
    <p:sldId id="333" r:id="rId16"/>
    <p:sldId id="328" r:id="rId17"/>
    <p:sldId id="329" r:id="rId18"/>
    <p:sldId id="331" r:id="rId19"/>
    <p:sldId id="332" r:id="rId20"/>
    <p:sldId id="334" r:id="rId21"/>
    <p:sldId id="335" r:id="rId22"/>
    <p:sldId id="336" r:id="rId23"/>
    <p:sldId id="337" r:id="rId24"/>
    <p:sldId id="339" r:id="rId25"/>
    <p:sldId id="338" r:id="rId26"/>
    <p:sldId id="340" r:id="rId27"/>
    <p:sldId id="341" r:id="rId28"/>
    <p:sldId id="342" r:id="rId29"/>
    <p:sldId id="343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F5B6C-14A1-4133-8354-0382BBAF4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59623-9FD0-45C1-90E2-28AD22E38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90181-5628-4EC3-AED2-8CB78160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CCE4-14B3-469A-8D47-953BC2C3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72476A-6A87-4CDE-9797-9F72B697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29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1DCA8-B490-4287-AA8A-4B9139F4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CA075B-4A6B-4AF1-A4CE-E5FBDE3A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DE35D-D41B-40E4-90B9-6AB780C8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7139A-3DC5-490C-A6FF-17C0EEA9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927D0-CC23-40FA-8472-E2D02916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6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A95206-95D4-4482-A59F-DDF41DF7D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D83171-0EE8-437D-8065-BC228D652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B94A65-E3FF-4275-86CB-0B9D10C0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58FB0-443A-4D95-B462-ED23B130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969EB-1EFE-4CB9-BA17-1E6ED50D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7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FD4A5-D7DC-4339-B41D-74661761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37659-BD8E-4BAA-B7A4-C9D21147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CC9FF-7ED6-437E-81B4-26B27B8E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9F18E-CAA2-45A5-80B2-92D90E5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9F3E6-DB97-4F51-A60B-8AB99447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19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CF72C-1C1D-4F2C-93A6-A436D369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A860-3B9A-460E-A3B9-4297E242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DA3EE-2492-40F1-9900-E4A7DC8C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8ADAB-2652-4D80-A02C-A7658EB2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DACD3-FE7E-43B4-A6D3-173E41FF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2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EC41E-0305-4F8C-827B-DAFB21A8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406B8-8566-4705-88D8-596711D1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55B1D-7186-4A34-ABBD-D0C2029C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7E482F-57E1-459E-A831-7B3EF64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7B1CB-1ED5-47DD-A479-051F69E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159936-088A-4B72-83F5-0096EFE5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2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44A3-4048-461F-8910-B5087084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601111-345C-4818-A8A7-6D2C2102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484D4F-92AB-43B6-975A-882EC5006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612557-3B49-4C2C-A161-AADDCE8A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1FBCEE-4D54-44AF-8E2B-AB2315077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1CFCCA-B884-446C-B820-E006B939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B3E3F1-2CCC-44FE-866B-22751E0D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F1437B-33E5-46AD-B8EF-885A6409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D22F6-C88C-4899-8893-A7E8BDCF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08849C-079E-439D-8F98-55D016C2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CA239-A76C-473D-B4C9-E80656C3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E81D35-DF98-4733-B138-D2D5C92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5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E3D3EE-2550-4B67-894C-D39B00FF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CD252-40A3-4A91-BCC8-C9D65D37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2232F1-B0B9-4F42-BA79-A9656EBC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87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6579D-2B67-478A-A4F7-90222EF6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8B759-E4A0-45BD-87D0-EFA4C374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6AC1B9-87FB-4911-ACB7-08571DAB1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26B80D-3BE8-4420-A456-BEF85E23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5F157-4C36-4DD9-818A-1D6E0321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AE3B8-D442-4B05-BD33-B0CD8E37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603C5-369F-4473-B154-013D273A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45E5B9-B022-45C8-B210-7E007B926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C8DECF-0E37-48F2-9F67-30E4382B4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5E72C-A2A7-48C9-8914-C993E5CD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55E5B-6236-4220-BF83-50BEBF8B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44147C-809E-4C5C-8D12-DD1BB7D6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33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9F02F9-148B-4834-9591-7B5A4172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862B1-3CB3-407E-8804-9A720DA7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8887D-50A5-423B-9409-E310624EB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8B9B-B646-4840-90BA-9498986B91F2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91C83-957B-4B57-A862-B457E31C6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6987C-0B17-4181-ACFB-3131855A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9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AB6D7AF-734C-43E5-AE74-E8EC5D46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79116-C497-41C6-A458-D041FE67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82" y="762000"/>
            <a:ext cx="5333999" cy="1727981"/>
          </a:xfrm>
        </p:spPr>
        <p:txBody>
          <a:bodyPr anchor="t">
            <a:noAutofit/>
          </a:bodyPr>
          <a:lstStyle/>
          <a:p>
            <a:r>
              <a:rPr lang="es-ES" sz="2400" b="1" dirty="0"/>
              <a:t>CLASE 9 MODULO III</a:t>
            </a:r>
            <a:br>
              <a:rPr lang="es-ES" sz="2400" b="1" dirty="0"/>
            </a:br>
            <a:r>
              <a:rPr lang="es-ES" sz="2400" b="1" dirty="0"/>
              <a:t>ANTIBIOTICOS: ANTIBACTERIANOS, ANTIFÚNGICOS Y ANTIMICÓTICOS</a:t>
            </a:r>
            <a:endParaRPr lang="es-CL" sz="2400" b="1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830A5B-65B2-40C0-80F8-67EFC8A6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0"/>
            <a:ext cx="5410196" cy="6862190"/>
          </a:xfrm>
          <a:prstGeom prst="rect">
            <a:avLst/>
          </a:prstGeom>
          <a:ln>
            <a:noFill/>
          </a:ln>
          <a:effectLst>
            <a:outerShdw blurRad="317500" dist="2540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9E015A-0275-4FA3-9D11-E7BD5FAB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481" y="714028"/>
            <a:ext cx="4033895" cy="974095"/>
          </a:xfrm>
        </p:spPr>
        <p:txBody>
          <a:bodyPr anchor="t">
            <a:norm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CURSO DE  AUXILIAR EN FARMACIA</a:t>
            </a:r>
          </a:p>
          <a:p>
            <a:pPr algn="l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68DD54-03CA-4708-8EDA-C3A851E1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0" y="3136773"/>
            <a:ext cx="5226961" cy="1991223"/>
          </a:xfrm>
          <a:prstGeom prst="rect">
            <a:avLst/>
          </a:prstGeom>
        </p:spPr>
      </p:pic>
      <p:pic>
        <p:nvPicPr>
          <p:cNvPr id="4" name="Imagen 3" descr="Imagen que contiene firmar, dibujo, señal, cuarto&#10;&#10;Descripción generada automáticamente">
            <a:extLst>
              <a:ext uri="{FF2B5EF4-FFF2-40B4-BE49-F238E27FC236}">
                <a16:creationId xmlns:a16="http://schemas.microsoft.com/office/drawing/2014/main" id="{B8FB4F42-61E6-49B8-9A8D-C87814530C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8838" y="2708448"/>
            <a:ext cx="3801353" cy="34212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EFF35B-306B-48CC-9E4E-5127818A46F1}"/>
              </a:ext>
            </a:extLst>
          </p:cNvPr>
          <p:cNvSpPr txBox="1"/>
          <p:nvPr/>
        </p:nvSpPr>
        <p:spPr>
          <a:xfrm>
            <a:off x="1111976" y="5288988"/>
            <a:ext cx="35725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PERFECCIONAT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www.perfeccionat.cl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+569 780 02 980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contacto@perfeccionat.cl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Av. Irarrázaval 2401 oficina 512</a:t>
            </a:r>
          </a:p>
        </p:txBody>
      </p:sp>
    </p:spTree>
    <p:extLst>
      <p:ext uri="{BB962C8B-B14F-4D97-AF65-F5344CB8AC3E}">
        <p14:creationId xmlns:p14="http://schemas.microsoft.com/office/powerpoint/2010/main" val="236084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764344" y="570025"/>
            <a:ext cx="53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/>
              <a:t>FÁRMACOS BETALACTÁMICOS</a:t>
            </a:r>
            <a:endParaRPr lang="es-CL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350840-772B-4657-9F06-0358BFD6B478}"/>
              </a:ext>
            </a:extLst>
          </p:cNvPr>
          <p:cNvSpPr txBox="1"/>
          <p:nvPr/>
        </p:nvSpPr>
        <p:spPr>
          <a:xfrm>
            <a:off x="958198" y="2076517"/>
            <a:ext cx="74261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2400" b="1" dirty="0" err="1"/>
              <a:t>Cefadroxilo</a:t>
            </a:r>
            <a:r>
              <a:rPr lang="es-CL" sz="2400" dirty="0"/>
              <a:t> (1</a:t>
            </a:r>
            <a:r>
              <a:rPr lang="es-CL" sz="2400" baseline="30000" dirty="0"/>
              <a:t>ra</a:t>
            </a:r>
            <a:r>
              <a:rPr lang="es-CL" sz="2400" dirty="0"/>
              <a:t> generación), </a:t>
            </a:r>
            <a:r>
              <a:rPr lang="es-CL" sz="2400" b="1" dirty="0"/>
              <a:t>Cefuroxima</a:t>
            </a:r>
            <a:r>
              <a:rPr lang="es-CL" sz="2400" dirty="0"/>
              <a:t> (2</a:t>
            </a:r>
            <a:r>
              <a:rPr lang="es-CL" sz="2400" baseline="30000" dirty="0"/>
              <a:t>da</a:t>
            </a:r>
            <a:r>
              <a:rPr lang="es-CL" sz="2400" dirty="0"/>
              <a:t> generación), </a:t>
            </a:r>
            <a:r>
              <a:rPr lang="es-CL" sz="2400" b="1" dirty="0"/>
              <a:t>Ceftriaxona</a:t>
            </a:r>
            <a:r>
              <a:rPr lang="es-CL" sz="2400" dirty="0"/>
              <a:t>, </a:t>
            </a:r>
            <a:r>
              <a:rPr lang="es-CL" sz="2400" b="1" dirty="0"/>
              <a:t>Cefotaxima</a:t>
            </a:r>
            <a:r>
              <a:rPr lang="es-CL" sz="2400" dirty="0"/>
              <a:t> (3</a:t>
            </a:r>
            <a:r>
              <a:rPr lang="es-CL" sz="2400" baseline="30000" dirty="0"/>
              <a:t>ra</a:t>
            </a:r>
            <a:r>
              <a:rPr lang="es-CL" sz="2400" dirty="0"/>
              <a:t> generación). </a:t>
            </a:r>
          </a:p>
          <a:p>
            <a:pPr>
              <a:spcAft>
                <a:spcPts val="600"/>
              </a:spcAft>
            </a:pPr>
            <a:r>
              <a:rPr lang="es-CL" sz="2400" dirty="0"/>
              <a:t>Son bactericidas de amplio espectro.</a:t>
            </a:r>
          </a:p>
          <a:p>
            <a:pPr algn="just">
              <a:spcAft>
                <a:spcPts val="1200"/>
              </a:spcAft>
            </a:pPr>
            <a:r>
              <a:rPr lang="es-CL" sz="2400" b="1" dirty="0"/>
              <a:t>Cefalosporinas de primera generación</a:t>
            </a:r>
            <a:r>
              <a:rPr lang="es-CL" sz="2400" dirty="0"/>
              <a:t>: activo sobre algunos bacilos (</a:t>
            </a:r>
            <a:r>
              <a:rPr lang="es-CL" sz="2400" i="1" dirty="0" err="1"/>
              <a:t>Escherichia</a:t>
            </a:r>
            <a:r>
              <a:rPr lang="es-CL" sz="2400" i="1" dirty="0"/>
              <a:t> </a:t>
            </a:r>
            <a:r>
              <a:rPr lang="es-CL" sz="2400" i="1" dirty="0" err="1"/>
              <a:t>Coli</a:t>
            </a:r>
            <a:r>
              <a:rPr lang="es-CL" sz="2400" dirty="0"/>
              <a:t>, </a:t>
            </a:r>
            <a:r>
              <a:rPr lang="es-CL" sz="2400" i="1" dirty="0" err="1"/>
              <a:t>Klebsiella</a:t>
            </a:r>
            <a:r>
              <a:rPr lang="es-CL" sz="2400" i="1" dirty="0"/>
              <a:t> </a:t>
            </a:r>
            <a:r>
              <a:rPr lang="es-CL" sz="2400" i="1" dirty="0" err="1"/>
              <a:t>pneumoniae</a:t>
            </a:r>
            <a:r>
              <a:rPr lang="es-CL" sz="2400" i="1" dirty="0"/>
              <a:t> </a:t>
            </a:r>
            <a:r>
              <a:rPr lang="es-CL" sz="2400" dirty="0"/>
              <a:t>y </a:t>
            </a:r>
            <a:r>
              <a:rPr lang="es-CL" sz="2400" i="1" dirty="0"/>
              <a:t>Proteus </a:t>
            </a:r>
            <a:r>
              <a:rPr lang="es-CL" sz="2400" i="1" dirty="0" err="1"/>
              <a:t>mirabilis</a:t>
            </a:r>
            <a:r>
              <a:rPr lang="es-CL" sz="2400" dirty="0"/>
              <a:t>) y numerosos cocos Gram positivos, presentando una mayor actividad frente a estafilococos no productores de </a:t>
            </a:r>
            <a:r>
              <a:rPr lang="es-CL" sz="2400" dirty="0" err="1"/>
              <a:t>betalactamasas</a:t>
            </a:r>
            <a:r>
              <a:rPr lang="es-CL" sz="2400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es-CL" sz="2400" b="1" dirty="0"/>
              <a:t>Cefadroxilo: </a:t>
            </a:r>
            <a:r>
              <a:rPr lang="es-CL" sz="2400" dirty="0"/>
              <a:t>Alternativa a las penicilinas en infecciones por estafilococos o estreptococos (salvo enterococos).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A0A95D-36E5-4747-935B-5DE1507B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013" y="1753735"/>
            <a:ext cx="1943100" cy="1828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33E0C0-8808-4B98-9DA4-F8A323D4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539" y="3710354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8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764344" y="570025"/>
            <a:ext cx="53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/>
              <a:t>FÁRMACOS BETALACTÁMICOS</a:t>
            </a:r>
            <a:endParaRPr lang="es-CL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350840-772B-4657-9F06-0358BFD6B478}"/>
              </a:ext>
            </a:extLst>
          </p:cNvPr>
          <p:cNvSpPr txBox="1"/>
          <p:nvPr/>
        </p:nvSpPr>
        <p:spPr>
          <a:xfrm>
            <a:off x="764344" y="2182505"/>
            <a:ext cx="100005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CL" sz="2400" b="1" dirty="0"/>
              <a:t>Cefalosporinas de segunda generación</a:t>
            </a:r>
            <a:r>
              <a:rPr lang="es-CL" sz="2400" dirty="0"/>
              <a:t>: Espectro más amplio que cefalosporinas de primera generación sobre bacterias Gram negativas </a:t>
            </a:r>
            <a:r>
              <a:rPr lang="es-CL" sz="2400" i="1" dirty="0"/>
              <a:t>(Moraxella catarrhalis, Haemophilus influenzae), </a:t>
            </a:r>
            <a:r>
              <a:rPr lang="es-CL" sz="2400" b="1" dirty="0"/>
              <a:t>Cefuroxima: </a:t>
            </a:r>
            <a:r>
              <a:rPr lang="es-CL" sz="2400" dirty="0"/>
              <a:t>NAC</a:t>
            </a:r>
            <a:r>
              <a:rPr lang="es-CL" sz="2400" b="1" dirty="0"/>
              <a:t>.</a:t>
            </a:r>
            <a:endParaRPr lang="es-CL" sz="2400" dirty="0"/>
          </a:p>
          <a:p>
            <a:pPr algn="just">
              <a:spcAft>
                <a:spcPts val="1200"/>
              </a:spcAft>
            </a:pPr>
            <a:r>
              <a:rPr lang="es-CL" sz="2400" b="1" dirty="0"/>
              <a:t>Cefalosporinas de tercera generación</a:t>
            </a:r>
            <a:r>
              <a:rPr lang="es-CL" sz="2400" dirty="0"/>
              <a:t>: Presentan menos actividad anti estafilocócica, mayor actividad sobre estreptococos y especialmente activas frente a bacterias Gram negativas. </a:t>
            </a:r>
            <a:r>
              <a:rPr lang="es-CL" sz="2400" b="1" dirty="0" err="1"/>
              <a:t>Ceftriaxona</a:t>
            </a:r>
            <a:r>
              <a:rPr lang="es-CL" sz="2400" b="1" dirty="0"/>
              <a:t>: </a:t>
            </a:r>
            <a:r>
              <a:rPr lang="es-CL" sz="2400" dirty="0"/>
              <a:t> Infecciones nosocomiales, meningitis, gonocócica. </a:t>
            </a:r>
            <a:r>
              <a:rPr lang="es-CL" sz="2400" b="1" dirty="0" err="1"/>
              <a:t>Cefotaxima</a:t>
            </a:r>
            <a:r>
              <a:rPr lang="es-CL" sz="2400" b="1" dirty="0"/>
              <a:t>: </a:t>
            </a:r>
            <a:r>
              <a:rPr lang="es-CL" sz="2400" dirty="0"/>
              <a:t>meningitis. </a:t>
            </a:r>
            <a:r>
              <a:rPr lang="es-CL" sz="2400" dirty="0" err="1"/>
              <a:t>Ceftazidima</a:t>
            </a:r>
            <a:r>
              <a:rPr lang="es-CL" sz="2400" dirty="0"/>
              <a:t>: infecciones por </a:t>
            </a:r>
            <a:r>
              <a:rPr lang="es-CL" sz="2400" i="1" dirty="0" err="1"/>
              <a:t>Pseudomonas</a:t>
            </a:r>
            <a:r>
              <a:rPr lang="es-CL" sz="2400" i="1" dirty="0"/>
              <a:t> </a:t>
            </a:r>
            <a:r>
              <a:rPr lang="es-CL" sz="2400" i="1" dirty="0" err="1"/>
              <a:t>aeruginosa</a:t>
            </a:r>
            <a:r>
              <a:rPr lang="es-CL" sz="24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s-CL" sz="2400" b="1" dirty="0"/>
              <a:t>Cefalosporinas de cuarta generación: </a:t>
            </a:r>
            <a:r>
              <a:rPr lang="es-CL" sz="2400" b="1" dirty="0" err="1"/>
              <a:t>Cefepime</a:t>
            </a:r>
            <a:r>
              <a:rPr lang="es-CL" sz="2400" b="1" dirty="0"/>
              <a:t> </a:t>
            </a:r>
            <a:r>
              <a:rPr lang="es-CL" sz="2400" dirty="0"/>
              <a:t>es un ejemplo y activo contra infecciones causadas por </a:t>
            </a:r>
            <a:r>
              <a:rPr lang="es-CL" sz="2400" i="1" dirty="0" err="1"/>
              <a:t>Pseudomonas</a:t>
            </a:r>
            <a:r>
              <a:rPr lang="es-CL" sz="2400" i="1" dirty="0"/>
              <a:t> </a:t>
            </a:r>
            <a:r>
              <a:rPr lang="es-CL" sz="2400" i="1" dirty="0" err="1"/>
              <a:t>aeruginosa</a:t>
            </a:r>
            <a:r>
              <a:rPr lang="es-C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02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604912" y="796992"/>
            <a:ext cx="911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/>
              <a:t>FÁRMACOS BETALACTÁMICOS-Carbepenémicos</a:t>
            </a:r>
            <a:endParaRPr lang="es-CL" sz="3200" dirty="0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C912412C-7FA0-4196-BD56-8736999F7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18" y="20153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b="1" dirty="0">
                <a:solidFill>
                  <a:srgbClr val="FF0000"/>
                </a:solidFill>
              </a:rPr>
              <a:t>Ertaenem, imipenem, meropenen</a:t>
            </a:r>
          </a:p>
          <a:p>
            <a:pPr>
              <a:defRPr/>
            </a:pPr>
            <a:r>
              <a:rPr lang="es-CL" dirty="0"/>
              <a:t>Espectro antibacteriano muy amplio</a:t>
            </a:r>
          </a:p>
          <a:p>
            <a:pPr>
              <a:defRPr/>
            </a:pPr>
            <a:r>
              <a:rPr lang="es-CL" dirty="0"/>
              <a:t>En infecciones graves de etiología múltiple (vía </a:t>
            </a:r>
            <a:r>
              <a:rPr lang="es-CL" dirty="0" err="1"/>
              <a:t>i.v</a:t>
            </a:r>
            <a:r>
              <a:rPr lang="es-CL" dirty="0"/>
              <a:t>.). </a:t>
            </a:r>
          </a:p>
          <a:p>
            <a:pPr>
              <a:defRPr/>
            </a:pPr>
            <a:r>
              <a:rPr lang="es-CL" dirty="0"/>
              <a:t>RAM</a:t>
            </a:r>
          </a:p>
          <a:p>
            <a:pPr lvl="1">
              <a:defRPr/>
            </a:pPr>
            <a:r>
              <a:rPr lang="es-CL" dirty="0"/>
              <a:t>Reacciones alérgicas (baja incidencia)</a:t>
            </a:r>
          </a:p>
          <a:p>
            <a:pPr lvl="1">
              <a:defRPr/>
            </a:pPr>
            <a:r>
              <a:rPr lang="es-CL" dirty="0"/>
              <a:t>Hipersensibilidad cruzada con otros </a:t>
            </a:r>
            <a:r>
              <a:rPr lang="es-CL" dirty="0" err="1"/>
              <a:t>betalactámicos</a:t>
            </a:r>
            <a:r>
              <a:rPr lang="es-CL" dirty="0"/>
              <a:t>. </a:t>
            </a:r>
          </a:p>
          <a:p>
            <a:pPr lvl="1">
              <a:defRPr/>
            </a:pPr>
            <a:r>
              <a:rPr lang="es-CL" dirty="0"/>
              <a:t>Náuseas y vómitos (lo más frecuente)</a:t>
            </a:r>
          </a:p>
          <a:p>
            <a:pPr lvl="1">
              <a:defRPr/>
            </a:pPr>
            <a:r>
              <a:rPr lang="es-CL" dirty="0"/>
              <a:t>Convulsiones (dosis elevadas)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BCDAE6-31F6-40DC-8720-B6016B6B2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82" y="1516562"/>
            <a:ext cx="3305111" cy="31106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E650129-2BB9-4ADD-86C6-8C83E8E8A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753" y="4338734"/>
            <a:ext cx="2598528" cy="24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4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604912" y="796992"/>
            <a:ext cx="838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/>
              <a:t>FÁRMACOS BETALACTÁMICOS-monobactámicos</a:t>
            </a:r>
            <a:endParaRPr lang="es-CL" sz="3200" dirty="0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C086D501-0B10-490C-BDF7-6840C9357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7" y="2302331"/>
            <a:ext cx="6386734" cy="3152896"/>
          </a:xfrm>
        </p:spPr>
        <p:txBody>
          <a:bodyPr>
            <a:normAutofit fontScale="92500" lnSpcReduction="10000"/>
          </a:bodyPr>
          <a:lstStyle/>
          <a:p>
            <a:r>
              <a:rPr lang="es-CL" altLang="es-CL" dirty="0">
                <a:ea typeface="ＭＳ Ｐゴシック" panose="020B0600070205080204" pitchFamily="34" charset="-128"/>
              </a:rPr>
              <a:t>Aztreonam</a:t>
            </a:r>
          </a:p>
          <a:p>
            <a:r>
              <a:rPr lang="es-CL" altLang="es-CL" dirty="0">
                <a:ea typeface="ＭＳ Ｐゴシック" panose="020B0600070205080204" pitchFamily="34" charset="-128"/>
              </a:rPr>
              <a:t>Espectro limitado a bacilos gramnegativos aerobios. </a:t>
            </a:r>
          </a:p>
          <a:p>
            <a:r>
              <a:rPr lang="es-CL" altLang="es-CL" dirty="0">
                <a:ea typeface="ＭＳ Ｐゴシック" panose="020B0600070205080204" pitchFamily="34" charset="-128"/>
              </a:rPr>
              <a:t>Administración parenteral. </a:t>
            </a:r>
          </a:p>
          <a:p>
            <a:r>
              <a:rPr lang="es-CL" altLang="es-CL" dirty="0">
                <a:ea typeface="ＭＳ Ｐゴシック" panose="020B0600070205080204" pitchFamily="34" charset="-128"/>
              </a:rPr>
              <a:t>RAM</a:t>
            </a:r>
          </a:p>
          <a:p>
            <a:pPr lvl="1"/>
            <a:r>
              <a:rPr lang="es-CL" altLang="es-CL" dirty="0">
                <a:ea typeface="ＭＳ Ｐゴシック" panose="020B0600070205080204" pitchFamily="34" charset="-128"/>
              </a:rPr>
              <a:t>Parecidas a las de otros betalactámicos </a:t>
            </a:r>
          </a:p>
          <a:p>
            <a:pPr lvl="1"/>
            <a:r>
              <a:rPr lang="es-CL" altLang="es-CL" dirty="0">
                <a:ea typeface="ＭＳ Ｐゴシック" panose="020B0600070205080204" pitchFamily="34" charset="-128"/>
              </a:rPr>
              <a:t>No presenta hipersensibilidad cruzada con otros betalactámicos (o es muy rara)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742A6B-7A78-4504-962B-428FD7305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133" y="2178759"/>
            <a:ext cx="4019550" cy="37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0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1218029" y="358206"/>
            <a:ext cx="9346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/>
              <a:t>FÁRMACOS QUE ACTÚAN SOBRE LA SINTESIS DE PROTEINAS BACTERIANAS</a:t>
            </a:r>
            <a:endParaRPr lang="es-CL" sz="3200" dirty="0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1EEAF9CA-40A7-4BAE-97BC-18A42CE17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91" y="1793630"/>
            <a:ext cx="342548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dirty="0" err="1"/>
              <a:t>Macrólidos</a:t>
            </a:r>
            <a:endParaRPr lang="es-CL" dirty="0"/>
          </a:p>
          <a:p>
            <a:pPr>
              <a:defRPr/>
            </a:pPr>
            <a:r>
              <a:rPr lang="es-CL" dirty="0" err="1"/>
              <a:t>Aminoglucósidos</a:t>
            </a:r>
            <a:endParaRPr lang="es-CL" dirty="0"/>
          </a:p>
          <a:p>
            <a:pPr>
              <a:defRPr/>
            </a:pPr>
            <a:r>
              <a:rPr lang="es-CL" dirty="0" err="1"/>
              <a:t>Clindamicina</a:t>
            </a:r>
            <a:endParaRPr lang="es-CL" dirty="0"/>
          </a:p>
          <a:p>
            <a:pPr>
              <a:defRPr/>
            </a:pPr>
            <a:r>
              <a:rPr lang="es-CL" dirty="0"/>
              <a:t>Cloranfenicol</a:t>
            </a:r>
          </a:p>
          <a:p>
            <a:pPr>
              <a:defRPr/>
            </a:pPr>
            <a:r>
              <a:rPr lang="es-CL" dirty="0"/>
              <a:t>Tetraciclinas</a:t>
            </a:r>
          </a:p>
          <a:p>
            <a:pPr marL="0" indent="0">
              <a:buNone/>
              <a:defRPr/>
            </a:pP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C81777-76A0-42B1-AD36-5D5C0A6C4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887" y="1895621"/>
            <a:ext cx="2140636" cy="20147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AC761D6-390D-4A1A-950F-AC30EE9BA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036" y="1973580"/>
            <a:ext cx="2578752" cy="24155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9516AE-A34A-4636-9595-025C0A5DD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499" y="41764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8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604912" y="796992"/>
            <a:ext cx="53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/>
              <a:t>TETRACICLINAS</a:t>
            </a:r>
            <a:endParaRPr lang="es-CL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84C00D-B155-4412-B2BD-FB02AA858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203" y="2009756"/>
            <a:ext cx="3399692" cy="33996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B73E68-E40F-4BCC-93F5-301941252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5" y="2260708"/>
            <a:ext cx="7354993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6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604912" y="796992"/>
            <a:ext cx="53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/>
              <a:t>TETRACICLINAS</a:t>
            </a:r>
            <a:endParaRPr lang="es-CL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E5591C-7FFA-452A-AF0D-181EF1E6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35" y="981199"/>
            <a:ext cx="2627604" cy="4999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FF7308-B1EE-440B-B3F2-6B28BFAA7906}"/>
              </a:ext>
            </a:extLst>
          </p:cNvPr>
          <p:cNvSpPr txBox="1"/>
          <p:nvPr/>
        </p:nvSpPr>
        <p:spPr>
          <a:xfrm>
            <a:off x="168446" y="1463913"/>
            <a:ext cx="512418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L" sz="2400" b="1" dirty="0">
                <a:solidFill>
                  <a:schemeClr val="tx2"/>
                </a:solidFill>
              </a:rPr>
              <a:t>Efectos Adversos: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/>
              <a:buChar char="à"/>
            </a:pPr>
            <a:r>
              <a:rPr lang="es-CL" sz="2000" b="1" dirty="0">
                <a:solidFill>
                  <a:schemeClr val="tx2"/>
                </a:solidFill>
              </a:rPr>
              <a:t>GI: </a:t>
            </a:r>
            <a:r>
              <a:rPr lang="es-CL" sz="2000" dirty="0">
                <a:solidFill>
                  <a:schemeClr val="tx2"/>
                </a:solidFill>
              </a:rPr>
              <a:t>Náuseas, vómitos y diarrea </a:t>
            </a:r>
            <a:r>
              <a:rPr lang="es-CL" sz="200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s-CL" sz="2000" dirty="0">
                <a:solidFill>
                  <a:schemeClr val="tx2"/>
                </a:solidFill>
              </a:rPr>
              <a:t>irritación directa. Alteraciones de la flora intestinal (menor frecuencia con </a:t>
            </a:r>
            <a:r>
              <a:rPr lang="es-CL" sz="2000" b="1" dirty="0">
                <a:solidFill>
                  <a:schemeClr val="tx2"/>
                </a:solidFill>
              </a:rPr>
              <a:t>doxiciclina</a:t>
            </a:r>
            <a:r>
              <a:rPr lang="es-CL" sz="2000" dirty="0">
                <a:solidFill>
                  <a:schemeClr val="tx2"/>
                </a:solidFill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/>
              <a:buChar char="à"/>
            </a:pPr>
            <a:r>
              <a:rPr lang="es-CL" sz="2000" b="1" dirty="0">
                <a:solidFill>
                  <a:schemeClr val="tx2"/>
                </a:solidFill>
              </a:rPr>
              <a:t> Fotosensibilidad</a:t>
            </a:r>
            <a:r>
              <a:rPr lang="es-CL" sz="20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/>
              <a:buChar char="à"/>
            </a:pPr>
            <a:r>
              <a:rPr lang="es-CL" sz="20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s-CL" sz="2000" b="1" dirty="0">
                <a:solidFill>
                  <a:schemeClr val="tx2"/>
                </a:solidFill>
              </a:rPr>
              <a:t>Huesos y dientes </a:t>
            </a:r>
            <a:r>
              <a:rPr lang="es-CL" sz="2000" b="1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s-CL" sz="2000" dirty="0">
                <a:solidFill>
                  <a:schemeClr val="tx2"/>
                </a:solidFill>
                <a:sym typeface="Wingdings" pitchFamily="2" charset="2"/>
              </a:rPr>
              <a:t>C</a:t>
            </a:r>
            <a:r>
              <a:rPr lang="es-CL" sz="2000" dirty="0">
                <a:solidFill>
                  <a:schemeClr val="tx2"/>
                </a:solidFill>
              </a:rPr>
              <a:t>alcio</a:t>
            </a:r>
            <a:r>
              <a:rPr lang="es-CL" sz="2000" b="1" dirty="0">
                <a:solidFill>
                  <a:schemeClr val="tx2"/>
                </a:solidFill>
              </a:rPr>
              <a:t> </a:t>
            </a:r>
            <a:r>
              <a:rPr lang="es-CL" sz="2000" b="1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s-CL" sz="2000" dirty="0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es-CL" sz="2000" dirty="0">
                <a:solidFill>
                  <a:schemeClr val="tx2"/>
                </a:solidFill>
              </a:rPr>
              <a:t>roblemas de crecimiento y coloración marrón de dientes definitivos.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/>
              <a:buChar char="à"/>
            </a:pPr>
            <a:r>
              <a:rPr lang="es-CL" sz="2000" b="1" dirty="0">
                <a:solidFill>
                  <a:schemeClr val="tx2"/>
                </a:solidFill>
              </a:rPr>
              <a:t>Hígado </a:t>
            </a:r>
            <a:r>
              <a:rPr lang="es-CL" sz="2000" b="1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s-CL" sz="2000" b="1" dirty="0">
                <a:solidFill>
                  <a:schemeClr val="tx2"/>
                </a:solidFill>
              </a:rPr>
              <a:t> </a:t>
            </a:r>
            <a:r>
              <a:rPr lang="es-CL" sz="2000" dirty="0">
                <a:solidFill>
                  <a:schemeClr val="tx2"/>
                </a:solidFill>
              </a:rPr>
              <a:t>Disminución de la función hepática, especialmente en el embarazo.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2C9408-4C19-4030-BD6A-E4F7A79E4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437" y="2268399"/>
            <a:ext cx="3724275" cy="1828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BE0628-B681-4417-B79E-BD48A3AF6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359" y="3659722"/>
            <a:ext cx="2787998" cy="2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9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604912" y="796992"/>
            <a:ext cx="53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MACRÓLIDOS</a:t>
            </a:r>
            <a:endParaRPr lang="es-CL" sz="3200" dirty="0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DDAD4D3A-7D92-416E-A8B7-9FAC8294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266" y="1909689"/>
            <a:ext cx="5911751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/>
              <a:t>Eritromicina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/>
              <a:t>Claritromicina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/>
              <a:t>Azitromicina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CL" b="1" dirty="0"/>
              <a:t>Se unen a la subunidad 50S del ARN ribosómico en forma reversible</a:t>
            </a:r>
            <a:r>
              <a:rPr lang="es-CL" dirty="0"/>
              <a:t>. La unión se realiza mediante la formación de puentes de hidrógeno entre diferentes radicales hidroxilo del </a:t>
            </a:r>
            <a:r>
              <a:rPr lang="es-CL" dirty="0" err="1"/>
              <a:t>macrólido</a:t>
            </a:r>
            <a:r>
              <a:rPr lang="es-CL" dirty="0"/>
              <a:t> y determinadas bases del </a:t>
            </a:r>
            <a:r>
              <a:rPr lang="es-CL" dirty="0" err="1"/>
              <a:t>ARNr</a:t>
            </a:r>
            <a:r>
              <a:rPr lang="es-CL" dirty="0"/>
              <a:t>. Esto provoca un bloqueo en las reacciones de </a:t>
            </a:r>
            <a:r>
              <a:rPr lang="es-CL" dirty="0" err="1"/>
              <a:t>transpeptidación</a:t>
            </a:r>
            <a:r>
              <a:rPr lang="es-CL" dirty="0"/>
              <a:t> y </a:t>
            </a:r>
            <a:r>
              <a:rPr lang="es-CL" dirty="0" err="1"/>
              <a:t>traslocación</a:t>
            </a:r>
            <a:r>
              <a:rPr lang="es-CL" dirty="0"/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s-CL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CL" dirty="0"/>
              <a:t>Alternativa a los alérgicos a los </a:t>
            </a:r>
            <a:r>
              <a:rPr lang="es-CL" dirty="0" err="1"/>
              <a:t>Betalactámicos</a:t>
            </a: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3A70A2-B540-4C80-A2E0-8FCFB434D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856" y="1468085"/>
            <a:ext cx="2664728" cy="30854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C03041-10C4-4301-A366-20B37C940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738" y="42925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9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604912" y="796992"/>
            <a:ext cx="53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MACRÓLIDOS</a:t>
            </a:r>
            <a:endParaRPr lang="es-CL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C03041-10C4-4301-A366-20B37C94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258" y="4553560"/>
            <a:ext cx="2143125" cy="2143125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84FE2A2-4999-497F-AFAD-2A31349E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74" y="1948003"/>
            <a:ext cx="8510530" cy="4689048"/>
          </a:xfrm>
        </p:spPr>
        <p:txBody>
          <a:bodyPr>
            <a:noAutofit/>
          </a:bodyPr>
          <a:lstStyle/>
          <a:p>
            <a:r>
              <a:rPr lang="es-CL" sz="2000" b="1" dirty="0" err="1"/>
              <a:t>Eritromicina</a:t>
            </a:r>
            <a:endParaRPr lang="es-CL" sz="2000" b="1" dirty="0"/>
          </a:p>
          <a:p>
            <a:pPr lvl="1"/>
            <a:r>
              <a:rPr lang="es-CL" sz="2000" dirty="0"/>
              <a:t>Posee espectro similar a Penicilina</a:t>
            </a:r>
          </a:p>
          <a:p>
            <a:pPr lvl="1"/>
            <a:r>
              <a:rPr lang="es-CL" sz="2000" dirty="0"/>
              <a:t>Activa sobre Gram positivos y espiroquetas</a:t>
            </a:r>
          </a:p>
          <a:p>
            <a:pPr lvl="1"/>
            <a:r>
              <a:rPr lang="es-CL" sz="2000" dirty="0"/>
              <a:t>Inactiva sobre la mayoría de los Gram negativos, excepto </a:t>
            </a:r>
            <a:r>
              <a:rPr lang="es-CL" sz="2000" i="1" dirty="0"/>
              <a:t>H. </a:t>
            </a:r>
            <a:r>
              <a:rPr lang="es-CL" sz="2000" i="1" dirty="0" err="1"/>
              <a:t>influenzae</a:t>
            </a:r>
            <a:endParaRPr lang="es-CL" sz="2000" i="1" dirty="0"/>
          </a:p>
          <a:p>
            <a:pPr lvl="1"/>
            <a:r>
              <a:rPr lang="es-CL" sz="2000" dirty="0"/>
              <a:t>Activo sobre </a:t>
            </a:r>
            <a:r>
              <a:rPr lang="es-CL" sz="2000" i="1" dirty="0" err="1"/>
              <a:t>Mycoplasma</a:t>
            </a:r>
            <a:r>
              <a:rPr lang="es-CL" sz="2000" i="1" dirty="0"/>
              <a:t> </a:t>
            </a:r>
            <a:r>
              <a:rPr lang="es-CL" sz="2000" i="1" dirty="0" err="1"/>
              <a:t>pneumoniae</a:t>
            </a:r>
            <a:r>
              <a:rPr lang="es-CL" sz="2000" dirty="0"/>
              <a:t>, </a:t>
            </a:r>
            <a:r>
              <a:rPr lang="es-CL" sz="2000" i="1" dirty="0"/>
              <a:t>Chlamydia </a:t>
            </a:r>
            <a:r>
              <a:rPr lang="es-CL" sz="2000" dirty="0" err="1"/>
              <a:t>spp</a:t>
            </a:r>
            <a:r>
              <a:rPr lang="es-CL" sz="2000" dirty="0"/>
              <a:t>, </a:t>
            </a:r>
            <a:r>
              <a:rPr lang="es-CL" sz="2000" i="1" dirty="0" err="1"/>
              <a:t>Legionella</a:t>
            </a:r>
            <a:r>
              <a:rPr lang="es-CL" sz="2000" i="1" dirty="0"/>
              <a:t> </a:t>
            </a:r>
            <a:r>
              <a:rPr lang="es-CL" sz="2000" i="1" dirty="0" err="1"/>
              <a:t>pneumophila</a:t>
            </a:r>
            <a:r>
              <a:rPr lang="es-CL" sz="2000" dirty="0"/>
              <a:t>, </a:t>
            </a:r>
            <a:r>
              <a:rPr lang="es-CL" sz="2000" i="1" dirty="0" err="1"/>
              <a:t>Bordetella</a:t>
            </a:r>
            <a:r>
              <a:rPr lang="es-CL" sz="2000" i="1" dirty="0"/>
              <a:t> </a:t>
            </a:r>
            <a:r>
              <a:rPr lang="es-CL" sz="2000" i="1" dirty="0" err="1"/>
              <a:t>pertussis</a:t>
            </a:r>
            <a:r>
              <a:rPr lang="es-CL" sz="2000" dirty="0"/>
              <a:t>, </a:t>
            </a:r>
            <a:r>
              <a:rPr lang="es-CL" sz="2000" i="1" dirty="0" err="1"/>
              <a:t>Moraxella</a:t>
            </a:r>
            <a:r>
              <a:rPr lang="es-CL" sz="2000" dirty="0"/>
              <a:t> </a:t>
            </a:r>
            <a:r>
              <a:rPr lang="es-CL" sz="2000" dirty="0" err="1"/>
              <a:t>spp</a:t>
            </a:r>
            <a:endParaRPr lang="es-CL" sz="2000" dirty="0"/>
          </a:p>
          <a:p>
            <a:pPr marL="457200" lvl="1" indent="0">
              <a:buNone/>
            </a:pPr>
            <a:endParaRPr lang="es-CL" sz="2000" b="1" dirty="0"/>
          </a:p>
          <a:p>
            <a:r>
              <a:rPr lang="es-CL" sz="2000" b="1" dirty="0" err="1"/>
              <a:t>Azitromicina</a:t>
            </a:r>
            <a:endParaRPr lang="es-CL" sz="2000" b="1" dirty="0"/>
          </a:p>
          <a:p>
            <a:pPr lvl="1"/>
            <a:r>
              <a:rPr lang="es-CL" sz="2000" dirty="0"/>
              <a:t>Posee mayor actividad sobre Gram negativos</a:t>
            </a:r>
          </a:p>
          <a:p>
            <a:pPr marL="457200" lvl="1" indent="0">
              <a:buNone/>
            </a:pPr>
            <a:endParaRPr lang="es-CL" sz="2000" b="1" dirty="0"/>
          </a:p>
          <a:p>
            <a:r>
              <a:rPr lang="es-CL" sz="2000" b="1" dirty="0" err="1"/>
              <a:t>Claritromicina</a:t>
            </a:r>
            <a:endParaRPr lang="es-CL" sz="2000" b="1" dirty="0"/>
          </a:p>
          <a:p>
            <a:pPr lvl="1"/>
            <a:r>
              <a:rPr lang="es-CL" sz="2000" dirty="0"/>
              <a:t>Espectro intermedio, es activo contra </a:t>
            </a:r>
            <a:r>
              <a:rPr lang="es-CL" sz="2000" i="1" dirty="0"/>
              <a:t>H. pylori</a:t>
            </a:r>
          </a:p>
          <a:p>
            <a:pPr lvl="1"/>
            <a:r>
              <a:rPr lang="es-CL" sz="2000" dirty="0"/>
              <a:t>Posee un metabolito activo</a:t>
            </a:r>
          </a:p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4207A6-961F-495F-A635-98405E81B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04" y="2624842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6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764344" y="456488"/>
            <a:ext cx="53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MACRÓLIDOS</a:t>
            </a:r>
            <a:endParaRPr lang="es-CL" sz="320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467C219-48C6-4D9D-B23D-2E054013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908" y="2185605"/>
            <a:ext cx="4588525" cy="4525963"/>
          </a:xfrm>
        </p:spPr>
        <p:txBody>
          <a:bodyPr>
            <a:normAutofit/>
          </a:bodyPr>
          <a:lstStyle/>
          <a:p>
            <a:pPr lvl="1"/>
            <a:r>
              <a:rPr lang="es-CL" sz="2000" dirty="0"/>
              <a:t>Trastornos digestivos</a:t>
            </a:r>
          </a:p>
          <a:p>
            <a:pPr lvl="1"/>
            <a:r>
              <a:rPr lang="es-CL" sz="2000" dirty="0"/>
              <a:t>Dolor abdominal, náuseas, vómitos, diarrea</a:t>
            </a:r>
          </a:p>
          <a:p>
            <a:pPr lvl="1"/>
            <a:r>
              <a:rPr lang="es-CL" sz="2000" dirty="0"/>
              <a:t>Hipersensibilidad</a:t>
            </a:r>
          </a:p>
          <a:p>
            <a:pPr lvl="1"/>
            <a:r>
              <a:rPr lang="es-CL" sz="2000" dirty="0"/>
              <a:t>Ictericia </a:t>
            </a:r>
            <a:r>
              <a:rPr lang="es-CL" sz="2000" dirty="0" err="1"/>
              <a:t>colestásica</a:t>
            </a:r>
            <a:endParaRPr lang="es-CL" sz="2000" dirty="0"/>
          </a:p>
          <a:p>
            <a:pPr lvl="1"/>
            <a:r>
              <a:rPr lang="es-CL" sz="2000" dirty="0"/>
              <a:t>Dolor abdominal, náuseas, vómitos, ictericia</a:t>
            </a:r>
          </a:p>
          <a:p>
            <a:pPr lvl="1"/>
            <a:r>
              <a:rPr lang="es-CL" sz="2000" dirty="0"/>
              <a:t>Tromboflebitis</a:t>
            </a:r>
          </a:p>
          <a:p>
            <a:pPr lvl="1"/>
            <a:r>
              <a:rPr lang="es-CL" sz="2000" dirty="0"/>
              <a:t>Arritmias</a:t>
            </a:r>
          </a:p>
          <a:p>
            <a:pPr lvl="1"/>
            <a:r>
              <a:rPr lang="es-CL" sz="2000" dirty="0"/>
              <a:t>Sobreinfección GI y/o vaginal por </a:t>
            </a:r>
            <a:r>
              <a:rPr lang="es-CL" sz="2000" i="1" dirty="0" err="1"/>
              <a:t>Candida</a:t>
            </a:r>
            <a:r>
              <a:rPr lang="es-CL" sz="2000" dirty="0"/>
              <a:t> o bacilos Gram negativos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D2897EE-9109-46B4-9D89-804558BE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912" y="1302418"/>
            <a:ext cx="2627604" cy="4999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E92647-1229-490A-9AE0-C12D00275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341" y="3031535"/>
            <a:ext cx="4284584" cy="26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1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GENERALIDADES DE ANTIMICROBIANOS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0873248-18ED-4B5F-B48C-D68D7249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684" y="1474887"/>
            <a:ext cx="9338446" cy="465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659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764345" y="456488"/>
            <a:ext cx="344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QUINOLONAS</a:t>
            </a:r>
            <a:endParaRPr lang="es-CL" sz="3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D48D68-0DC5-4C6F-9321-D1E81ABBF62C}"/>
              </a:ext>
            </a:extLst>
          </p:cNvPr>
          <p:cNvSpPr txBox="1"/>
          <p:nvPr/>
        </p:nvSpPr>
        <p:spPr>
          <a:xfrm>
            <a:off x="665871" y="2169780"/>
            <a:ext cx="1056014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CL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Ciprofloxacino, levofloxacino, </a:t>
            </a:r>
            <a:r>
              <a:rPr lang="es-CL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ofloxacino</a:t>
            </a:r>
            <a:r>
              <a:rPr lang="es-CL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s-CL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moxifloxacino</a:t>
            </a:r>
            <a:r>
              <a:rPr lang="es-CL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CL" b="1" dirty="0"/>
              <a:t>Mecanismo de acción</a:t>
            </a:r>
            <a:r>
              <a:rPr lang="es-CL" dirty="0"/>
              <a:t>:  Inhiben la síntesis de DNA bacteriano al inhibir  la </a:t>
            </a:r>
            <a:r>
              <a:rPr lang="es-CL" sz="2400" b="1" dirty="0"/>
              <a:t>ADN-</a:t>
            </a:r>
            <a:r>
              <a:rPr lang="es-CL" sz="2400" b="1" dirty="0" err="1"/>
              <a:t>girasa</a:t>
            </a:r>
            <a:r>
              <a:rPr lang="es-CL" dirty="0"/>
              <a:t> (</a:t>
            </a:r>
            <a:r>
              <a:rPr lang="es-CL" dirty="0" err="1"/>
              <a:t>topoisomerasa</a:t>
            </a:r>
            <a:r>
              <a:rPr lang="es-CL" dirty="0"/>
              <a:t> II) en bacterias </a:t>
            </a:r>
            <a:r>
              <a:rPr lang="es-CL" dirty="0" err="1"/>
              <a:t>gram</a:t>
            </a:r>
            <a:r>
              <a:rPr lang="es-CL" dirty="0"/>
              <a:t> (-) o la </a:t>
            </a:r>
            <a:r>
              <a:rPr lang="es-CL" dirty="0" err="1"/>
              <a:t>topoisomerasa</a:t>
            </a:r>
            <a:r>
              <a:rPr lang="es-CL" dirty="0"/>
              <a:t> IV en bacterias </a:t>
            </a:r>
            <a:r>
              <a:rPr lang="es-CL" dirty="0" err="1"/>
              <a:t>gram</a:t>
            </a:r>
            <a:r>
              <a:rPr lang="es-CL" dirty="0"/>
              <a:t> (+). De esta forma se inhibe el proceso de replicación bacteriano.</a:t>
            </a:r>
          </a:p>
          <a:p>
            <a:pPr>
              <a:lnSpc>
                <a:spcPct val="150000"/>
              </a:lnSpc>
            </a:pPr>
            <a:r>
              <a:rPr lang="es-CL" dirty="0"/>
              <a:t>Son fármacos bactericidas.</a:t>
            </a:r>
          </a:p>
          <a:p>
            <a:pPr>
              <a:lnSpc>
                <a:spcPct val="150000"/>
              </a:lnSpc>
            </a:pPr>
            <a:r>
              <a:rPr lang="es-CL" dirty="0"/>
              <a:t>Presentan </a:t>
            </a:r>
            <a:r>
              <a:rPr lang="es-CL" u="sng" dirty="0"/>
              <a:t>buena biodisponibilidad oral.</a:t>
            </a:r>
          </a:p>
          <a:p>
            <a:pPr>
              <a:lnSpc>
                <a:spcPct val="150000"/>
              </a:lnSpc>
            </a:pPr>
            <a:r>
              <a:rPr lang="es-CL" dirty="0"/>
              <a:t>Poseen metabolización hepática y son excretadas fundamentalmente por vía por renal.</a:t>
            </a:r>
          </a:p>
        </p:txBody>
      </p:sp>
    </p:spTree>
    <p:extLst>
      <p:ext uri="{BB962C8B-B14F-4D97-AF65-F5344CB8AC3E}">
        <p14:creationId xmlns:p14="http://schemas.microsoft.com/office/powerpoint/2010/main" val="310766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764345" y="456488"/>
            <a:ext cx="344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QUINOLONAS</a:t>
            </a:r>
            <a:endParaRPr lang="es-CL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D2897EE-9109-46B4-9D89-804558BE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912" y="1302418"/>
            <a:ext cx="2627604" cy="4999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0616BB-DA44-42A3-BBEB-73D27FFFC1E5}"/>
              </a:ext>
            </a:extLst>
          </p:cNvPr>
          <p:cNvSpPr txBox="1"/>
          <p:nvPr/>
        </p:nvSpPr>
        <p:spPr>
          <a:xfrm>
            <a:off x="764345" y="2045695"/>
            <a:ext cx="10236590" cy="456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s-ES" sz="2000" dirty="0"/>
              <a:t>La </a:t>
            </a:r>
            <a:r>
              <a:rPr lang="es-ES" sz="2000" b="1" dirty="0"/>
              <a:t>incidencia general de efectos adversos es baja </a:t>
            </a:r>
            <a:r>
              <a:rPr lang="es-ES" sz="2000" dirty="0"/>
              <a:t>(8-10 %) y en su mayoría de carácter leve.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s-ES" sz="2000" b="1" dirty="0"/>
              <a:t>Molestias gastrointestinales: </a:t>
            </a:r>
            <a:r>
              <a:rPr lang="es-ES" sz="2000" dirty="0"/>
              <a:t>náuseas, vómitos, diarrea, dispepsia o dolor abdominal. </a:t>
            </a:r>
            <a:r>
              <a:rPr lang="es-CL" sz="2000" b="1" dirty="0"/>
              <a:t>Daño del cartílago de crecimiento</a:t>
            </a:r>
            <a:r>
              <a:rPr lang="es-CL" sz="2000" dirty="0"/>
              <a:t> (reversible)</a:t>
            </a:r>
            <a:r>
              <a:rPr lang="es-CL" sz="2000" b="1" dirty="0">
                <a:sym typeface="Wingdings" pitchFamily="2" charset="2"/>
              </a:rPr>
              <a:t>  </a:t>
            </a:r>
            <a:r>
              <a:rPr lang="es-CL" sz="2000" dirty="0">
                <a:sym typeface="Wingdings" pitchFamily="2" charset="2"/>
              </a:rPr>
              <a:t>Contraindicadas en embarazo, mujeres en lactancia, menores de 18 años.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s-CL" sz="2000" b="1" dirty="0">
                <a:sym typeface="Wingdings" pitchFamily="2" charset="2"/>
              </a:rPr>
              <a:t>Neurológicos</a:t>
            </a:r>
            <a:r>
              <a:rPr lang="es-CL" sz="2000" dirty="0">
                <a:sym typeface="Wingdings" pitchFamily="2" charset="2"/>
              </a:rPr>
              <a:t>: Cefaleas, mareos, convulsiones. Alteraciones visuales.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s-ES" sz="2000" dirty="0"/>
              <a:t>Alteraciones hematológicas (leucopenia, eosinofilia o trombocitopenia).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s-ES" sz="2000" dirty="0"/>
              <a:t>Alteraciones hepáticas: elevación de transaminasas.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s-ES" sz="2000" dirty="0"/>
              <a:t>Reacciones de hipersensibilidad.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s-ES" sz="2000" dirty="0"/>
              <a:t>Reacciones de fotosensibilidad.</a:t>
            </a:r>
          </a:p>
        </p:txBody>
      </p:sp>
    </p:spTree>
    <p:extLst>
      <p:ext uri="{BB962C8B-B14F-4D97-AF65-F5344CB8AC3E}">
        <p14:creationId xmlns:p14="http://schemas.microsoft.com/office/powerpoint/2010/main" val="49021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764345" y="456488"/>
            <a:ext cx="344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CLORANFENICOL</a:t>
            </a:r>
            <a:endParaRPr lang="es-CL" sz="3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FA5234-EA18-47F8-A064-AB1377F12C68}"/>
              </a:ext>
            </a:extLst>
          </p:cNvPr>
          <p:cNvSpPr txBox="1"/>
          <p:nvPr/>
        </p:nvSpPr>
        <p:spPr>
          <a:xfrm>
            <a:off x="532019" y="1809617"/>
            <a:ext cx="10834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/>
              <a:t>Mecanismo de acción</a:t>
            </a:r>
            <a:r>
              <a:rPr lang="es-CL" sz="2000" dirty="0"/>
              <a:t>:  Se une de manera reversible a la unidad </a:t>
            </a:r>
            <a:r>
              <a:rPr lang="es-CL" sz="2400" b="1" dirty="0"/>
              <a:t>50S ribosomal </a:t>
            </a:r>
            <a:r>
              <a:rPr lang="es-CL" sz="2000" dirty="0"/>
              <a:t>en un lugar cercano al sitio de acción de </a:t>
            </a:r>
            <a:r>
              <a:rPr lang="es-CL" sz="2000" dirty="0" err="1"/>
              <a:t>macrólidos</a:t>
            </a:r>
            <a:r>
              <a:rPr lang="es-CL" sz="2000" dirty="0"/>
              <a:t> y clindamicina.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57EA67-F5D6-4D71-B26A-4B46770F0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45" y="3150558"/>
            <a:ext cx="2000250" cy="228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1BA4DF-F6DF-45D0-8B33-9699FA7C1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641" y="2939542"/>
            <a:ext cx="2770750" cy="22679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EDDA6B-CC2E-430D-BA0B-C63E30819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843260"/>
            <a:ext cx="5916863" cy="29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07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764344" y="456488"/>
            <a:ext cx="4257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OTROS ANTIBIÓTICOS</a:t>
            </a:r>
            <a:endParaRPr lang="es-CL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6C2E04-CB29-4A46-A79A-8F10C5297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34" y="1855991"/>
            <a:ext cx="3603369" cy="36033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A54B14-3475-47EA-8EC1-EDFA88CB9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237" y="1662749"/>
            <a:ext cx="3171014" cy="22735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19B436B-5332-43E7-BED9-F2EA14891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615" y="177165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26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876886" y="570025"/>
            <a:ext cx="773254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/>
              <a:t>FÁRMACOS ANTIMICÓTICOS- ANTIFÚNGICOS</a:t>
            </a:r>
            <a:endParaRPr lang="es-C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373BBD-BD22-4436-88FA-F84BFFFFE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0" y="1653277"/>
            <a:ext cx="8953169" cy="45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40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876886" y="570025"/>
            <a:ext cx="773254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/>
              <a:t>FÁRMACOS ANTIMICÓTICOS- ANTIFÚNGICOS</a:t>
            </a:r>
            <a:endParaRPr lang="es-CL" sz="32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8EEC99C-E118-43BD-B07F-FA2853B52137}"/>
              </a:ext>
            </a:extLst>
          </p:cNvPr>
          <p:cNvSpPr/>
          <p:nvPr/>
        </p:nvSpPr>
        <p:spPr>
          <a:xfrm>
            <a:off x="1205031" y="2538249"/>
            <a:ext cx="4194162" cy="1331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CL" sz="2400" b="1" dirty="0">
                <a:solidFill>
                  <a:srgbClr val="FF0000"/>
                </a:solidFill>
              </a:rPr>
              <a:t>Imidazoles: </a:t>
            </a:r>
            <a:r>
              <a:rPr lang="es-CL" sz="2400" dirty="0"/>
              <a:t>ketoconazol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CL" sz="2400" dirty="0"/>
              <a:t>	         clotrimazol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CL" sz="2400" dirty="0"/>
              <a:t>	          miconazol. </a:t>
            </a:r>
            <a:endParaRPr lang="es-C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63F6FDB-8534-4EAC-8108-9A3334DB17E4}"/>
              </a:ext>
            </a:extLst>
          </p:cNvPr>
          <p:cNvSpPr/>
          <p:nvPr/>
        </p:nvSpPr>
        <p:spPr>
          <a:xfrm>
            <a:off x="1172869" y="4262283"/>
            <a:ext cx="3142815" cy="1331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CL" sz="2400" b="1" dirty="0"/>
              <a:t> </a:t>
            </a:r>
            <a:r>
              <a:rPr lang="es-CL" sz="2400" b="1" dirty="0">
                <a:solidFill>
                  <a:srgbClr val="FF0000"/>
                </a:solidFill>
              </a:rPr>
              <a:t>Triazoles:</a:t>
            </a:r>
            <a:r>
              <a:rPr lang="es-CL" sz="2400" dirty="0"/>
              <a:t>fluconazol, 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CL" sz="2400" dirty="0"/>
              <a:t>                  voriconazol, 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CL" sz="2400" dirty="0"/>
              <a:t>                   itraconazol</a:t>
            </a:r>
            <a:r>
              <a:rPr lang="es-CL" dirty="0"/>
              <a:t>.</a:t>
            </a:r>
            <a:endParaRPr lang="es-CL" dirty="0">
              <a:sym typeface="Wingdings" pitchFamily="2" charset="2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649797-57B7-4557-9C52-1427DEB9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753" y="2885195"/>
            <a:ext cx="4085566" cy="4085566"/>
          </a:xfrm>
          <a:prstGeom prst="rect">
            <a:avLst/>
          </a:prstGeom>
        </p:spPr>
      </p:pic>
      <p:pic>
        <p:nvPicPr>
          <p:cNvPr id="1026" name="Picture 2" descr="Ketoconazol 2% - Laboratorio Chile | Teva">
            <a:extLst>
              <a:ext uri="{FF2B5EF4-FFF2-40B4-BE49-F238E27FC236}">
                <a16:creationId xmlns:a16="http://schemas.microsoft.com/office/drawing/2014/main" id="{84E5C366-7E7B-42F6-A1D3-72FA11ADD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1" y="1857844"/>
            <a:ext cx="4841213" cy="20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80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876886" y="570025"/>
            <a:ext cx="773254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/>
              <a:t>FÁRMACOS ANTIMICÓTICOS- ANTIFÚNGICOS</a:t>
            </a:r>
            <a:endParaRPr lang="es-CL" sz="3200" dirty="0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54C8B5F5-F807-4425-AED2-6985F102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2099167"/>
            <a:ext cx="5976664" cy="34997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CL" sz="2000" b="1" dirty="0">
                <a:solidFill>
                  <a:schemeClr val="accent6">
                    <a:lumMod val="75000"/>
                  </a:schemeClr>
                </a:solidFill>
              </a:rPr>
              <a:t>Mecanismo de acción: </a:t>
            </a:r>
            <a:r>
              <a:rPr lang="es-CL" sz="2000" dirty="0"/>
              <a:t>Inhibición de la 14 </a:t>
            </a:r>
            <a:r>
              <a:rPr lang="el-GR" sz="2000" dirty="0"/>
              <a:t>α</a:t>
            </a:r>
            <a:r>
              <a:rPr lang="es-CL" sz="2000" dirty="0"/>
              <a:t>-esterol </a:t>
            </a:r>
            <a:r>
              <a:rPr lang="es-CL" sz="2000" dirty="0" err="1"/>
              <a:t>demetilasa</a:t>
            </a:r>
            <a:r>
              <a:rPr lang="es-CL" sz="2000" dirty="0"/>
              <a:t>. De esta forma se inhibe la síntesis de </a:t>
            </a:r>
            <a:r>
              <a:rPr lang="es-CL" sz="2000" dirty="0" err="1"/>
              <a:t>ergosterol</a:t>
            </a:r>
            <a:r>
              <a:rPr lang="es-CL" sz="2000" dirty="0"/>
              <a:t>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CL" sz="2000" b="1" dirty="0"/>
              <a:t>Existen 2 tipos: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es-CL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CL" sz="2000" b="1" dirty="0" err="1">
                <a:solidFill>
                  <a:schemeClr val="accent6">
                    <a:lumMod val="75000"/>
                  </a:schemeClr>
                </a:solidFill>
              </a:rPr>
              <a:t>Imidazoles</a:t>
            </a:r>
            <a:r>
              <a:rPr lang="es-CL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CL" sz="2000" b="1" dirty="0" err="1"/>
              <a:t>ketoconazol</a:t>
            </a:r>
            <a:r>
              <a:rPr lang="es-CL" sz="2000" dirty="0"/>
              <a:t>, </a:t>
            </a:r>
            <a:r>
              <a:rPr lang="es-CL" sz="2000" b="1" dirty="0" err="1"/>
              <a:t>clotrimazol</a:t>
            </a:r>
            <a:r>
              <a:rPr lang="es-CL" sz="2000" dirty="0"/>
              <a:t>, </a:t>
            </a:r>
            <a:r>
              <a:rPr lang="es-CL" sz="2000" dirty="0" err="1"/>
              <a:t>miconazol</a:t>
            </a:r>
            <a:r>
              <a:rPr lang="es-CL" sz="2000" dirty="0"/>
              <a:t>. </a:t>
            </a:r>
            <a:endParaRPr lang="es-CL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CL" sz="2000" b="1" dirty="0"/>
              <a:t> </a:t>
            </a:r>
            <a:endParaRPr lang="es-CL" sz="2000" dirty="0"/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s-CL" sz="2000" b="1" dirty="0" err="1">
                <a:solidFill>
                  <a:schemeClr val="accent6">
                    <a:lumMod val="75000"/>
                  </a:schemeClr>
                </a:solidFill>
              </a:rPr>
              <a:t>Triazoles</a:t>
            </a:r>
            <a:r>
              <a:rPr lang="es-CL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CL" sz="2000" dirty="0"/>
              <a:t>fluconazol, </a:t>
            </a:r>
            <a:r>
              <a:rPr lang="es-CL" sz="2000" dirty="0" err="1"/>
              <a:t>voriconazol</a:t>
            </a:r>
            <a:r>
              <a:rPr lang="es-CL" sz="2000" dirty="0"/>
              <a:t>, </a:t>
            </a:r>
            <a:r>
              <a:rPr lang="es-CL" sz="2000" dirty="0" err="1"/>
              <a:t>itraconazol</a:t>
            </a:r>
            <a:r>
              <a:rPr lang="es-CL" sz="2000" dirty="0"/>
              <a:t>.</a:t>
            </a:r>
            <a:endParaRPr lang="es-CL" sz="2000" dirty="0">
              <a:sym typeface="Wingdings" pitchFamily="2" charset="2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052ADE-AC9F-424F-93CF-468277E0D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827" y="1901522"/>
            <a:ext cx="5214576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63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876886" y="570025"/>
            <a:ext cx="477832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/>
              <a:t>FÁRMACOS ANTIVIRALES</a:t>
            </a:r>
            <a:endParaRPr lang="es-CL" sz="3200" dirty="0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FAC535E3-2146-4917-993F-66770BC82A1D}"/>
              </a:ext>
            </a:extLst>
          </p:cNvPr>
          <p:cNvSpPr>
            <a:spLocks noGrp="1"/>
          </p:cNvSpPr>
          <p:nvPr/>
        </p:nvSpPr>
        <p:spPr bwMode="auto">
          <a:xfrm>
            <a:off x="623918" y="1573981"/>
            <a:ext cx="80417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s-CL" b="1" dirty="0">
                <a:solidFill>
                  <a:schemeClr val="accent4">
                    <a:lumMod val="75000"/>
                  </a:schemeClr>
                </a:solidFill>
              </a:rPr>
              <a:t>Herpes</a:t>
            </a:r>
            <a:r>
              <a:rPr lang="es-CL" dirty="0"/>
              <a:t> </a:t>
            </a:r>
            <a:r>
              <a:rPr lang="es-CL" dirty="0">
                <a:sym typeface="Wingdings" pitchFamily="2" charset="2"/>
              </a:rPr>
              <a:t> no son enfermedades con compromiso vital  </a:t>
            </a:r>
            <a:r>
              <a:rPr lang="es-CL" b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dolorosas </a:t>
            </a:r>
            <a:r>
              <a:rPr lang="es-CL" dirty="0">
                <a:sym typeface="Wingdings" pitchFamily="2" charset="2"/>
              </a:rPr>
              <a:t>(herpes genital, Herpes Zoster).</a:t>
            </a:r>
          </a:p>
          <a:p>
            <a:pPr algn="just">
              <a:lnSpc>
                <a:spcPct val="170000"/>
              </a:lnSpc>
            </a:pPr>
            <a:r>
              <a:rPr lang="es-CL" dirty="0">
                <a:sym typeface="Wingdings" pitchFamily="2" charset="2"/>
              </a:rPr>
              <a:t>En pacientes </a:t>
            </a:r>
            <a:r>
              <a:rPr lang="es-CL" dirty="0" err="1">
                <a:sym typeface="Wingdings" pitchFamily="2" charset="2"/>
              </a:rPr>
              <a:t>inmunocomprometidos</a:t>
            </a:r>
            <a:r>
              <a:rPr lang="es-CL" dirty="0">
                <a:sym typeface="Wingdings" pitchFamily="2" charset="2"/>
              </a:rPr>
              <a:t>  esofagitis por HSV  fatal</a:t>
            </a:r>
          </a:p>
          <a:p>
            <a:pPr algn="just">
              <a:lnSpc>
                <a:spcPct val="170000"/>
              </a:lnSpc>
            </a:pPr>
            <a:r>
              <a:rPr lang="es-CL" dirty="0">
                <a:sym typeface="Wingdings" pitchFamily="2" charset="2"/>
              </a:rPr>
              <a:t>Se caracterizan por presentar un periodo de latencia  no existen antivirales que los ataquen en esta etapa, sólo en replicación.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B4105C-54BD-4BE6-B7CF-463DB1076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993" y="2645401"/>
            <a:ext cx="2809113" cy="23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5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876886" y="570025"/>
            <a:ext cx="477832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/>
              <a:t>FÁRMACOS ANTIVIRALES</a:t>
            </a:r>
            <a:endParaRPr lang="es-CL" sz="3200" dirty="0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ADABC071-A1F1-4CEA-B080-ECFD6EBEFD8C}"/>
              </a:ext>
            </a:extLst>
          </p:cNvPr>
          <p:cNvSpPr>
            <a:spLocks noGrp="1"/>
          </p:cNvSpPr>
          <p:nvPr/>
        </p:nvSpPr>
        <p:spPr bwMode="auto">
          <a:xfrm>
            <a:off x="759949" y="1724825"/>
            <a:ext cx="78867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CL" sz="2400" b="1" dirty="0">
                <a:solidFill>
                  <a:srgbClr val="FF0000"/>
                </a:solidFill>
              </a:rPr>
              <a:t>Aciclovir</a:t>
            </a:r>
            <a:r>
              <a:rPr lang="es-CL" sz="2400" dirty="0">
                <a:solidFill>
                  <a:srgbClr val="FF0000"/>
                </a:solidFill>
              </a:rPr>
              <a:t> </a:t>
            </a:r>
            <a:r>
              <a:rPr lang="es-CL" sz="2400" dirty="0">
                <a:sym typeface="Wingdings" pitchFamily="2" charset="2"/>
              </a:rPr>
              <a:t> derivado nucleósido útil  en:</a:t>
            </a:r>
          </a:p>
          <a:p>
            <a:pPr lvl="1" eaLnBrk="1" hangingPunct="1">
              <a:lnSpc>
                <a:spcPct val="90000"/>
              </a:lnSpc>
            </a:pPr>
            <a:r>
              <a:rPr lang="es-CR" altLang="es-ES_tradnl" sz="2000" b="1" dirty="0"/>
              <a:t>Tratamiento de HSV (virus herpes simple tipo I y II )</a:t>
            </a:r>
          </a:p>
          <a:p>
            <a:pPr lvl="1" eaLnBrk="1" hangingPunct="1">
              <a:lnSpc>
                <a:spcPct val="90000"/>
              </a:lnSpc>
            </a:pPr>
            <a:r>
              <a:rPr lang="es-CR" altLang="es-ES_tradnl" sz="2000" b="1" dirty="0"/>
              <a:t>Herpes Labial</a:t>
            </a:r>
          </a:p>
          <a:p>
            <a:pPr lvl="1" eaLnBrk="1" hangingPunct="1">
              <a:lnSpc>
                <a:spcPct val="90000"/>
              </a:lnSpc>
            </a:pPr>
            <a:r>
              <a:rPr lang="es-CR" altLang="es-ES_tradnl" sz="2000" b="1" dirty="0"/>
              <a:t>Herpes Zoster </a:t>
            </a:r>
          </a:p>
          <a:p>
            <a:pPr lvl="1" eaLnBrk="1" hangingPunct="1">
              <a:lnSpc>
                <a:spcPct val="90000"/>
              </a:lnSpc>
            </a:pPr>
            <a:r>
              <a:rPr lang="es-CR" altLang="es-ES_tradnl" sz="2000" dirty="0"/>
              <a:t>Encefalitis HSV</a:t>
            </a:r>
          </a:p>
          <a:p>
            <a:pPr lvl="1" eaLnBrk="1" hangingPunct="1">
              <a:lnSpc>
                <a:spcPct val="90000"/>
              </a:lnSpc>
            </a:pPr>
            <a:r>
              <a:rPr lang="es-CR" altLang="es-ES_tradnl" sz="2000" dirty="0"/>
              <a:t>HSV Neonatal</a:t>
            </a:r>
          </a:p>
          <a:p>
            <a:pPr lvl="1" eaLnBrk="1" hangingPunct="1">
              <a:lnSpc>
                <a:spcPct val="90000"/>
              </a:lnSpc>
            </a:pPr>
            <a:r>
              <a:rPr lang="es-CR" altLang="es-ES_tradnl" sz="2000" dirty="0"/>
              <a:t>HSV Mucocutánea en inmunocomprometidos</a:t>
            </a:r>
          </a:p>
          <a:p>
            <a:pPr lvl="1" eaLnBrk="1" hangingPunct="1">
              <a:lnSpc>
                <a:spcPct val="90000"/>
              </a:lnSpc>
            </a:pPr>
            <a:r>
              <a:rPr lang="es-CR" altLang="es-ES_tradnl" sz="2000" dirty="0"/>
              <a:t>Varicella-Zoster</a:t>
            </a:r>
            <a:endParaRPr lang="es-ES" altLang="es-ES_tradnl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s-CL" sz="2400" dirty="0">
              <a:sym typeface="Wingdings" pitchFamily="2" charset="2"/>
            </a:endParaRPr>
          </a:p>
          <a:p>
            <a:pPr algn="just">
              <a:lnSpc>
                <a:spcPct val="100000"/>
              </a:lnSpc>
            </a:pPr>
            <a:r>
              <a:rPr lang="es-CL" sz="2400" dirty="0">
                <a:sym typeface="Wingdings" pitchFamily="2" charset="2"/>
              </a:rPr>
              <a:t>Margen terapéutico amplio  seguro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9BB903-4C9A-4F94-B879-D0D93657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31" y="2106637"/>
            <a:ext cx="2495550" cy="1828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E49F49-5F62-4375-9D9C-D950B0459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598" y="4010378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18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876886" y="570025"/>
            <a:ext cx="477832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/>
              <a:t>FÁRMACOS ANTIVIRALES</a:t>
            </a:r>
            <a:endParaRPr lang="es-CL" sz="3200" dirty="0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B53260F3-0092-4DAF-A1D2-810CDFD5E237}"/>
              </a:ext>
            </a:extLst>
          </p:cNvPr>
          <p:cNvSpPr>
            <a:spLocks noGrp="1"/>
          </p:cNvSpPr>
          <p:nvPr/>
        </p:nvSpPr>
        <p:spPr bwMode="auto">
          <a:xfrm>
            <a:off x="876886" y="1816567"/>
            <a:ext cx="707136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CL" sz="2000" dirty="0">
                <a:sym typeface="Wingdings" pitchFamily="2" charset="2"/>
              </a:rPr>
              <a:t>Administrado por vía oral o inhalatoria utilizado para el tratamiento de infecciones asociadas al </a:t>
            </a:r>
            <a:r>
              <a:rPr lang="es-CL" sz="2000" b="1" u="sng" dirty="0">
                <a:sym typeface="Wingdings" pitchFamily="2" charset="2"/>
              </a:rPr>
              <a:t>virus respiratorio sincitial (VRS).</a:t>
            </a:r>
          </a:p>
          <a:p>
            <a:pPr algn="just">
              <a:lnSpc>
                <a:spcPct val="150000"/>
              </a:lnSpc>
            </a:pPr>
            <a:r>
              <a:rPr lang="es-CL" sz="2000" dirty="0">
                <a:sym typeface="Wingdings" pitchFamily="2" charset="2"/>
              </a:rPr>
              <a:t>Útil en el tratamiento de </a:t>
            </a:r>
            <a:r>
              <a:rPr lang="es-CL" sz="2000" b="1" u="sng" dirty="0">
                <a:sym typeface="Wingdings" pitchFamily="2" charset="2"/>
              </a:rPr>
              <a:t>hepatitis C en conjunto con interferón.</a:t>
            </a:r>
          </a:p>
          <a:p>
            <a:pPr algn="just">
              <a:lnSpc>
                <a:spcPct val="150000"/>
              </a:lnSpc>
            </a:pPr>
            <a:r>
              <a:rPr lang="es-CL" sz="2000" b="1" dirty="0">
                <a:sym typeface="Wingdings" pitchFamily="2" charset="2"/>
              </a:rPr>
              <a:t>Efectos adversos: </a:t>
            </a:r>
          </a:p>
          <a:p>
            <a:pPr algn="just">
              <a:lnSpc>
                <a:spcPct val="150000"/>
              </a:lnSpc>
            </a:pPr>
            <a:r>
              <a:rPr lang="es-CL" sz="2000" dirty="0">
                <a:sym typeface="Wingdings" pitchFamily="2" charset="2"/>
              </a:rPr>
              <a:t>Vía respiratoria</a:t>
            </a:r>
            <a:r>
              <a:rPr lang="es-CL" sz="2000" b="1" dirty="0">
                <a:sym typeface="Wingdings" pitchFamily="2" charset="2"/>
              </a:rPr>
              <a:t>: </a:t>
            </a:r>
            <a:r>
              <a:rPr lang="es-CL" sz="2000" dirty="0">
                <a:sym typeface="Wingdings" pitchFamily="2" charset="2"/>
              </a:rPr>
              <a:t>disnea y dificultad para respirar</a:t>
            </a:r>
            <a:r>
              <a:rPr lang="es-CL" sz="2000" b="1" dirty="0">
                <a:sym typeface="Wingdings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CL" sz="2000" dirty="0">
                <a:sym typeface="Wingdings" pitchFamily="2" charset="2"/>
              </a:rPr>
              <a:t>Anemia, leucopenia, trombocitopenia.</a:t>
            </a:r>
          </a:p>
          <a:p>
            <a:pPr algn="just">
              <a:lnSpc>
                <a:spcPct val="150000"/>
              </a:lnSpc>
            </a:pPr>
            <a:r>
              <a:rPr lang="es-CL" sz="2000" b="1" dirty="0" err="1">
                <a:sym typeface="Wingdings" pitchFamily="2" charset="2"/>
              </a:rPr>
              <a:t>Teratogénico</a:t>
            </a:r>
            <a:r>
              <a:rPr lang="es-CL" sz="2000" b="1" dirty="0">
                <a:sym typeface="Wingdings" pitchFamily="2" charset="2"/>
              </a:rPr>
              <a:t>.</a:t>
            </a:r>
            <a:endParaRPr lang="es-CL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B00E27-129D-4518-9573-E971936DD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699" y="1335221"/>
            <a:ext cx="2885086" cy="28850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C130D0-B9AD-4613-AFAC-5275B7B7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464" y="3983903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2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GENERALIDADES DE ANTIMICROBIANOS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Resultado de imagen para resistencia a antimicrobianos">
            <a:extLst>
              <a:ext uri="{FF2B5EF4-FFF2-40B4-BE49-F238E27FC236}">
                <a16:creationId xmlns:a16="http://schemas.microsoft.com/office/drawing/2014/main" id="{C624576F-018E-4B66-8663-2579C67A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73" y="2124222"/>
            <a:ext cx="5497192" cy="35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3E4E5A1-1282-4BA9-9EA0-A2BB315011D2}"/>
              </a:ext>
            </a:extLst>
          </p:cNvPr>
          <p:cNvSpPr txBox="1"/>
          <p:nvPr/>
        </p:nvSpPr>
        <p:spPr>
          <a:xfrm>
            <a:off x="1748934" y="1215263"/>
            <a:ext cx="714184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 MECANISMOS DE RESISTENCIA DE LAS BACTERIAS A LOS ANTIBIÓTICOS</a:t>
            </a:r>
            <a:endParaRPr lang="es-CL" dirty="0"/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66697565-BD0B-4EE4-AE18-0D9FACC3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49" y="2504547"/>
            <a:ext cx="4639624" cy="3582654"/>
          </a:xfrm>
        </p:spPr>
        <p:txBody>
          <a:bodyPr>
            <a:normAutofit fontScale="92500"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2400" b="1" u="sng" dirty="0"/>
              <a:t>EJEMPLOS:</a:t>
            </a:r>
          </a:p>
          <a:p>
            <a:pPr algn="just">
              <a:defRPr/>
            </a:pPr>
            <a:r>
              <a:rPr lang="es-CL" sz="2400" dirty="0"/>
              <a:t>Enzimas que  hidrolizan antibióticos (betalactamasas degradan penicilinas).</a:t>
            </a:r>
          </a:p>
          <a:p>
            <a:pPr algn="just">
              <a:defRPr/>
            </a:pPr>
            <a:r>
              <a:rPr lang="es-CL" sz="2400" dirty="0"/>
              <a:t>Ausencia de receptores para antibióticos (cepas de estafilococos resistentes a meticilina)</a:t>
            </a:r>
          </a:p>
          <a:p>
            <a:pPr algn="just">
              <a:defRPr/>
            </a:pPr>
            <a:r>
              <a:rPr lang="es-CL" sz="2400" dirty="0"/>
              <a:t>Mutaciones en los ribosomas bacterianos que afectas tetraciclinas y macrólidos.</a:t>
            </a:r>
          </a:p>
          <a:p>
            <a:pPr algn="just">
              <a:defRPr/>
            </a:pPr>
            <a:endParaRPr lang="es-CL" sz="2400" dirty="0"/>
          </a:p>
          <a:p>
            <a:pPr algn="just">
              <a:defRPr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42015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153" y="217508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GENERALIDADES DE ANTIMICROBIANOS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85EA27B-7EEF-4F43-B0C0-A9BB95B4BDF2}"/>
              </a:ext>
            </a:extLst>
          </p:cNvPr>
          <p:cNvGrpSpPr/>
          <p:nvPr/>
        </p:nvGrpSpPr>
        <p:grpSpPr>
          <a:xfrm>
            <a:off x="1748934" y="1789155"/>
            <a:ext cx="8581293" cy="4858278"/>
            <a:chOff x="735376" y="1313239"/>
            <a:chExt cx="7673248" cy="4995561"/>
          </a:xfrm>
        </p:grpSpPr>
        <p:pic>
          <p:nvPicPr>
            <p:cNvPr id="8" name="Imagen 2">
              <a:extLst>
                <a:ext uri="{FF2B5EF4-FFF2-40B4-BE49-F238E27FC236}">
                  <a16:creationId xmlns:a16="http://schemas.microsoft.com/office/drawing/2014/main" id="{AA03348F-CBC4-481F-8FC2-03FD4AE32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6" r="8264"/>
            <a:stretch>
              <a:fillRect/>
            </a:stretch>
          </p:blipFill>
          <p:spPr bwMode="auto">
            <a:xfrm>
              <a:off x="735376" y="1313239"/>
              <a:ext cx="7673248" cy="499556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B34AB13-80F3-4172-B49A-10CC3A8B3817}"/>
                </a:ext>
              </a:extLst>
            </p:cNvPr>
            <p:cNvSpPr/>
            <p:nvPr/>
          </p:nvSpPr>
          <p:spPr>
            <a:xfrm>
              <a:off x="881349" y="2280491"/>
              <a:ext cx="1112704" cy="6610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D938D34-9C46-4DAE-8068-04218F51C84D}"/>
                </a:ext>
              </a:extLst>
            </p:cNvPr>
            <p:cNvSpPr/>
            <p:nvPr/>
          </p:nvSpPr>
          <p:spPr>
            <a:xfrm>
              <a:off x="6509131" y="2622014"/>
              <a:ext cx="1866441" cy="2423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F5041A-2C4C-418D-958E-1BCB9C953AFE}"/>
              </a:ext>
            </a:extLst>
          </p:cNvPr>
          <p:cNvSpPr txBox="1"/>
          <p:nvPr/>
        </p:nvSpPr>
        <p:spPr>
          <a:xfrm>
            <a:off x="1748934" y="1215263"/>
            <a:ext cx="793075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CLASIFICACIÓN SEGÚN ESTRUCTURA QUÍMICA Y MECANISMO DE ACCIÓN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132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GENERALIDADES DE ANTIMICROBIANOS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3D46FB97-5127-465A-B055-A3FF91FAE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780667"/>
            <a:ext cx="7036182" cy="2646947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2400" b="1" u="sng" dirty="0"/>
              <a:t>Bactericida</a:t>
            </a:r>
            <a:r>
              <a:rPr lang="es-CL" sz="2400" b="1" dirty="0"/>
              <a:t>: </a:t>
            </a:r>
            <a:r>
              <a:rPr lang="es-CL" sz="2400" dirty="0"/>
              <a:t>destruye las bacterias presentes y disminuye el número total de microorganismos viables.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CL" sz="24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2400" b="1" u="sng" dirty="0"/>
              <a:t>Bacteriostático</a:t>
            </a:r>
            <a:r>
              <a:rPr lang="es-CL" sz="2400" b="1" dirty="0"/>
              <a:t>: </a:t>
            </a:r>
            <a:r>
              <a:rPr lang="es-CL" sz="2400" dirty="0"/>
              <a:t>detiene el crecimiento bacteriano a concentraciones séricas alcanzables, limitando la diseminación del microorganismo.</a:t>
            </a:r>
          </a:p>
          <a:p>
            <a:pPr algn="just">
              <a:defRPr/>
            </a:pPr>
            <a:endParaRPr lang="es-CL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8879C7-02E2-405E-B02A-7939297B4236}"/>
              </a:ext>
            </a:extLst>
          </p:cNvPr>
          <p:cNvSpPr txBox="1"/>
          <p:nvPr/>
        </p:nvSpPr>
        <p:spPr>
          <a:xfrm>
            <a:off x="2656449" y="1501126"/>
            <a:ext cx="687910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CLASIFICACIÓN SEGÚN EFECTO EN LOS MICROORGANISMOS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A9AF73-5894-45FA-B648-36BECA4EC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452" y="2776352"/>
            <a:ext cx="3902205" cy="33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9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GENERALIDADES DE ANTIMICROBIANOS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3D46FB97-5127-465A-B055-A3FF91FAE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51" y="2274146"/>
            <a:ext cx="9196898" cy="3821617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s-ES" sz="2400" dirty="0"/>
              <a:t>ESPECTRO REDUCIDO: antibióticos que  pueden actuar sobre  un determinado tipo de bacterias. </a:t>
            </a:r>
          </a:p>
          <a:p>
            <a:pPr marL="0" indent="0" algn="just">
              <a:buNone/>
              <a:defRPr/>
            </a:pPr>
            <a:r>
              <a:rPr lang="es-ES" sz="2400" dirty="0"/>
              <a:t>Ejemplos: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ES" sz="2400" dirty="0"/>
              <a:t>Penicilina G, inyectable es de espectro reducido para bacterias gram positivas ( estafilococos o estreptococos)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ES" sz="2400" dirty="0"/>
              <a:t>Gentamicina inyectable, es de espectro reducido para bacterias gram negativas ( E.Coli y Pseudomonas spp.)</a:t>
            </a:r>
          </a:p>
          <a:p>
            <a:pPr marL="0" indent="0" algn="just">
              <a:buNone/>
              <a:defRPr/>
            </a:pPr>
            <a:endParaRPr lang="es-ES" sz="2400" dirty="0"/>
          </a:p>
          <a:p>
            <a:pPr algn="just">
              <a:defRPr/>
            </a:pPr>
            <a:r>
              <a:rPr lang="es-ES" sz="2400" dirty="0"/>
              <a:t>AMPLIO ESPECTRO:antibióticos que  pueden actuar sobre varios tipos de bacterias. </a:t>
            </a:r>
          </a:p>
          <a:p>
            <a:pPr algn="just">
              <a:defRPr/>
            </a:pPr>
            <a:endParaRPr lang="es-ES" sz="2400" dirty="0"/>
          </a:p>
          <a:p>
            <a:pPr algn="just">
              <a:defRPr/>
            </a:pPr>
            <a:endParaRPr lang="es-CL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8879C7-02E2-405E-B02A-7939297B4236}"/>
              </a:ext>
            </a:extLst>
          </p:cNvPr>
          <p:cNvSpPr txBox="1"/>
          <p:nvPr/>
        </p:nvSpPr>
        <p:spPr>
          <a:xfrm>
            <a:off x="2941040" y="1474887"/>
            <a:ext cx="540433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CLASIFICACIÓN SEGÚN ESPECTRO ANTIMICROBIANO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37EAA4-3FE8-4DA0-A973-E3C9FB11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248" y="755973"/>
            <a:ext cx="1969884" cy="13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604912" y="796992"/>
            <a:ext cx="53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/>
              <a:t>FÁRMACOS BETALACTÁMICOS</a:t>
            </a:r>
            <a:endParaRPr lang="es-CL" sz="3200" dirty="0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2C96B6EE-5D0D-4D37-848B-D2A1C8960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35305" cy="4525963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L" b="1" dirty="0">
                <a:solidFill>
                  <a:srgbClr val="C00000"/>
                </a:solidFill>
              </a:rPr>
              <a:t>Antibióticos Beta-</a:t>
            </a:r>
            <a:r>
              <a:rPr lang="es-CL" b="1" dirty="0" err="1">
                <a:solidFill>
                  <a:srgbClr val="C00000"/>
                </a:solidFill>
              </a:rPr>
              <a:t>Lactámicos</a:t>
            </a:r>
            <a:endParaRPr lang="es-CL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s-CL" dirty="0"/>
              <a:t>Penicilinas</a:t>
            </a:r>
          </a:p>
          <a:p>
            <a:pPr>
              <a:defRPr/>
            </a:pPr>
            <a:r>
              <a:rPr lang="es-CL" dirty="0"/>
              <a:t>Cefalosporinas</a:t>
            </a:r>
          </a:p>
          <a:p>
            <a:pPr>
              <a:defRPr/>
            </a:pPr>
            <a:r>
              <a:rPr lang="es-CL" dirty="0" err="1"/>
              <a:t>Carbapenémicos</a:t>
            </a:r>
            <a:endParaRPr lang="es-CL" dirty="0"/>
          </a:p>
          <a:p>
            <a:pPr>
              <a:defRPr/>
            </a:pPr>
            <a:r>
              <a:rPr lang="es-CL" dirty="0" err="1"/>
              <a:t>Monobactámicos</a:t>
            </a:r>
            <a:endParaRPr lang="es-CL" dirty="0"/>
          </a:p>
          <a:p>
            <a:pPr marL="0" indent="0">
              <a:buNone/>
              <a:defRPr/>
            </a:pPr>
            <a:r>
              <a:rPr lang="es-CL" altLang="es-CL" b="1" dirty="0">
                <a:ea typeface="ＭＳ Ｐゴシック" panose="020B0600070205080204" pitchFamily="34" charset="-128"/>
              </a:rPr>
              <a:t>Mecanismo:</a:t>
            </a:r>
            <a:r>
              <a:rPr lang="es-CL" altLang="es-CL" dirty="0">
                <a:ea typeface="ＭＳ Ｐゴシック" panose="020B0600070205080204" pitchFamily="34" charset="-128"/>
              </a:rPr>
              <a:t>Unión covalente a proteínas fijadoras de penicilina (PBPs): – Interfieren en la síntesis del peptidoglicano de la pared celular bacteriana</a:t>
            </a:r>
          </a:p>
          <a:p>
            <a:pPr>
              <a:defRPr/>
            </a:pP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8391FE-5BD8-4094-9696-C679C72CA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820" y="1729117"/>
            <a:ext cx="4224678" cy="23362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0999D9-67A3-49B2-B2BF-F618BE5C2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455" y="4116860"/>
            <a:ext cx="3499407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5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604912" y="796992"/>
            <a:ext cx="53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/>
              <a:t>FÁRMACOS BETALACTÁMICOS</a:t>
            </a:r>
            <a:endParaRPr lang="es-CL" sz="3200" dirty="0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9EB3DAD3-62AF-4B90-AB71-326AC3166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1" y="2161353"/>
            <a:ext cx="7877175" cy="421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E57EE9-C1F6-4BEA-80D5-91418B05844D}"/>
              </a:ext>
            </a:extLst>
          </p:cNvPr>
          <p:cNvSpPr txBox="1"/>
          <p:nvPr/>
        </p:nvSpPr>
        <p:spPr>
          <a:xfrm>
            <a:off x="3849860" y="1444924"/>
            <a:ext cx="240468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USOS TERAPÉUTICOS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489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8E398D-1E15-437B-9E28-74FC26A229DF}"/>
              </a:ext>
            </a:extLst>
          </p:cNvPr>
          <p:cNvSpPr txBox="1"/>
          <p:nvPr/>
        </p:nvSpPr>
        <p:spPr>
          <a:xfrm>
            <a:off x="604912" y="796992"/>
            <a:ext cx="53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/>
              <a:t>FÁRMACOS BETALACTÁMICOS</a:t>
            </a:r>
            <a:endParaRPr lang="es-CL" sz="3200" dirty="0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04066D0F-7B01-4E7F-945F-D9E920C6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2" y="2137815"/>
            <a:ext cx="6133513" cy="4445865"/>
          </a:xfrm>
        </p:spPr>
        <p:txBody>
          <a:bodyPr>
            <a:noAutofit/>
          </a:bodyPr>
          <a:lstStyle/>
          <a:p>
            <a:r>
              <a:rPr lang="es-CL" altLang="es-CL" sz="2400" b="1" dirty="0">
                <a:ea typeface="ＭＳ Ｐゴシック" panose="020B0600070205080204" pitchFamily="34" charset="-128"/>
              </a:rPr>
              <a:t> Reacciones alérgicas: </a:t>
            </a:r>
            <a:r>
              <a:rPr lang="es-CL" altLang="es-CL" sz="2400" dirty="0">
                <a:ea typeface="ＭＳ Ｐゴシック" panose="020B0600070205080204" pitchFamily="34" charset="-128"/>
              </a:rPr>
              <a:t>se presentan en personas que  son sensibles inmunológicamente a  estas moléculas (Puede ser cruzada a todos los betalactámicos ejemplo penicilinas y cefalosporinas)</a:t>
            </a:r>
          </a:p>
          <a:p>
            <a:r>
              <a:rPr lang="es-CL" altLang="es-CL" sz="2400" b="1" dirty="0">
                <a:ea typeface="ＭＳ Ｐゴシック" panose="020B0600070205080204" pitchFamily="34" charset="-128"/>
              </a:rPr>
              <a:t>Molestias digestivas </a:t>
            </a:r>
            <a:r>
              <a:rPr lang="es-CL" altLang="es-CL" sz="2400" dirty="0">
                <a:ea typeface="ＭＳ Ｐゴシック" panose="020B0600070205080204" pitchFamily="34" charset="-128"/>
              </a:rPr>
              <a:t>( las penicilinas orales y las inyectables pueden causar gastritis por uso prolongado) de la venipuntura.</a:t>
            </a:r>
          </a:p>
          <a:p>
            <a:r>
              <a:rPr lang="es-CL" altLang="es-CL" sz="2400" dirty="0">
                <a:ea typeface="ＭＳ Ｐゴシック" panose="020B0600070205080204" pitchFamily="34" charset="-128"/>
              </a:rPr>
              <a:t>Flebitis o irritación local de la zona de inyección.</a:t>
            </a:r>
            <a:endParaRPr lang="es-CL" altLang="es-CL" sz="2400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s-CL" altLang="es-CL" sz="24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L" altLang="es-CL" sz="2400" b="1" dirty="0">
              <a:ea typeface="ＭＳ Ｐゴシック" panose="020B0600070205080204" pitchFamily="34" charset="-128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E13F66-8E1A-4881-B845-B8E93C69A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877" y="2180159"/>
            <a:ext cx="4305227" cy="4045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4BABBC-C01E-4BD6-A734-8158CA38C22F}"/>
              </a:ext>
            </a:extLst>
          </p:cNvPr>
          <p:cNvSpPr txBox="1"/>
          <p:nvPr/>
        </p:nvSpPr>
        <p:spPr>
          <a:xfrm>
            <a:off x="5065262" y="1491232"/>
            <a:ext cx="257349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EFECTOS ADVERSOS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8699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1220</Words>
  <Application>Microsoft Office PowerPoint</Application>
  <PresentationFormat>Panorámica</PresentationFormat>
  <Paragraphs>165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Wingdings</vt:lpstr>
      <vt:lpstr>Tema de Office</vt:lpstr>
      <vt:lpstr>CLASE 9 MODULO III ANTIBIOTICOS: ANTIBACTERIANOS, ANTIFÚNGICOS Y ANTIMICÓTICOS</vt:lpstr>
      <vt:lpstr> GENERALIDADES DE ANTIMICROBIANOS</vt:lpstr>
      <vt:lpstr> GENERALIDADES DE ANTIMICROBIANOS</vt:lpstr>
      <vt:lpstr> GENERALIDADES DE ANTIMICROBIANOS</vt:lpstr>
      <vt:lpstr> GENERALIDADES DE ANTIMICROBIANOS</vt:lpstr>
      <vt:lpstr> GENERALIDADES DE ANTIMICROBIANOS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 PRESENTACIÓN</dc:title>
  <dc:creator>JORGE JESUS VELOZ PEREZ</dc:creator>
  <cp:lastModifiedBy>JORGE JESUS VELOZ PEREZ</cp:lastModifiedBy>
  <cp:revision>163</cp:revision>
  <dcterms:created xsi:type="dcterms:W3CDTF">2024-05-08T16:25:42Z</dcterms:created>
  <dcterms:modified xsi:type="dcterms:W3CDTF">2024-06-26T16:51:28Z</dcterms:modified>
</cp:coreProperties>
</file>